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3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4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70" r:id="rId2"/>
    <p:sldMasterId id="2147483675" r:id="rId3"/>
    <p:sldMasterId id="2147483690" r:id="rId4"/>
    <p:sldMasterId id="2147483695" r:id="rId5"/>
  </p:sldMasterIdLst>
  <p:notesMasterIdLst>
    <p:notesMasterId r:id="rId110"/>
  </p:notesMasterIdLst>
  <p:sldIdLst>
    <p:sldId id="1061" r:id="rId6"/>
    <p:sldId id="1062" r:id="rId7"/>
    <p:sldId id="1071" r:id="rId8"/>
    <p:sldId id="1114" r:id="rId9"/>
    <p:sldId id="1124" r:id="rId10"/>
    <p:sldId id="1115" r:id="rId11"/>
    <p:sldId id="1116" r:id="rId12"/>
    <p:sldId id="1117" r:id="rId13"/>
    <p:sldId id="1118" r:id="rId14"/>
    <p:sldId id="1119" r:id="rId15"/>
    <p:sldId id="1113" r:id="rId16"/>
    <p:sldId id="1126" r:id="rId17"/>
    <p:sldId id="1106" r:id="rId18"/>
    <p:sldId id="1122" r:id="rId19"/>
    <p:sldId id="1125" r:id="rId20"/>
    <p:sldId id="1171" r:id="rId21"/>
    <p:sldId id="1172" r:id="rId22"/>
    <p:sldId id="1131" r:id="rId23"/>
    <p:sldId id="1170" r:id="rId24"/>
    <p:sldId id="1133" r:id="rId25"/>
    <p:sldId id="1173" r:id="rId26"/>
    <p:sldId id="1174" r:id="rId27"/>
    <p:sldId id="1134" r:id="rId28"/>
    <p:sldId id="1128" r:id="rId29"/>
    <p:sldId id="1129" r:id="rId30"/>
    <p:sldId id="1130" r:id="rId31"/>
    <p:sldId id="1143" r:id="rId32"/>
    <p:sldId id="1144" r:id="rId33"/>
    <p:sldId id="1141" r:id="rId34"/>
    <p:sldId id="1142" r:id="rId35"/>
    <p:sldId id="1135" r:id="rId36"/>
    <p:sldId id="1139" r:id="rId37"/>
    <p:sldId id="1140" r:id="rId38"/>
    <p:sldId id="1138" r:id="rId39"/>
    <p:sldId id="1136" r:id="rId40"/>
    <p:sldId id="1137" r:id="rId41"/>
    <p:sldId id="1145" r:id="rId42"/>
    <p:sldId id="1148" r:id="rId43"/>
    <p:sldId id="1147" r:id="rId44"/>
    <p:sldId id="1153" r:id="rId45"/>
    <p:sldId id="1154" r:id="rId46"/>
    <p:sldId id="1149" r:id="rId47"/>
    <p:sldId id="1152" r:id="rId48"/>
    <p:sldId id="1151" r:id="rId49"/>
    <p:sldId id="1150" r:id="rId50"/>
    <p:sldId id="1123" r:id="rId51"/>
    <p:sldId id="1108" r:id="rId52"/>
    <p:sldId id="1109" r:id="rId53"/>
    <p:sldId id="1104" r:id="rId54"/>
    <p:sldId id="1093" r:id="rId55"/>
    <p:sldId id="1094" r:id="rId56"/>
    <p:sldId id="1095" r:id="rId57"/>
    <p:sldId id="1096" r:id="rId58"/>
    <p:sldId id="1097" r:id="rId59"/>
    <p:sldId id="1098" r:id="rId60"/>
    <p:sldId id="1099" r:id="rId61"/>
    <p:sldId id="1100" r:id="rId62"/>
    <p:sldId id="1101" r:id="rId63"/>
    <p:sldId id="1102" r:id="rId64"/>
    <p:sldId id="1103" r:id="rId65"/>
    <p:sldId id="1161" r:id="rId66"/>
    <p:sldId id="1162" r:id="rId67"/>
    <p:sldId id="1092" r:id="rId68"/>
    <p:sldId id="1157" r:id="rId69"/>
    <p:sldId id="1159" r:id="rId70"/>
    <p:sldId id="1158" r:id="rId71"/>
    <p:sldId id="1160" r:id="rId72"/>
    <p:sldId id="1163" r:id="rId73"/>
    <p:sldId id="1165" r:id="rId74"/>
    <p:sldId id="1016" r:id="rId75"/>
    <p:sldId id="1155" r:id="rId76"/>
    <p:sldId id="1166" r:id="rId77"/>
    <p:sldId id="1156" r:id="rId78"/>
    <p:sldId id="1167" r:id="rId79"/>
    <p:sldId id="1168" r:id="rId80"/>
    <p:sldId id="1169" r:id="rId81"/>
    <p:sldId id="1073" r:id="rId82"/>
    <p:sldId id="1074" r:id="rId83"/>
    <p:sldId id="1044" r:id="rId84"/>
    <p:sldId id="1045" r:id="rId85"/>
    <p:sldId id="1046" r:id="rId86"/>
    <p:sldId id="1003" r:id="rId87"/>
    <p:sldId id="1048" r:id="rId88"/>
    <p:sldId id="1049" r:id="rId89"/>
    <p:sldId id="1042" r:id="rId90"/>
    <p:sldId id="1004" r:id="rId91"/>
    <p:sldId id="1078" r:id="rId92"/>
    <p:sldId id="1079" r:id="rId93"/>
    <p:sldId id="1090" r:id="rId94"/>
    <p:sldId id="1088" r:id="rId95"/>
    <p:sldId id="1089" r:id="rId96"/>
    <p:sldId id="1083" r:id="rId97"/>
    <p:sldId id="1084" r:id="rId98"/>
    <p:sldId id="1010" r:id="rId99"/>
    <p:sldId id="1030" r:id="rId100"/>
    <p:sldId id="1080" r:id="rId101"/>
    <p:sldId id="1081" r:id="rId102"/>
    <p:sldId id="1082" r:id="rId103"/>
    <p:sldId id="1022" r:id="rId104"/>
    <p:sldId id="1023" r:id="rId105"/>
    <p:sldId id="1032" r:id="rId106"/>
    <p:sldId id="1031" r:id="rId107"/>
    <p:sldId id="997" r:id="rId108"/>
    <p:sldId id="1017" r:id="rId109"/>
  </p:sldIdLst>
  <p:sldSz cx="9906000" cy="6858000" type="A4"/>
  <p:notesSz cx="6797675" cy="9926638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70D3413B-5C93-4424-9F14-6BAF5A91B253}">
          <p14:sldIdLst>
            <p14:sldId id="1061"/>
            <p14:sldId id="1062"/>
            <p14:sldId id="1071"/>
          </p14:sldIdLst>
        </p14:section>
        <p14:section name="메뉴" id="{54014723-8350-46F9-B9A6-44A5F6D099A2}">
          <p14:sldIdLst>
            <p14:sldId id="1114"/>
            <p14:sldId id="1124"/>
            <p14:sldId id="1115"/>
            <p14:sldId id="1116"/>
            <p14:sldId id="1117"/>
            <p14:sldId id="1118"/>
            <p14:sldId id="1119"/>
            <p14:sldId id="1113"/>
            <p14:sldId id="1126"/>
            <p14:sldId id="1106"/>
            <p14:sldId id="1122"/>
            <p14:sldId id="1125"/>
            <p14:sldId id="1171"/>
            <p14:sldId id="1172"/>
          </p14:sldIdLst>
        </p14:section>
        <p14:section name="대리점 관리" id="{ED635F72-47FC-469E-93F9-F09FC2B2F34B}">
          <p14:sldIdLst>
            <p14:sldId id="1131"/>
            <p14:sldId id="1170"/>
            <p14:sldId id="1133"/>
            <p14:sldId id="1173"/>
            <p14:sldId id="1174"/>
            <p14:sldId id="1134"/>
          </p14:sldIdLst>
        </p14:section>
        <p14:section name="BLE 단말기 관리" id="{0D40ED00-91EC-40AE-B2F4-747F5B1ADD4F}">
          <p14:sldIdLst>
            <p14:sldId id="1128"/>
            <p14:sldId id="1129"/>
            <p14:sldId id="1130"/>
          </p14:sldIdLst>
        </p14:section>
        <p14:section name="배차 내역 관리" id="{100B21DC-98E6-48A3-83B1-868EF12165B9}">
          <p14:sldIdLst>
            <p14:sldId id="1143"/>
            <p14:sldId id="1144"/>
          </p14:sldIdLst>
        </p14:section>
        <p14:section name="권역관리" id="{C8F625C1-18FD-4CBD-A5C0-604B85AC2E58}">
          <p14:sldIdLst>
            <p14:sldId id="1141"/>
            <p14:sldId id="1142"/>
          </p14:sldIdLst>
        </p14:section>
        <p14:section name="세차 차량 관리" id="{997E9624-8612-494A-85C8-01B1E8C87574}">
          <p14:sldIdLst>
            <p14:sldId id="1135"/>
            <p14:sldId id="1139"/>
            <p14:sldId id="1140"/>
          </p14:sldIdLst>
        </p14:section>
        <p14:section name="직원 관리" id="{31BC0B37-AD13-4A46-9B6D-1C3ABB8335B4}">
          <p14:sldIdLst>
            <p14:sldId id="1138"/>
            <p14:sldId id="1136"/>
            <p14:sldId id="1137"/>
          </p14:sldIdLst>
        </p14:section>
        <p14:section name="일자별 배차 내역 관리" id="{7534CA6E-4AE6-41A8-B028-69D3A2479258}">
          <p14:sldIdLst>
            <p14:sldId id="1145"/>
            <p14:sldId id="1148"/>
          </p14:sldIdLst>
        </p14:section>
        <p14:section name="쿠폰 내역 관리" id="{3503943D-8E53-4BBE-8D62-FE243BBDBA6B}">
          <p14:sldIdLst>
            <p14:sldId id="1147"/>
          </p14:sldIdLst>
        </p14:section>
        <p14:section name="예약 내역" id="{E50F2220-DF48-4C54-B42A-EADEDF9BEBA4}">
          <p14:sldIdLst>
            <p14:sldId id="1153"/>
          </p14:sldIdLst>
        </p14:section>
        <p14:section name="포인트 내역" id="{D7C6B412-159A-4F04-9C13-AFFCCAA24785}">
          <p14:sldIdLst>
            <p14:sldId id="1154"/>
            <p14:sldId id="1149"/>
            <p14:sldId id="1152"/>
            <p14:sldId id="1151"/>
            <p14:sldId id="1150"/>
          </p14:sldIdLst>
        </p14:section>
        <p14:section name="정비상품관리" id="{9860DA9C-3840-4F64-8E19-8FBF01F7791B}">
          <p14:sldIdLst>
            <p14:sldId id="1123"/>
          </p14:sldIdLst>
        </p14:section>
        <p14:section name="차량 관리" id="{A9E5774B-17F5-43B4-A98D-7803344FA59B}">
          <p14:sldIdLst>
            <p14:sldId id="1108"/>
            <p14:sldId id="1109"/>
            <p14:sldId id="1104"/>
          </p14:sldIdLst>
        </p14:section>
        <p14:section name="01 로그인" id="{CDA63031-98DD-486D-B608-3C23778CB7D1}">
          <p14:sldIdLst>
            <p14:sldId id="1093"/>
            <p14:sldId id="1094"/>
            <p14:sldId id="1095"/>
            <p14:sldId id="1096"/>
            <p14:sldId id="1097"/>
            <p14:sldId id="1098"/>
            <p14:sldId id="1099"/>
            <p14:sldId id="1100"/>
            <p14:sldId id="1101"/>
            <p14:sldId id="1102"/>
            <p14:sldId id="1103"/>
            <p14:sldId id="1161"/>
            <p14:sldId id="1162"/>
          </p14:sldIdLst>
        </p14:section>
        <p14:section name="사용자앱 메뉴" id="{80A4A71B-2F52-4EC4-8803-FC3C301C089F}">
          <p14:sldIdLst>
            <p14:sldId id="1092"/>
          </p14:sldIdLst>
        </p14:section>
        <p14:section name="인트로" id="{93041DB5-53A9-4F28-B1CF-DBA5377D5050}">
          <p14:sldIdLst>
            <p14:sldId id="1157"/>
          </p14:sldIdLst>
        </p14:section>
        <p14:section name="사용자앱 로그인" id="{D4F242AD-8BCB-4102-88AB-74C6DA565423}">
          <p14:sldIdLst>
            <p14:sldId id="1159"/>
            <p14:sldId id="1158"/>
            <p14:sldId id="1160"/>
            <p14:sldId id="1163"/>
            <p14:sldId id="1165"/>
            <p14:sldId id="1016"/>
            <p14:sldId id="1155"/>
            <p14:sldId id="1166"/>
            <p14:sldId id="1156"/>
            <p14:sldId id="1167"/>
            <p14:sldId id="1168"/>
            <p14:sldId id="1169"/>
          </p14:sldIdLst>
        </p14:section>
        <p14:section name="로그인- 아이디/비밀번호" id="{F32EC721-B977-4E0F-AF64-55CC5A1192D4}">
          <p14:sldIdLst>
            <p14:sldId id="1073"/>
            <p14:sldId id="1074"/>
          </p14:sldIdLst>
        </p14:section>
        <p14:section name="서비스 이용약관" id="{CC2719E8-0920-429C-B451-B8265CC4BA71}">
          <p14:sldIdLst>
            <p14:sldId id="1044"/>
          </p14:sldIdLst>
        </p14:section>
        <p14:section name="개인정보 처리방침" id="{9DF92407-CA4F-4B14-A2E9-79941CF0D98E}">
          <p14:sldIdLst>
            <p14:sldId id="1045"/>
          </p14:sldIdLst>
        </p14:section>
        <p14:section name="개인정보 취급방침" id="{A3A38239-8A35-4BF9-83E6-A415A07C4FDE}">
          <p14:sldIdLst>
            <p14:sldId id="1046"/>
          </p14:sldIdLst>
        </p14:section>
        <p14:section name="이용약관 동의" id="{C34E0BEF-5768-4C91-99DE-E7DFCCB84E02}">
          <p14:sldIdLst>
            <p14:sldId id="1003"/>
          </p14:sldIdLst>
        </p14:section>
        <p14:section name="개인정보처리방침 동의" id="{2F166056-F34E-40F6-ADED-2F9B43BE84A8}">
          <p14:sldIdLst>
            <p14:sldId id="1048"/>
          </p14:sldIdLst>
        </p14:section>
        <p14:section name="개인정보취급방침 동의" id="{3CC7D385-BC1C-4FF2-B16F-20B9C06A6C46}">
          <p14:sldIdLst>
            <p14:sldId id="1049"/>
          </p14:sldIdLst>
        </p14:section>
        <p14:section name="비밀번호 변경" id="{568412C2-DC9D-455D-A71C-8B970AA18E46}">
          <p14:sldIdLst/>
        </p14:section>
        <p14:section name="메뉴조작" id="{5BC457DD-CB95-4B47-A6CA-A4FA37A8071A}">
          <p14:sldIdLst>
            <p14:sldId id="1042"/>
            <p14:sldId id="1004"/>
            <p14:sldId id="1078"/>
          </p14:sldIdLst>
        </p14:section>
        <p14:section name="회원정보 수정" id="{CE8DF367-282C-476D-B189-89E7DCFF2F05}">
          <p14:sldIdLst>
            <p14:sldId id="1079"/>
          </p14:sldIdLst>
        </p14:section>
        <p14:section name="패턴로그인" id="{DA00DB55-3945-46FC-90F1-21C4F9A233DE}">
          <p14:sldIdLst>
            <p14:sldId id="1090"/>
          </p14:sldIdLst>
        </p14:section>
        <p14:section name="패턴 등록-최초 로그인시" id="{8E37E860-19B7-4C35-B41D-4283BFCFD41C}">
          <p14:sldIdLst>
            <p14:sldId id="1088"/>
            <p14:sldId id="1089"/>
          </p14:sldIdLst>
        </p14:section>
        <p14:section name="패턴 등록 - 회원정보 수정" id="{C7D93435-3BBB-41E1-BDF0-AE0EDEEF8BBD}">
          <p14:sldIdLst>
            <p14:sldId id="1083"/>
            <p14:sldId id="1084"/>
          </p14:sldIdLst>
        </p14:section>
        <p14:section name="02 배차 관리" id="{40815682-85BF-4201-BC0A-667E704F6A7F}">
          <p14:sldIdLst>
            <p14:sldId id="1010"/>
            <p14:sldId id="1030"/>
            <p14:sldId id="1080"/>
            <p14:sldId id="1081"/>
            <p14:sldId id="1082"/>
          </p14:sldIdLst>
        </p14:section>
        <p14:section name="03 운송 관리" id="{AD0CA7D7-7676-402E-A883-716F4B618D8E}">
          <p14:sldIdLst>
            <p14:sldId id="1022"/>
            <p14:sldId id="1023"/>
            <p14:sldId id="1032"/>
          </p14:sldIdLst>
        </p14:section>
        <p14:section name="04 관제" id="{D1280CFA-99F7-4EDC-9CB3-395C4B197E96}">
          <p14:sldIdLst>
            <p14:sldId id="1031"/>
          </p14:sldIdLst>
        </p14:section>
        <p14:section name="05 공지 사항" id="{06252C5E-9CE6-4A12-8723-818BDF6365D9}">
          <p14:sldIdLst>
            <p14:sldId id="997"/>
            <p14:sldId id="101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7E4BD"/>
    <a:srgbClr val="4BACC6"/>
    <a:srgbClr val="FCD5B5"/>
    <a:srgbClr val="D9D9D9"/>
    <a:srgbClr val="863C3A"/>
    <a:srgbClr val="FFFFFF"/>
    <a:srgbClr val="0000FF"/>
    <a:srgbClr val="0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69CF1AB2-1976-4502-BF36-3FF5EA218861}" styleName="보통 스타일 4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0505E3EF-67EA-436B-97B2-0124C06EBD24}" styleName="보통 스타일 4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C4B1156A-380E-4F78-BDF5-A606A8083BF9}" styleName="보통 스타일 4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032" autoAdjust="0"/>
    <p:restoredTop sz="92168" autoAdjust="0"/>
  </p:normalViewPr>
  <p:slideViewPr>
    <p:cSldViewPr>
      <p:cViewPr>
        <p:scale>
          <a:sx n="150" d="100"/>
          <a:sy n="150" d="100"/>
        </p:scale>
        <p:origin x="108" y="-792"/>
      </p:cViewPr>
      <p:guideLst>
        <p:guide orient="horz" pos="2160"/>
        <p:guide pos="312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  <p:sld r:id="rId11" collapse="1"/>
      <p:sld r:id="rId12" collapse="1"/>
      <p:sld r:id="rId13" collapse="1"/>
      <p:sld r:id="rId14" collapse="1"/>
      <p:sld r:id="rId15" collapse="1"/>
      <p:sld r:id="rId16" collapse="1"/>
      <p:sld r:id="rId17" collapse="1"/>
      <p:sld r:id="rId18" collapse="1"/>
      <p:sld r:id="rId19" collapse="1"/>
      <p:sld r:id="rId20" collapse="1"/>
      <p:sld r:id="rId21" collapse="1"/>
      <p:sld r:id="rId22" collapse="1"/>
      <p:sld r:id="rId23" collapse="1"/>
      <p:sld r:id="rId24" collapse="1"/>
      <p:sld r:id="rId25" collapse="1"/>
      <p:sld r:id="rId26" collapse="1"/>
      <p:sld r:id="rId27" collapse="1"/>
      <p:sld r:id="rId28" collapse="1"/>
      <p:sld r:id="rId29" collapse="1"/>
      <p:sld r:id="rId30" collapse="1"/>
      <p:sld r:id="rId31" collapse="1"/>
      <p:sld r:id="rId32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1" d="100"/>
          <a:sy n="81" d="100"/>
        </p:scale>
        <p:origin x="-3960" y="-84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slide" Target="slides/slide79.xml"/><Relationship Id="rId89" Type="http://schemas.openxmlformats.org/officeDocument/2006/relationships/slide" Target="slides/slide84.xml"/><Relationship Id="rId112" Type="http://schemas.openxmlformats.org/officeDocument/2006/relationships/viewProps" Target="viewProps.xml"/><Relationship Id="rId16" Type="http://schemas.openxmlformats.org/officeDocument/2006/relationships/slide" Target="slides/slide11.xml"/><Relationship Id="rId107" Type="http://schemas.openxmlformats.org/officeDocument/2006/relationships/slide" Target="slides/slide102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102" Type="http://schemas.openxmlformats.org/officeDocument/2006/relationships/slide" Target="slides/slide97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85.xml"/><Relationship Id="rId95" Type="http://schemas.openxmlformats.org/officeDocument/2006/relationships/slide" Target="slides/slide90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113" Type="http://schemas.openxmlformats.org/officeDocument/2006/relationships/theme" Target="theme/theme1.xml"/><Relationship Id="rId80" Type="http://schemas.openxmlformats.org/officeDocument/2006/relationships/slide" Target="slides/slide75.xml"/><Relationship Id="rId85" Type="http://schemas.openxmlformats.org/officeDocument/2006/relationships/slide" Target="slides/slide80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59" Type="http://schemas.openxmlformats.org/officeDocument/2006/relationships/slide" Target="slides/slide54.xml"/><Relationship Id="rId103" Type="http://schemas.openxmlformats.org/officeDocument/2006/relationships/slide" Target="slides/slide98.xml"/><Relationship Id="rId108" Type="http://schemas.openxmlformats.org/officeDocument/2006/relationships/slide" Target="slides/slide103.xml"/><Relationship Id="rId54" Type="http://schemas.openxmlformats.org/officeDocument/2006/relationships/slide" Target="slides/slide49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91" Type="http://schemas.openxmlformats.org/officeDocument/2006/relationships/slide" Target="slides/slide86.xml"/><Relationship Id="rId96" Type="http://schemas.openxmlformats.org/officeDocument/2006/relationships/slide" Target="slides/slide9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6" Type="http://schemas.openxmlformats.org/officeDocument/2006/relationships/slide" Target="slides/slide101.xml"/><Relationship Id="rId114" Type="http://schemas.openxmlformats.org/officeDocument/2006/relationships/tableStyles" Target="tableStyles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94" Type="http://schemas.openxmlformats.org/officeDocument/2006/relationships/slide" Target="slides/slide89.xml"/><Relationship Id="rId99" Type="http://schemas.openxmlformats.org/officeDocument/2006/relationships/slide" Target="slides/slide94.xml"/><Relationship Id="rId101" Type="http://schemas.openxmlformats.org/officeDocument/2006/relationships/slide" Target="slides/slide96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109" Type="http://schemas.openxmlformats.org/officeDocument/2006/relationships/slide" Target="slides/slide10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97" Type="http://schemas.openxmlformats.org/officeDocument/2006/relationships/slide" Target="slides/slide92.xml"/><Relationship Id="rId104" Type="http://schemas.openxmlformats.org/officeDocument/2006/relationships/slide" Target="slides/slide99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slide" Target="slides/slide87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slide" Target="slides/slide82.xml"/><Relationship Id="rId110" Type="http://schemas.openxmlformats.org/officeDocument/2006/relationships/notesMaster" Target="notesMasters/notesMaster1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slide" Target="slides/slide72.xml"/><Relationship Id="rId100" Type="http://schemas.openxmlformats.org/officeDocument/2006/relationships/slide" Target="slides/slide95.xml"/><Relationship Id="rId105" Type="http://schemas.openxmlformats.org/officeDocument/2006/relationships/slide" Target="slides/slide100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93" Type="http://schemas.openxmlformats.org/officeDocument/2006/relationships/slide" Target="slides/slide88.xml"/><Relationship Id="rId98" Type="http://schemas.openxmlformats.org/officeDocument/2006/relationships/slide" Target="slides/slide93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0.xml"/><Relationship Id="rId46" Type="http://schemas.openxmlformats.org/officeDocument/2006/relationships/slide" Target="slides/slide41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62" Type="http://schemas.openxmlformats.org/officeDocument/2006/relationships/slide" Target="slides/slide57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111" Type="http://schemas.openxmlformats.org/officeDocument/2006/relationships/presProps" Target="presProps.xml"/></Relationships>
</file>

<file path=ppt/_rels/viewProps.xml.rels><?xml version="1.0" encoding="UTF-8" standalone="yes"?>
<Relationships xmlns="http://schemas.openxmlformats.org/package/2006/relationships"><Relationship Id="rId8" Type="http://schemas.openxmlformats.org/officeDocument/2006/relationships/slide" Target="slides/slide80.xml"/><Relationship Id="rId13" Type="http://schemas.openxmlformats.org/officeDocument/2006/relationships/slide" Target="slides/slide85.xml"/><Relationship Id="rId18" Type="http://schemas.openxmlformats.org/officeDocument/2006/relationships/slide" Target="slides/slide90.xml"/><Relationship Id="rId26" Type="http://schemas.openxmlformats.org/officeDocument/2006/relationships/slide" Target="slides/slide98.xml"/><Relationship Id="rId3" Type="http://schemas.openxmlformats.org/officeDocument/2006/relationships/slide" Target="slides/slide72.xml"/><Relationship Id="rId21" Type="http://schemas.openxmlformats.org/officeDocument/2006/relationships/slide" Target="slides/slide93.xml"/><Relationship Id="rId7" Type="http://schemas.openxmlformats.org/officeDocument/2006/relationships/slide" Target="slides/slide79.xml"/><Relationship Id="rId12" Type="http://schemas.openxmlformats.org/officeDocument/2006/relationships/slide" Target="slides/slide84.xml"/><Relationship Id="rId17" Type="http://schemas.openxmlformats.org/officeDocument/2006/relationships/slide" Target="slides/slide89.xml"/><Relationship Id="rId25" Type="http://schemas.openxmlformats.org/officeDocument/2006/relationships/slide" Target="slides/slide97.xml"/><Relationship Id="rId2" Type="http://schemas.openxmlformats.org/officeDocument/2006/relationships/slide" Target="slides/slide71.xml"/><Relationship Id="rId16" Type="http://schemas.openxmlformats.org/officeDocument/2006/relationships/slide" Target="slides/slide88.xml"/><Relationship Id="rId20" Type="http://schemas.openxmlformats.org/officeDocument/2006/relationships/slide" Target="slides/slide92.xml"/><Relationship Id="rId29" Type="http://schemas.openxmlformats.org/officeDocument/2006/relationships/slide" Target="slides/slide101.xml"/><Relationship Id="rId1" Type="http://schemas.openxmlformats.org/officeDocument/2006/relationships/slide" Target="slides/slide70.xml"/><Relationship Id="rId6" Type="http://schemas.openxmlformats.org/officeDocument/2006/relationships/slide" Target="slides/slide78.xml"/><Relationship Id="rId11" Type="http://schemas.openxmlformats.org/officeDocument/2006/relationships/slide" Target="slides/slide83.xml"/><Relationship Id="rId24" Type="http://schemas.openxmlformats.org/officeDocument/2006/relationships/slide" Target="slides/slide96.xml"/><Relationship Id="rId32" Type="http://schemas.openxmlformats.org/officeDocument/2006/relationships/slide" Target="slides/slide104.xml"/><Relationship Id="rId5" Type="http://schemas.openxmlformats.org/officeDocument/2006/relationships/slide" Target="slides/slide77.xml"/><Relationship Id="rId15" Type="http://schemas.openxmlformats.org/officeDocument/2006/relationships/slide" Target="slides/slide87.xml"/><Relationship Id="rId23" Type="http://schemas.openxmlformats.org/officeDocument/2006/relationships/slide" Target="slides/slide95.xml"/><Relationship Id="rId28" Type="http://schemas.openxmlformats.org/officeDocument/2006/relationships/slide" Target="slides/slide100.xml"/><Relationship Id="rId10" Type="http://schemas.openxmlformats.org/officeDocument/2006/relationships/slide" Target="slides/slide82.xml"/><Relationship Id="rId19" Type="http://schemas.openxmlformats.org/officeDocument/2006/relationships/slide" Target="slides/slide91.xml"/><Relationship Id="rId31" Type="http://schemas.openxmlformats.org/officeDocument/2006/relationships/slide" Target="slides/slide103.xml"/><Relationship Id="rId4" Type="http://schemas.openxmlformats.org/officeDocument/2006/relationships/slide" Target="slides/slide73.xml"/><Relationship Id="rId9" Type="http://schemas.openxmlformats.org/officeDocument/2006/relationships/slide" Target="slides/slide81.xml"/><Relationship Id="rId14" Type="http://schemas.openxmlformats.org/officeDocument/2006/relationships/slide" Target="slides/slide86.xml"/><Relationship Id="rId22" Type="http://schemas.openxmlformats.org/officeDocument/2006/relationships/slide" Target="slides/slide94.xml"/><Relationship Id="rId27" Type="http://schemas.openxmlformats.org/officeDocument/2006/relationships/slide" Target="slides/slide99.xml"/><Relationship Id="rId30" Type="http://schemas.openxmlformats.org/officeDocument/2006/relationships/slide" Target="slides/slide10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472A614C-58AD-4391-AEF9-AE95A853712A}" type="datetimeFigureOut">
              <a:rPr lang="ko-KR" altLang="en-US"/>
              <a:pPr>
                <a:defRPr/>
              </a:pPr>
              <a:t>2017-02-18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711200" y="744538"/>
            <a:ext cx="537527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noProof="0" smtClean="0"/>
              <a:t>마스터 텍스트 스타일을 편집합니다</a:t>
            </a:r>
          </a:p>
          <a:p>
            <a:pPr lvl="1"/>
            <a:r>
              <a:rPr lang="ko-KR" altLang="en-US" noProof="0" smtClean="0"/>
              <a:t>둘째 수준</a:t>
            </a:r>
          </a:p>
          <a:p>
            <a:pPr lvl="2"/>
            <a:r>
              <a:rPr lang="ko-KR" altLang="en-US" noProof="0" smtClean="0"/>
              <a:t>셋째 수준</a:t>
            </a:r>
          </a:p>
          <a:p>
            <a:pPr lvl="3"/>
            <a:r>
              <a:rPr lang="ko-KR" altLang="en-US" noProof="0" smtClean="0"/>
              <a:t>넷째 수준</a:t>
            </a:r>
          </a:p>
          <a:p>
            <a:pPr lvl="4"/>
            <a:r>
              <a:rPr lang="ko-KR" altLang="en-US" noProof="0" smtClean="0"/>
              <a:t>다섯째 수준</a:t>
            </a:r>
            <a:endParaRPr lang="ko-KR" altLang="en-US" noProof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0DAE1056-41E7-405D-BE8F-DD4C5DA8AA9E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567438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AE1056-41E7-405D-BE8F-DD4C5DA8AA9E}" type="slidenum">
              <a:rPr lang="ko-KR" altLang="en-US" smtClean="0"/>
              <a:pPr>
                <a:defRPr/>
              </a:pPr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8207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1431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AE1056-41E7-405D-BE8F-DD4C5DA8AA9E}" type="slidenum">
              <a:rPr lang="ko-KR" altLang="en-US" smtClean="0"/>
              <a:pPr>
                <a:defRPr/>
              </a:pPr>
              <a:t>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03138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1431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AE1056-41E7-405D-BE8F-DD4C5DA8AA9E}" type="slidenum">
              <a:rPr lang="ko-KR" altLang="en-US" smtClean="0"/>
              <a:pPr>
                <a:defRPr/>
              </a:pPr>
              <a:t>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01106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1431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AE1056-41E7-405D-BE8F-DD4C5DA8AA9E}" type="slidenum">
              <a:rPr lang="ko-KR" altLang="en-US" smtClean="0"/>
              <a:pPr>
                <a:defRPr/>
              </a:pPr>
              <a:t>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54466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1431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AE1056-41E7-405D-BE8F-DD4C5DA8AA9E}" type="slidenum">
              <a:rPr lang="ko-KR" altLang="en-US" smtClean="0"/>
              <a:pPr>
                <a:defRPr/>
              </a:pPr>
              <a:t>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12090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1431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AE1056-41E7-405D-BE8F-DD4C5DA8AA9E}" type="slidenum">
              <a:rPr lang="ko-KR" altLang="en-US" smtClean="0"/>
              <a:pPr>
                <a:defRPr/>
              </a:pPr>
              <a:t>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29302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1431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AE1056-41E7-405D-BE8F-DD4C5DA8AA9E}" type="slidenum">
              <a:rPr lang="ko-KR" altLang="en-US" smtClean="0"/>
              <a:pPr>
                <a:defRPr/>
              </a:pPr>
              <a:t>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38841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1431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AE1056-41E7-405D-BE8F-DD4C5DA8AA9E}" type="slidenum">
              <a:rPr lang="ko-KR" altLang="en-US" smtClean="0"/>
              <a:pPr>
                <a:defRPr/>
              </a:pPr>
              <a:t>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62380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1431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AE1056-41E7-405D-BE8F-DD4C5DA8AA9E}" type="slidenum">
              <a:rPr lang="ko-KR" altLang="en-US" smtClean="0"/>
              <a:pPr>
                <a:defRPr/>
              </a:pPr>
              <a:t>86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874999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1431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AE1056-41E7-405D-BE8F-DD4C5DA8AA9E}" type="slidenum">
              <a:rPr lang="ko-KR" altLang="en-US" smtClean="0">
                <a:solidFill>
                  <a:prstClr val="black"/>
                </a:solidFill>
              </a:rPr>
              <a:pPr>
                <a:defRPr/>
              </a:pPr>
              <a:t>87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87499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1431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AE1056-41E7-405D-BE8F-DD4C5DA8AA9E}" type="slidenum">
              <a:rPr lang="ko-KR" altLang="en-US" smtClean="0">
                <a:solidFill>
                  <a:prstClr val="black"/>
                </a:solidFill>
              </a:rPr>
              <a:pPr>
                <a:defRPr/>
              </a:pPr>
              <a:t>88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87499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AE1056-41E7-405D-BE8F-DD4C5DA8AA9E}" type="slidenum">
              <a:rPr lang="ko-KR" altLang="en-US" smtClean="0"/>
              <a:pPr>
                <a:defRPr/>
              </a:pPr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311780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1431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AE1056-41E7-405D-BE8F-DD4C5DA8AA9E}" type="slidenum">
              <a:rPr lang="ko-KR" altLang="en-US" smtClean="0">
                <a:solidFill>
                  <a:prstClr val="black"/>
                </a:solidFill>
              </a:rPr>
              <a:pPr>
                <a:defRPr/>
              </a:pPr>
              <a:t>89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940132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1431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AE1056-41E7-405D-BE8F-DD4C5DA8AA9E}" type="slidenum">
              <a:rPr lang="ko-KR" altLang="en-US" smtClean="0">
                <a:solidFill>
                  <a:prstClr val="black"/>
                </a:solidFill>
              </a:rPr>
              <a:pPr>
                <a:defRPr/>
              </a:pPr>
              <a:t>90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940132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1431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AE1056-41E7-405D-BE8F-DD4C5DA8AA9E}" type="slidenum">
              <a:rPr lang="ko-KR" altLang="en-US" smtClean="0">
                <a:solidFill>
                  <a:prstClr val="black"/>
                </a:solidFill>
              </a:rPr>
              <a:pPr>
                <a:defRPr/>
              </a:pPr>
              <a:t>91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940132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1431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AE1056-41E7-405D-BE8F-DD4C5DA8AA9E}" type="slidenum">
              <a:rPr lang="ko-KR" altLang="en-US" smtClean="0">
                <a:solidFill>
                  <a:prstClr val="black"/>
                </a:solidFill>
              </a:rPr>
              <a:pPr>
                <a:defRPr/>
              </a:pPr>
              <a:t>92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874999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1431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AE1056-41E7-405D-BE8F-DD4C5DA8AA9E}" type="slidenum">
              <a:rPr lang="ko-KR" altLang="en-US" smtClean="0">
                <a:solidFill>
                  <a:prstClr val="black"/>
                </a:solidFill>
              </a:rPr>
              <a:pPr>
                <a:defRPr/>
              </a:pPr>
              <a:t>93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874999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1431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AE1056-41E7-405D-BE8F-DD4C5DA8AA9E}" type="slidenum">
              <a:rPr lang="ko-KR" altLang="en-US" smtClean="0"/>
              <a:pPr>
                <a:defRPr/>
              </a:pPr>
              <a:t>94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836409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1431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AE1056-41E7-405D-BE8F-DD4C5DA8AA9E}" type="slidenum">
              <a:rPr lang="ko-KR" altLang="en-US" smtClean="0"/>
              <a:pPr>
                <a:defRPr/>
              </a:pPr>
              <a:t>95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886126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1431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AE1056-41E7-405D-BE8F-DD4C5DA8AA9E}" type="slidenum">
              <a:rPr lang="ko-KR" altLang="en-US" smtClean="0"/>
              <a:pPr>
                <a:defRPr/>
              </a:pPr>
              <a:t>96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886126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1431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AE1056-41E7-405D-BE8F-DD4C5DA8AA9E}" type="slidenum">
              <a:rPr lang="ko-KR" altLang="en-US" smtClean="0"/>
              <a:pPr>
                <a:defRPr/>
              </a:pPr>
              <a:t>97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886126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1431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AE1056-41E7-405D-BE8F-DD4C5DA8AA9E}" type="slidenum">
              <a:rPr lang="ko-KR" altLang="en-US" smtClean="0"/>
              <a:pPr>
                <a:defRPr/>
              </a:pPr>
              <a:t>98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88612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AE1056-41E7-405D-BE8F-DD4C5DA8AA9E}" type="slidenum">
              <a:rPr lang="ko-KR" altLang="en-US" smtClean="0"/>
              <a:pPr>
                <a:defRPr/>
              </a:pPr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735971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1431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AE1056-41E7-405D-BE8F-DD4C5DA8AA9E}" type="slidenum">
              <a:rPr lang="ko-KR" altLang="en-US" smtClean="0"/>
              <a:pPr>
                <a:defRPr/>
              </a:pPr>
              <a:t>99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693440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1431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AE1056-41E7-405D-BE8F-DD4C5DA8AA9E}" type="slidenum">
              <a:rPr lang="ko-KR" altLang="en-US" smtClean="0"/>
              <a:pPr>
                <a:defRPr/>
              </a:pPr>
              <a:t>100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0962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1431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AE1056-41E7-405D-BE8F-DD4C5DA8AA9E}" type="slidenum">
              <a:rPr lang="ko-KR" altLang="en-US" smtClean="0"/>
              <a:pPr>
                <a:defRPr/>
              </a:pPr>
              <a:t>101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856325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1431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AE1056-41E7-405D-BE8F-DD4C5DA8AA9E}" type="slidenum">
              <a:rPr lang="ko-KR" altLang="en-US" smtClean="0"/>
              <a:pPr>
                <a:defRPr/>
              </a:pPr>
              <a:t>102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281133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1431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AE1056-41E7-405D-BE8F-DD4C5DA8AA9E}" type="slidenum">
              <a:rPr lang="ko-KR" altLang="en-US" smtClean="0"/>
              <a:pPr>
                <a:defRPr/>
              </a:pPr>
              <a:t>103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626062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1431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AE1056-41E7-405D-BE8F-DD4C5DA8AA9E}" type="slidenum">
              <a:rPr lang="ko-KR" altLang="en-US" smtClean="0"/>
              <a:pPr>
                <a:defRPr/>
              </a:pPr>
              <a:t>104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84336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1431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AE1056-41E7-405D-BE8F-DD4C5DA8AA9E}" type="slidenum">
              <a:rPr lang="ko-KR" altLang="en-US" smtClean="0"/>
              <a:pPr>
                <a:defRPr/>
              </a:pPr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95509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1431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AE1056-41E7-405D-BE8F-DD4C5DA8AA9E}" type="slidenum">
              <a:rPr lang="ko-KR" altLang="en-US" smtClean="0"/>
              <a:pPr>
                <a:defRPr/>
              </a:pPr>
              <a:t>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77791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1431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AE1056-41E7-405D-BE8F-DD4C5DA8AA9E}" type="slidenum">
              <a:rPr lang="ko-KR" altLang="en-US" smtClean="0"/>
              <a:pPr>
                <a:defRPr/>
              </a:pPr>
              <a:t>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66952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1431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AE1056-41E7-405D-BE8F-DD4C5DA8AA9E}" type="slidenum">
              <a:rPr lang="ko-KR" altLang="en-US" smtClean="0"/>
              <a:pPr>
                <a:defRPr/>
              </a:pPr>
              <a:t>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69360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1431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AE1056-41E7-405D-BE8F-DD4C5DA8AA9E}" type="slidenum">
              <a:rPr lang="ko-KR" altLang="en-US" smtClean="0">
                <a:solidFill>
                  <a:prstClr val="black"/>
                </a:solidFill>
              </a:rPr>
              <a:pPr>
                <a:defRPr/>
              </a:pPr>
              <a:t>77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94013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1431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AE1056-41E7-405D-BE8F-DD4C5DA8AA9E}" type="slidenum">
              <a:rPr lang="ko-KR" altLang="en-US" smtClean="0">
                <a:solidFill>
                  <a:prstClr val="black"/>
                </a:solidFill>
              </a:rPr>
              <a:pPr>
                <a:defRPr/>
              </a:pPr>
              <a:t>78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94013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기본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554874295"/>
              </p:ext>
            </p:extLst>
          </p:nvPr>
        </p:nvGraphicFramePr>
        <p:xfrm>
          <a:off x="71440" y="44624"/>
          <a:ext cx="9739312" cy="5040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1120"/>
                <a:gridCol w="3672408"/>
                <a:gridCol w="648072"/>
                <a:gridCol w="1152128"/>
                <a:gridCol w="648072"/>
                <a:gridCol w="1224136"/>
                <a:gridCol w="720080"/>
                <a:gridCol w="753296"/>
              </a:tblGrid>
              <a:tr h="25202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Page ID</a:t>
                      </a:r>
                      <a:endParaRPr kumimoji="0" lang="ko-KR" altLang="en-US" sz="10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작성자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사이트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No.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520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페이지경로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설명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현업컨펌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3" name="직사각형 2"/>
          <p:cNvSpPr/>
          <p:nvPr userDrawn="1"/>
        </p:nvSpPr>
        <p:spPr>
          <a:xfrm>
            <a:off x="7739063" y="857250"/>
            <a:ext cx="2071687" cy="5929313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직사각형 3"/>
          <p:cNvSpPr/>
          <p:nvPr userDrawn="1"/>
        </p:nvSpPr>
        <p:spPr>
          <a:xfrm>
            <a:off x="7739063" y="642938"/>
            <a:ext cx="2071687" cy="21431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solidFill>
                  <a:schemeClr val="tx1"/>
                </a:solidFill>
              </a:rPr>
              <a:t>Description</a:t>
            </a:r>
            <a:endParaRPr kumimoji="0"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 userDrawn="1"/>
        </p:nvSpPr>
        <p:spPr>
          <a:xfrm>
            <a:off x="71438" y="642938"/>
            <a:ext cx="7596187" cy="614362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992560" y="61876"/>
            <a:ext cx="3643338" cy="216000"/>
          </a:xfrm>
          <a:prstGeom prst="rect">
            <a:avLst/>
          </a:prstGeom>
        </p:spPr>
        <p:txBody>
          <a:bodyPr wrap="none" lIns="36000" tIns="36000" rIns="36000" bIns="36000" anchor="ctr" anchorCtr="0">
            <a:noAutofit/>
          </a:bodyPr>
          <a:lstStyle>
            <a:lvl1pPr algn="l">
              <a:defRPr sz="1000">
                <a:latin typeface="+mn-ea"/>
                <a:ea typeface="+mn-ea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7" name="텍스트 개체 틀 33"/>
          <p:cNvSpPr>
            <a:spLocks noGrp="1"/>
          </p:cNvSpPr>
          <p:nvPr>
            <p:ph type="body" sz="quarter" idx="13"/>
          </p:nvPr>
        </p:nvSpPr>
        <p:spPr>
          <a:xfrm>
            <a:off x="5351139" y="309526"/>
            <a:ext cx="2954661" cy="223874"/>
          </a:xfrm>
          <a:prstGeom prst="rect">
            <a:avLst/>
          </a:prstGeom>
        </p:spPr>
        <p:txBody>
          <a:bodyPr wrap="none" lIns="36000" tIns="36000" rIns="36000" bIns="36000" anchor="ctr" anchorCtr="0">
            <a:noAutofit/>
          </a:bodyPr>
          <a:lstStyle>
            <a:lvl1pPr>
              <a:buNone/>
              <a:defRPr sz="1000" baseline="0">
                <a:latin typeface="+mn-ea"/>
                <a:ea typeface="+mn-ea"/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endParaRPr lang="ko-KR" altLang="en-US" dirty="0" smtClean="0"/>
          </a:p>
        </p:txBody>
      </p:sp>
      <p:sp>
        <p:nvSpPr>
          <p:cNvPr id="8" name="텍스트 개체 틀 37"/>
          <p:cNvSpPr>
            <a:spLocks noGrp="1"/>
          </p:cNvSpPr>
          <p:nvPr>
            <p:ph type="body" sz="quarter" idx="17"/>
          </p:nvPr>
        </p:nvSpPr>
        <p:spPr>
          <a:xfrm>
            <a:off x="7743419" y="857232"/>
            <a:ext cx="2067365" cy="6000768"/>
          </a:xfrm>
          <a:prstGeom prst="rect">
            <a:avLst/>
          </a:prstGeom>
        </p:spPr>
        <p:txBody>
          <a:bodyPr lIns="36000" rIns="36000" rtlCol="0">
            <a:noAutofit/>
          </a:bodyPr>
          <a:lstStyle>
            <a:lvl1pPr marL="0" indent="0">
              <a:buFont typeface="Arial" pitchFamily="34" charset="0"/>
              <a:buNone/>
              <a:defRPr lang="ko-KR" alt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10" name="텍스트 개체 틀 37"/>
          <p:cNvSpPr>
            <a:spLocks noGrp="1"/>
          </p:cNvSpPr>
          <p:nvPr>
            <p:ph type="body" sz="quarter" idx="19"/>
          </p:nvPr>
        </p:nvSpPr>
        <p:spPr>
          <a:xfrm>
            <a:off x="992560" y="324054"/>
            <a:ext cx="3643338" cy="216000"/>
          </a:xfrm>
          <a:prstGeom prst="rect">
            <a:avLst/>
          </a:prstGeom>
        </p:spPr>
        <p:txBody>
          <a:bodyPr wrap="none" lIns="36000" tIns="36000" rIns="36000" bIns="36000" anchor="ctr" anchorCtr="0">
            <a:normAutofit/>
          </a:bodyPr>
          <a:lstStyle>
            <a:lvl1pPr>
              <a:buNone/>
              <a:defRPr sz="1000"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13" name="텍스트 개체 틀 19"/>
          <p:cNvSpPr>
            <a:spLocks noGrp="1"/>
          </p:cNvSpPr>
          <p:nvPr>
            <p:ph type="body" sz="quarter" idx="23"/>
          </p:nvPr>
        </p:nvSpPr>
        <p:spPr>
          <a:xfrm>
            <a:off x="7126995" y="71269"/>
            <a:ext cx="1224136" cy="216000"/>
          </a:xfrm>
          <a:prstGeom prst="rect">
            <a:avLst/>
          </a:prstGeom>
        </p:spPr>
        <p:txBody>
          <a:bodyPr wrap="square" lIns="36000" tIns="36000" rIns="36000" bIns="36000" anchor="ctr" anchorCtr="0"/>
          <a:lstStyle>
            <a:lvl1pPr marL="0" indent="0">
              <a:buNone/>
              <a:defRPr sz="800">
                <a:latin typeface="+mn-ea"/>
                <a:ea typeface="+mn-ea"/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  <a:endParaRPr lang="ko-KR" altLang="en-US" dirty="0"/>
          </a:p>
        </p:txBody>
      </p:sp>
      <p:sp>
        <p:nvSpPr>
          <p:cNvPr id="14" name="텍스트 개체 틀 33"/>
          <p:cNvSpPr>
            <a:spLocks noGrp="1"/>
          </p:cNvSpPr>
          <p:nvPr>
            <p:ph type="body" sz="quarter" idx="24"/>
          </p:nvPr>
        </p:nvSpPr>
        <p:spPr>
          <a:xfrm>
            <a:off x="5332089" y="80926"/>
            <a:ext cx="1071001" cy="216000"/>
          </a:xfrm>
          <a:prstGeom prst="rect">
            <a:avLst/>
          </a:prstGeom>
        </p:spPr>
        <p:txBody>
          <a:bodyPr wrap="none" lIns="36000" tIns="36000" rIns="36000" bIns="36000" anchor="ctr" anchorCtr="0">
            <a:noAutofit/>
          </a:bodyPr>
          <a:lstStyle>
            <a:lvl1pPr>
              <a:buNone/>
              <a:defRPr sz="1000" baseline="0">
                <a:latin typeface="+mn-ea"/>
                <a:ea typeface="+mn-ea"/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endParaRPr lang="ko-KR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6249583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 userDrawn="1"/>
        </p:nvSpPr>
        <p:spPr>
          <a:xfrm>
            <a:off x="61913" y="42863"/>
            <a:ext cx="890587" cy="24288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solidFill>
                  <a:prstClr val="black"/>
                </a:solidFill>
              </a:rPr>
              <a:t>Page ID</a:t>
            </a:r>
            <a:endParaRPr kumimoji="0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9" name="직사각형 8"/>
          <p:cNvSpPr/>
          <p:nvPr userDrawn="1"/>
        </p:nvSpPr>
        <p:spPr>
          <a:xfrm>
            <a:off x="942975" y="42863"/>
            <a:ext cx="3652838" cy="24288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>
              <a:solidFill>
                <a:prstClr val="black"/>
              </a:solidFill>
            </a:endParaRPr>
          </a:p>
        </p:txBody>
      </p:sp>
      <p:sp>
        <p:nvSpPr>
          <p:cNvPr id="10" name="직사각형 9"/>
          <p:cNvSpPr/>
          <p:nvPr userDrawn="1"/>
        </p:nvSpPr>
        <p:spPr>
          <a:xfrm>
            <a:off x="4594225" y="41188"/>
            <a:ext cx="573088" cy="24456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dirty="0">
                <a:solidFill>
                  <a:prstClr val="black"/>
                </a:solidFill>
              </a:rPr>
              <a:t>작성자</a:t>
            </a:r>
          </a:p>
        </p:txBody>
      </p:sp>
      <p:sp>
        <p:nvSpPr>
          <p:cNvPr id="11" name="직사각형 10"/>
          <p:cNvSpPr/>
          <p:nvPr userDrawn="1"/>
        </p:nvSpPr>
        <p:spPr>
          <a:xfrm>
            <a:off x="5167313" y="37070"/>
            <a:ext cx="1143000" cy="24868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dirty="0" smtClean="0">
                <a:solidFill>
                  <a:prstClr val="black"/>
                </a:solidFill>
              </a:rPr>
              <a:t>박상욱</a:t>
            </a:r>
            <a:endParaRPr kumimoji="0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12" name="직사각형 11"/>
          <p:cNvSpPr/>
          <p:nvPr userDrawn="1"/>
        </p:nvSpPr>
        <p:spPr>
          <a:xfrm>
            <a:off x="6311900" y="41188"/>
            <a:ext cx="573088" cy="24456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dirty="0">
                <a:solidFill>
                  <a:prstClr val="black"/>
                </a:solidFill>
              </a:rPr>
              <a:t>사이트</a:t>
            </a:r>
          </a:p>
        </p:txBody>
      </p:sp>
      <p:sp>
        <p:nvSpPr>
          <p:cNvPr id="13" name="직사각형 12"/>
          <p:cNvSpPr/>
          <p:nvPr userDrawn="1"/>
        </p:nvSpPr>
        <p:spPr>
          <a:xfrm>
            <a:off x="6884988" y="37070"/>
            <a:ext cx="1711325" cy="24868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>
              <a:solidFill>
                <a:prstClr val="black"/>
              </a:solidFill>
            </a:endParaRPr>
          </a:p>
        </p:txBody>
      </p:sp>
      <p:sp>
        <p:nvSpPr>
          <p:cNvPr id="14" name="직사각형 13"/>
          <p:cNvSpPr/>
          <p:nvPr userDrawn="1"/>
        </p:nvSpPr>
        <p:spPr>
          <a:xfrm>
            <a:off x="8265368" y="42862"/>
            <a:ext cx="832595" cy="24288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solidFill>
                  <a:prstClr val="black"/>
                </a:solidFill>
              </a:rPr>
              <a:t>No.</a:t>
            </a:r>
            <a:endParaRPr kumimoji="0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15" name="직사각형 14"/>
          <p:cNvSpPr/>
          <p:nvPr userDrawn="1"/>
        </p:nvSpPr>
        <p:spPr>
          <a:xfrm>
            <a:off x="9096375" y="41189"/>
            <a:ext cx="714375" cy="24456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>
              <a:solidFill>
                <a:prstClr val="black"/>
              </a:solidFill>
            </a:endParaRPr>
          </a:p>
        </p:txBody>
      </p:sp>
      <p:sp>
        <p:nvSpPr>
          <p:cNvPr id="16" name="직사각형 15"/>
          <p:cNvSpPr/>
          <p:nvPr userDrawn="1"/>
        </p:nvSpPr>
        <p:spPr>
          <a:xfrm>
            <a:off x="61913" y="285750"/>
            <a:ext cx="890587" cy="24288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dirty="0">
                <a:solidFill>
                  <a:prstClr val="black"/>
                </a:solidFill>
              </a:rPr>
              <a:t>페이지 경로</a:t>
            </a:r>
          </a:p>
        </p:txBody>
      </p:sp>
      <p:sp>
        <p:nvSpPr>
          <p:cNvPr id="17" name="직사각형 16"/>
          <p:cNvSpPr/>
          <p:nvPr userDrawn="1"/>
        </p:nvSpPr>
        <p:spPr>
          <a:xfrm>
            <a:off x="942975" y="285750"/>
            <a:ext cx="3652838" cy="24288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>
              <a:solidFill>
                <a:prstClr val="black"/>
              </a:solidFill>
            </a:endParaRPr>
          </a:p>
        </p:txBody>
      </p:sp>
      <p:sp>
        <p:nvSpPr>
          <p:cNvPr id="18" name="직사각형 17"/>
          <p:cNvSpPr/>
          <p:nvPr userDrawn="1"/>
        </p:nvSpPr>
        <p:spPr>
          <a:xfrm>
            <a:off x="4595813" y="285750"/>
            <a:ext cx="573087" cy="24288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dirty="0">
                <a:solidFill>
                  <a:prstClr val="black"/>
                </a:solidFill>
              </a:rPr>
              <a:t>설명</a:t>
            </a:r>
          </a:p>
        </p:txBody>
      </p:sp>
      <p:sp>
        <p:nvSpPr>
          <p:cNvPr id="19" name="직사각형 18"/>
          <p:cNvSpPr/>
          <p:nvPr userDrawn="1"/>
        </p:nvSpPr>
        <p:spPr>
          <a:xfrm>
            <a:off x="5168900" y="285750"/>
            <a:ext cx="4641850" cy="24288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>
              <a:solidFill>
                <a:prstClr val="black"/>
              </a:solidFill>
            </a:endParaRPr>
          </a:p>
        </p:txBody>
      </p:sp>
      <p:sp>
        <p:nvSpPr>
          <p:cNvPr id="22" name="직사각형 21"/>
          <p:cNvSpPr/>
          <p:nvPr userDrawn="1"/>
        </p:nvSpPr>
        <p:spPr>
          <a:xfrm>
            <a:off x="7739063" y="857250"/>
            <a:ext cx="2071687" cy="5929313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solidFill>
                <a:prstClr val="black"/>
              </a:solidFill>
            </a:endParaRPr>
          </a:p>
        </p:txBody>
      </p:sp>
      <p:sp>
        <p:nvSpPr>
          <p:cNvPr id="23" name="직사각형 22"/>
          <p:cNvSpPr/>
          <p:nvPr userDrawn="1"/>
        </p:nvSpPr>
        <p:spPr>
          <a:xfrm>
            <a:off x="7739063" y="642938"/>
            <a:ext cx="2071687" cy="21431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>
                <a:solidFill>
                  <a:prstClr val="black"/>
                </a:solidFill>
              </a:rPr>
              <a:t>Description</a:t>
            </a:r>
            <a:endParaRPr kumimoji="0" lang="ko-KR" altLang="en-US" sz="1000">
              <a:solidFill>
                <a:prstClr val="black"/>
              </a:solidFill>
            </a:endParaRPr>
          </a:p>
        </p:txBody>
      </p:sp>
      <p:sp>
        <p:nvSpPr>
          <p:cNvPr id="24" name="직사각형 23"/>
          <p:cNvSpPr/>
          <p:nvPr userDrawn="1"/>
        </p:nvSpPr>
        <p:spPr>
          <a:xfrm>
            <a:off x="71438" y="642938"/>
            <a:ext cx="7596187" cy="614362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solidFill>
                <a:prstClr val="black"/>
              </a:solidFill>
            </a:endParaRPr>
          </a:p>
        </p:txBody>
      </p:sp>
      <p:sp>
        <p:nvSpPr>
          <p:cNvPr id="41" name="텍스트 개체 틀 37"/>
          <p:cNvSpPr>
            <a:spLocks noGrp="1"/>
          </p:cNvSpPr>
          <p:nvPr>
            <p:ph type="body" sz="quarter" idx="17"/>
          </p:nvPr>
        </p:nvSpPr>
        <p:spPr>
          <a:xfrm>
            <a:off x="7743419" y="857232"/>
            <a:ext cx="2067365" cy="6000768"/>
          </a:xfrm>
          <a:prstGeom prst="rect">
            <a:avLst/>
          </a:prstGeom>
        </p:spPr>
        <p:txBody>
          <a:bodyPr lIns="36000" rIns="36000" rtlCol="0">
            <a:noAutofit/>
          </a:bodyPr>
          <a:lstStyle>
            <a:lvl1pPr marL="0" indent="0">
              <a:buFont typeface="Arial" pitchFamily="34" charset="0"/>
              <a:buNone/>
              <a:defRPr lang="ko-KR" alt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21" name="직사각형 20"/>
          <p:cNvSpPr/>
          <p:nvPr userDrawn="1"/>
        </p:nvSpPr>
        <p:spPr>
          <a:xfrm>
            <a:off x="8265368" y="285750"/>
            <a:ext cx="831007" cy="24288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smtClean="0">
                <a:solidFill>
                  <a:prstClr val="black"/>
                </a:solidFill>
              </a:rPr>
              <a:t>현업컴폼</a:t>
            </a:r>
            <a:endParaRPr kumimoji="0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20" name="직사각형 19"/>
          <p:cNvSpPr/>
          <p:nvPr userDrawn="1"/>
        </p:nvSpPr>
        <p:spPr>
          <a:xfrm>
            <a:off x="9232867" y="40370"/>
            <a:ext cx="3465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A3BFAC8D-833D-4F68-8B40-B763D6AE9898}" type="slidenum">
              <a:rPr lang="ko-KR" altLang="en-US" sz="1000" smtClean="0">
                <a:solidFill>
                  <a:prstClr val="black"/>
                </a:solidFill>
                <a:latin typeface="맑은 고딕"/>
                <a:ea typeface="맑은 고딕"/>
              </a:rPr>
              <a:pPr/>
              <a:t>‹#›</a:t>
            </a:fld>
            <a:endParaRPr lang="ko-KR" altLang="en-US" sz="1000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5204238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854457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2130426"/>
            <a:ext cx="8420100" cy="14700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fld id="{F7CE9A99-947D-4AD9-B978-2034576F3622}" type="datetimeFigureOut">
              <a:rPr lang="ko-KR" altLang="en-US" smtClean="0">
                <a:solidFill>
                  <a:prstClr val="black"/>
                </a:solidFill>
              </a:rPr>
              <a:pPr/>
              <a:t>2017-02-18</a:t>
            </a:fld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/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7099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fld id="{E66D85E3-D0A4-4EB7-A949-31A37F823474}" type="slidenum">
              <a:rPr lang="ko-KR" altLang="en-US" smtClean="0">
                <a:solidFill>
                  <a:prstClr val="black"/>
                </a:solidFill>
              </a:rPr>
              <a:pPr/>
              <a:t>‹#›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92533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기본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048433353"/>
              </p:ext>
            </p:extLst>
          </p:nvPr>
        </p:nvGraphicFramePr>
        <p:xfrm>
          <a:off x="71440" y="44624"/>
          <a:ext cx="9739312" cy="5040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1120"/>
                <a:gridCol w="3672408"/>
                <a:gridCol w="648072"/>
                <a:gridCol w="1152128"/>
                <a:gridCol w="648072"/>
                <a:gridCol w="1224136"/>
                <a:gridCol w="720080"/>
                <a:gridCol w="753296"/>
              </a:tblGrid>
              <a:tr h="25202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Page ID</a:t>
                      </a:r>
                      <a:endParaRPr kumimoji="0" lang="ko-KR" altLang="en-US" sz="10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작성자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사이트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No.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520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페이지경로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설명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현업컨펌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3" name="직사각형 2"/>
          <p:cNvSpPr/>
          <p:nvPr userDrawn="1"/>
        </p:nvSpPr>
        <p:spPr>
          <a:xfrm>
            <a:off x="7739063" y="857250"/>
            <a:ext cx="2071687" cy="5929313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>
              <a:solidFill>
                <a:prstClr val="black"/>
              </a:solidFill>
            </a:endParaRPr>
          </a:p>
        </p:txBody>
      </p:sp>
      <p:sp>
        <p:nvSpPr>
          <p:cNvPr id="4" name="직사각형 3"/>
          <p:cNvSpPr/>
          <p:nvPr userDrawn="1"/>
        </p:nvSpPr>
        <p:spPr>
          <a:xfrm>
            <a:off x="7739063" y="642938"/>
            <a:ext cx="2071687" cy="21431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solidFill>
                  <a:prstClr val="black"/>
                </a:solidFill>
              </a:rPr>
              <a:t>Description</a:t>
            </a:r>
            <a:endParaRPr kumimoji="0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5" name="직사각형 4"/>
          <p:cNvSpPr/>
          <p:nvPr userDrawn="1"/>
        </p:nvSpPr>
        <p:spPr>
          <a:xfrm>
            <a:off x="71438" y="642938"/>
            <a:ext cx="7596187" cy="614362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>
              <a:solidFill>
                <a:prstClr val="black"/>
              </a:solidFill>
            </a:endParaRPr>
          </a:p>
        </p:txBody>
      </p:sp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992560" y="61876"/>
            <a:ext cx="3643338" cy="216000"/>
          </a:xfrm>
          <a:prstGeom prst="rect">
            <a:avLst/>
          </a:prstGeom>
        </p:spPr>
        <p:txBody>
          <a:bodyPr wrap="none" lIns="36000" tIns="36000" rIns="36000" bIns="36000" anchor="ctr" anchorCtr="0">
            <a:noAutofit/>
          </a:bodyPr>
          <a:lstStyle>
            <a:lvl1pPr algn="l">
              <a:defRPr sz="1000">
                <a:latin typeface="+mn-ea"/>
                <a:ea typeface="+mn-ea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7" name="텍스트 개체 틀 33"/>
          <p:cNvSpPr>
            <a:spLocks noGrp="1"/>
          </p:cNvSpPr>
          <p:nvPr>
            <p:ph type="body" sz="quarter" idx="13"/>
          </p:nvPr>
        </p:nvSpPr>
        <p:spPr>
          <a:xfrm>
            <a:off x="5351139" y="309526"/>
            <a:ext cx="2954661" cy="223874"/>
          </a:xfrm>
          <a:prstGeom prst="rect">
            <a:avLst/>
          </a:prstGeom>
        </p:spPr>
        <p:txBody>
          <a:bodyPr wrap="none" lIns="36000" tIns="36000" rIns="36000" bIns="36000" anchor="ctr" anchorCtr="0">
            <a:noAutofit/>
          </a:bodyPr>
          <a:lstStyle>
            <a:lvl1pPr>
              <a:buNone/>
              <a:defRPr sz="1000" baseline="0">
                <a:latin typeface="+mn-ea"/>
                <a:ea typeface="+mn-ea"/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endParaRPr lang="ko-KR" altLang="en-US" dirty="0" smtClean="0"/>
          </a:p>
        </p:txBody>
      </p:sp>
      <p:sp>
        <p:nvSpPr>
          <p:cNvPr id="8" name="텍스트 개체 틀 37"/>
          <p:cNvSpPr>
            <a:spLocks noGrp="1"/>
          </p:cNvSpPr>
          <p:nvPr>
            <p:ph type="body" sz="quarter" idx="17"/>
          </p:nvPr>
        </p:nvSpPr>
        <p:spPr>
          <a:xfrm>
            <a:off x="7743419" y="857232"/>
            <a:ext cx="2067365" cy="6000768"/>
          </a:xfrm>
          <a:prstGeom prst="rect">
            <a:avLst/>
          </a:prstGeom>
        </p:spPr>
        <p:txBody>
          <a:bodyPr lIns="36000" rIns="36000" rtlCol="0">
            <a:noAutofit/>
          </a:bodyPr>
          <a:lstStyle>
            <a:lvl1pPr marL="0" indent="0">
              <a:buFont typeface="Arial" pitchFamily="34" charset="0"/>
              <a:buNone/>
              <a:defRPr lang="ko-KR" alt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10" name="텍스트 개체 틀 37"/>
          <p:cNvSpPr>
            <a:spLocks noGrp="1"/>
          </p:cNvSpPr>
          <p:nvPr>
            <p:ph type="body" sz="quarter" idx="19"/>
          </p:nvPr>
        </p:nvSpPr>
        <p:spPr>
          <a:xfrm>
            <a:off x="992560" y="324054"/>
            <a:ext cx="3643338" cy="216000"/>
          </a:xfrm>
          <a:prstGeom prst="rect">
            <a:avLst/>
          </a:prstGeom>
        </p:spPr>
        <p:txBody>
          <a:bodyPr wrap="none" lIns="36000" tIns="36000" rIns="36000" bIns="36000" anchor="ctr" anchorCtr="0">
            <a:normAutofit/>
          </a:bodyPr>
          <a:lstStyle>
            <a:lvl1pPr>
              <a:buNone/>
              <a:defRPr sz="1000"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13" name="텍스트 개체 틀 19"/>
          <p:cNvSpPr>
            <a:spLocks noGrp="1"/>
          </p:cNvSpPr>
          <p:nvPr>
            <p:ph type="body" sz="quarter" idx="23"/>
          </p:nvPr>
        </p:nvSpPr>
        <p:spPr>
          <a:xfrm>
            <a:off x="7126995" y="71269"/>
            <a:ext cx="1224136" cy="216000"/>
          </a:xfrm>
          <a:prstGeom prst="rect">
            <a:avLst/>
          </a:prstGeom>
        </p:spPr>
        <p:txBody>
          <a:bodyPr wrap="square" lIns="36000" tIns="36000" rIns="36000" bIns="36000" anchor="ctr" anchorCtr="0"/>
          <a:lstStyle>
            <a:lvl1pPr marL="0" indent="0">
              <a:buNone/>
              <a:defRPr sz="800">
                <a:latin typeface="+mn-ea"/>
                <a:ea typeface="+mn-ea"/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  <a:endParaRPr lang="ko-KR" altLang="en-US" dirty="0"/>
          </a:p>
        </p:txBody>
      </p:sp>
      <p:sp>
        <p:nvSpPr>
          <p:cNvPr id="14" name="텍스트 개체 틀 33"/>
          <p:cNvSpPr>
            <a:spLocks noGrp="1"/>
          </p:cNvSpPr>
          <p:nvPr>
            <p:ph type="body" sz="quarter" idx="24"/>
          </p:nvPr>
        </p:nvSpPr>
        <p:spPr>
          <a:xfrm>
            <a:off x="5332089" y="80926"/>
            <a:ext cx="1071001" cy="216000"/>
          </a:xfrm>
          <a:prstGeom prst="rect">
            <a:avLst/>
          </a:prstGeom>
        </p:spPr>
        <p:txBody>
          <a:bodyPr wrap="none" lIns="36000" tIns="36000" rIns="36000" bIns="36000" anchor="ctr" anchorCtr="0">
            <a:noAutofit/>
          </a:bodyPr>
          <a:lstStyle>
            <a:lvl1pPr>
              <a:buNone/>
              <a:defRPr sz="1000" baseline="0">
                <a:latin typeface="+mn-ea"/>
                <a:ea typeface="+mn-ea"/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endParaRPr lang="ko-KR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40584560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 userDrawn="1"/>
        </p:nvSpPr>
        <p:spPr>
          <a:xfrm>
            <a:off x="61913" y="42863"/>
            <a:ext cx="890587" cy="24288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solidFill>
                  <a:prstClr val="black"/>
                </a:solidFill>
              </a:rPr>
              <a:t>Page ID</a:t>
            </a:r>
            <a:endParaRPr kumimoji="0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9" name="직사각형 8"/>
          <p:cNvSpPr/>
          <p:nvPr userDrawn="1"/>
        </p:nvSpPr>
        <p:spPr>
          <a:xfrm>
            <a:off x="942975" y="42863"/>
            <a:ext cx="3652838" cy="24288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>
              <a:solidFill>
                <a:prstClr val="black"/>
              </a:solidFill>
            </a:endParaRPr>
          </a:p>
        </p:txBody>
      </p:sp>
      <p:sp>
        <p:nvSpPr>
          <p:cNvPr id="10" name="직사각형 9"/>
          <p:cNvSpPr/>
          <p:nvPr userDrawn="1"/>
        </p:nvSpPr>
        <p:spPr>
          <a:xfrm>
            <a:off x="4594225" y="41188"/>
            <a:ext cx="573088" cy="24456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dirty="0">
                <a:solidFill>
                  <a:prstClr val="black"/>
                </a:solidFill>
              </a:rPr>
              <a:t>작성자</a:t>
            </a:r>
          </a:p>
        </p:txBody>
      </p:sp>
      <p:sp>
        <p:nvSpPr>
          <p:cNvPr id="11" name="직사각형 10"/>
          <p:cNvSpPr/>
          <p:nvPr userDrawn="1"/>
        </p:nvSpPr>
        <p:spPr>
          <a:xfrm>
            <a:off x="5167313" y="37070"/>
            <a:ext cx="1143000" cy="24868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dirty="0" smtClean="0">
                <a:solidFill>
                  <a:prstClr val="black"/>
                </a:solidFill>
              </a:rPr>
              <a:t>박상욱</a:t>
            </a:r>
            <a:endParaRPr kumimoji="0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12" name="직사각형 11"/>
          <p:cNvSpPr/>
          <p:nvPr userDrawn="1"/>
        </p:nvSpPr>
        <p:spPr>
          <a:xfrm>
            <a:off x="6311900" y="41188"/>
            <a:ext cx="573088" cy="24456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dirty="0">
                <a:solidFill>
                  <a:prstClr val="black"/>
                </a:solidFill>
              </a:rPr>
              <a:t>사이트</a:t>
            </a:r>
          </a:p>
        </p:txBody>
      </p:sp>
      <p:sp>
        <p:nvSpPr>
          <p:cNvPr id="13" name="직사각형 12"/>
          <p:cNvSpPr/>
          <p:nvPr userDrawn="1"/>
        </p:nvSpPr>
        <p:spPr>
          <a:xfrm>
            <a:off x="6884988" y="37070"/>
            <a:ext cx="1711325" cy="24868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>
              <a:solidFill>
                <a:prstClr val="black"/>
              </a:solidFill>
            </a:endParaRPr>
          </a:p>
        </p:txBody>
      </p:sp>
      <p:sp>
        <p:nvSpPr>
          <p:cNvPr id="14" name="직사각형 13"/>
          <p:cNvSpPr/>
          <p:nvPr userDrawn="1"/>
        </p:nvSpPr>
        <p:spPr>
          <a:xfrm>
            <a:off x="8265368" y="42862"/>
            <a:ext cx="832595" cy="24288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solidFill>
                  <a:prstClr val="black"/>
                </a:solidFill>
              </a:rPr>
              <a:t>No.</a:t>
            </a:r>
            <a:endParaRPr kumimoji="0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15" name="직사각형 14"/>
          <p:cNvSpPr/>
          <p:nvPr userDrawn="1"/>
        </p:nvSpPr>
        <p:spPr>
          <a:xfrm>
            <a:off x="9096375" y="41189"/>
            <a:ext cx="714375" cy="24456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>
              <a:solidFill>
                <a:prstClr val="black"/>
              </a:solidFill>
            </a:endParaRPr>
          </a:p>
        </p:txBody>
      </p:sp>
      <p:sp>
        <p:nvSpPr>
          <p:cNvPr id="16" name="직사각형 15"/>
          <p:cNvSpPr/>
          <p:nvPr userDrawn="1"/>
        </p:nvSpPr>
        <p:spPr>
          <a:xfrm>
            <a:off x="61913" y="285750"/>
            <a:ext cx="890587" cy="24288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dirty="0">
                <a:solidFill>
                  <a:prstClr val="black"/>
                </a:solidFill>
              </a:rPr>
              <a:t>페이지 경로</a:t>
            </a:r>
          </a:p>
        </p:txBody>
      </p:sp>
      <p:sp>
        <p:nvSpPr>
          <p:cNvPr id="17" name="직사각형 16"/>
          <p:cNvSpPr/>
          <p:nvPr userDrawn="1"/>
        </p:nvSpPr>
        <p:spPr>
          <a:xfrm>
            <a:off x="942975" y="285750"/>
            <a:ext cx="3652838" cy="24288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>
              <a:solidFill>
                <a:prstClr val="black"/>
              </a:solidFill>
            </a:endParaRPr>
          </a:p>
        </p:txBody>
      </p:sp>
      <p:sp>
        <p:nvSpPr>
          <p:cNvPr id="18" name="직사각형 17"/>
          <p:cNvSpPr/>
          <p:nvPr userDrawn="1"/>
        </p:nvSpPr>
        <p:spPr>
          <a:xfrm>
            <a:off x="4595813" y="285750"/>
            <a:ext cx="573087" cy="24288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dirty="0">
                <a:solidFill>
                  <a:prstClr val="black"/>
                </a:solidFill>
              </a:rPr>
              <a:t>설명</a:t>
            </a:r>
          </a:p>
        </p:txBody>
      </p:sp>
      <p:sp>
        <p:nvSpPr>
          <p:cNvPr id="19" name="직사각형 18"/>
          <p:cNvSpPr/>
          <p:nvPr userDrawn="1"/>
        </p:nvSpPr>
        <p:spPr>
          <a:xfrm>
            <a:off x="5168900" y="285750"/>
            <a:ext cx="4641850" cy="24288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>
              <a:solidFill>
                <a:prstClr val="black"/>
              </a:solidFill>
            </a:endParaRPr>
          </a:p>
        </p:txBody>
      </p:sp>
      <p:sp>
        <p:nvSpPr>
          <p:cNvPr id="22" name="직사각형 21"/>
          <p:cNvSpPr/>
          <p:nvPr userDrawn="1"/>
        </p:nvSpPr>
        <p:spPr>
          <a:xfrm>
            <a:off x="7739063" y="857250"/>
            <a:ext cx="2071687" cy="5929313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solidFill>
                <a:prstClr val="black"/>
              </a:solidFill>
            </a:endParaRPr>
          </a:p>
        </p:txBody>
      </p:sp>
      <p:sp>
        <p:nvSpPr>
          <p:cNvPr id="23" name="직사각형 22"/>
          <p:cNvSpPr/>
          <p:nvPr userDrawn="1"/>
        </p:nvSpPr>
        <p:spPr>
          <a:xfrm>
            <a:off x="7739063" y="642938"/>
            <a:ext cx="2071687" cy="21431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>
                <a:solidFill>
                  <a:prstClr val="black"/>
                </a:solidFill>
              </a:rPr>
              <a:t>Description</a:t>
            </a:r>
            <a:endParaRPr kumimoji="0" lang="ko-KR" altLang="en-US" sz="1000">
              <a:solidFill>
                <a:prstClr val="black"/>
              </a:solidFill>
            </a:endParaRPr>
          </a:p>
        </p:txBody>
      </p:sp>
      <p:sp>
        <p:nvSpPr>
          <p:cNvPr id="24" name="직사각형 23"/>
          <p:cNvSpPr/>
          <p:nvPr userDrawn="1"/>
        </p:nvSpPr>
        <p:spPr>
          <a:xfrm>
            <a:off x="71438" y="642938"/>
            <a:ext cx="7596187" cy="614362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solidFill>
                <a:prstClr val="black"/>
              </a:solidFill>
            </a:endParaRPr>
          </a:p>
        </p:txBody>
      </p:sp>
      <p:sp>
        <p:nvSpPr>
          <p:cNvPr id="41" name="텍스트 개체 틀 37"/>
          <p:cNvSpPr>
            <a:spLocks noGrp="1"/>
          </p:cNvSpPr>
          <p:nvPr>
            <p:ph type="body" sz="quarter" idx="17"/>
          </p:nvPr>
        </p:nvSpPr>
        <p:spPr>
          <a:xfrm>
            <a:off x="7743419" y="857232"/>
            <a:ext cx="2067365" cy="6000768"/>
          </a:xfrm>
          <a:prstGeom prst="rect">
            <a:avLst/>
          </a:prstGeom>
        </p:spPr>
        <p:txBody>
          <a:bodyPr lIns="36000" rIns="36000" rtlCol="0">
            <a:noAutofit/>
          </a:bodyPr>
          <a:lstStyle>
            <a:lvl1pPr marL="0" indent="0">
              <a:buFont typeface="Arial" pitchFamily="34" charset="0"/>
              <a:buNone/>
              <a:defRPr lang="ko-KR" alt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21" name="직사각형 20"/>
          <p:cNvSpPr/>
          <p:nvPr userDrawn="1"/>
        </p:nvSpPr>
        <p:spPr>
          <a:xfrm>
            <a:off x="8265368" y="285750"/>
            <a:ext cx="831007" cy="24288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smtClean="0">
                <a:solidFill>
                  <a:prstClr val="black"/>
                </a:solidFill>
              </a:rPr>
              <a:t>현업컴폼</a:t>
            </a:r>
            <a:endParaRPr kumimoji="0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20" name="직사각형 19"/>
          <p:cNvSpPr/>
          <p:nvPr userDrawn="1"/>
        </p:nvSpPr>
        <p:spPr>
          <a:xfrm>
            <a:off x="9232867" y="40370"/>
            <a:ext cx="3465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A3BFAC8D-833D-4F68-8B40-B763D6AE9898}" type="slidenum">
              <a:rPr lang="ko-KR" altLang="en-US" sz="1000" smtClean="0">
                <a:solidFill>
                  <a:prstClr val="black"/>
                </a:solidFill>
                <a:latin typeface="맑은 고딕"/>
                <a:ea typeface="맑은 고딕"/>
              </a:rPr>
              <a:pPr/>
              <a:t>‹#›</a:t>
            </a:fld>
            <a:endParaRPr lang="ko-KR" altLang="en-US" sz="1000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7491095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53418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2130426"/>
            <a:ext cx="8420100" cy="14700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fld id="{F7CE9A99-947D-4AD9-B978-2034576F3622}" type="datetimeFigureOut">
              <a:rPr lang="ko-KR" altLang="en-US" smtClean="0">
                <a:solidFill>
                  <a:prstClr val="black"/>
                </a:solidFill>
              </a:rPr>
              <a:pPr/>
              <a:t>2017-02-18</a:t>
            </a:fld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/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7099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fld id="{E66D85E3-D0A4-4EB7-A949-31A37F823474}" type="slidenum">
              <a:rPr lang="ko-KR" altLang="en-US" smtClean="0">
                <a:solidFill>
                  <a:prstClr val="black"/>
                </a:solidFill>
              </a:rPr>
              <a:pPr/>
              <a:t>‹#›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065166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기본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020533659"/>
              </p:ext>
            </p:extLst>
          </p:nvPr>
        </p:nvGraphicFramePr>
        <p:xfrm>
          <a:off x="71440" y="44624"/>
          <a:ext cx="9739312" cy="5040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1120"/>
                <a:gridCol w="3672408"/>
                <a:gridCol w="648072"/>
                <a:gridCol w="1152128"/>
                <a:gridCol w="648072"/>
                <a:gridCol w="1224136"/>
                <a:gridCol w="720080"/>
                <a:gridCol w="753296"/>
              </a:tblGrid>
              <a:tr h="25202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Page ID</a:t>
                      </a:r>
                      <a:endParaRPr kumimoji="0" lang="ko-KR" altLang="en-US" sz="10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작성자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사이트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No.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520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페이지경로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설명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현업컨펌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3" name="직사각형 2"/>
          <p:cNvSpPr/>
          <p:nvPr userDrawn="1"/>
        </p:nvSpPr>
        <p:spPr>
          <a:xfrm>
            <a:off x="7739063" y="857250"/>
            <a:ext cx="2071687" cy="5929313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>
              <a:solidFill>
                <a:prstClr val="black"/>
              </a:solidFill>
            </a:endParaRPr>
          </a:p>
        </p:txBody>
      </p:sp>
      <p:sp>
        <p:nvSpPr>
          <p:cNvPr id="4" name="직사각형 3"/>
          <p:cNvSpPr/>
          <p:nvPr userDrawn="1"/>
        </p:nvSpPr>
        <p:spPr>
          <a:xfrm>
            <a:off x="7739063" y="642938"/>
            <a:ext cx="2071687" cy="21431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solidFill>
                  <a:prstClr val="black"/>
                </a:solidFill>
              </a:rPr>
              <a:t>Description</a:t>
            </a:r>
            <a:endParaRPr kumimoji="0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5" name="직사각형 4"/>
          <p:cNvSpPr/>
          <p:nvPr userDrawn="1"/>
        </p:nvSpPr>
        <p:spPr>
          <a:xfrm>
            <a:off x="71438" y="642938"/>
            <a:ext cx="7596187" cy="614362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>
              <a:solidFill>
                <a:prstClr val="black"/>
              </a:solidFill>
            </a:endParaRPr>
          </a:p>
        </p:txBody>
      </p:sp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992560" y="61876"/>
            <a:ext cx="3643338" cy="216000"/>
          </a:xfrm>
          <a:prstGeom prst="rect">
            <a:avLst/>
          </a:prstGeom>
        </p:spPr>
        <p:txBody>
          <a:bodyPr wrap="none" lIns="36000" tIns="36000" rIns="36000" bIns="36000" anchor="ctr" anchorCtr="0">
            <a:noAutofit/>
          </a:bodyPr>
          <a:lstStyle>
            <a:lvl1pPr algn="l">
              <a:defRPr sz="1000">
                <a:latin typeface="+mn-ea"/>
                <a:ea typeface="+mn-ea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7" name="텍스트 개체 틀 33"/>
          <p:cNvSpPr>
            <a:spLocks noGrp="1"/>
          </p:cNvSpPr>
          <p:nvPr>
            <p:ph type="body" sz="quarter" idx="13"/>
          </p:nvPr>
        </p:nvSpPr>
        <p:spPr>
          <a:xfrm>
            <a:off x="5351139" y="309526"/>
            <a:ext cx="2954661" cy="223874"/>
          </a:xfrm>
          <a:prstGeom prst="rect">
            <a:avLst/>
          </a:prstGeom>
        </p:spPr>
        <p:txBody>
          <a:bodyPr wrap="none" lIns="36000" tIns="36000" rIns="36000" bIns="36000" anchor="ctr" anchorCtr="0">
            <a:noAutofit/>
          </a:bodyPr>
          <a:lstStyle>
            <a:lvl1pPr>
              <a:buNone/>
              <a:defRPr sz="1000" baseline="0">
                <a:latin typeface="+mn-ea"/>
                <a:ea typeface="+mn-ea"/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endParaRPr lang="ko-KR" altLang="en-US" dirty="0" smtClean="0"/>
          </a:p>
        </p:txBody>
      </p:sp>
      <p:sp>
        <p:nvSpPr>
          <p:cNvPr id="8" name="텍스트 개체 틀 37"/>
          <p:cNvSpPr>
            <a:spLocks noGrp="1"/>
          </p:cNvSpPr>
          <p:nvPr>
            <p:ph type="body" sz="quarter" idx="17"/>
          </p:nvPr>
        </p:nvSpPr>
        <p:spPr>
          <a:xfrm>
            <a:off x="7743419" y="857232"/>
            <a:ext cx="2067365" cy="6000768"/>
          </a:xfrm>
          <a:prstGeom prst="rect">
            <a:avLst/>
          </a:prstGeom>
        </p:spPr>
        <p:txBody>
          <a:bodyPr lIns="36000" rIns="36000" rtlCol="0">
            <a:noAutofit/>
          </a:bodyPr>
          <a:lstStyle>
            <a:lvl1pPr marL="0" indent="0">
              <a:buFont typeface="Arial" pitchFamily="34" charset="0"/>
              <a:buNone/>
              <a:defRPr lang="ko-KR" alt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10" name="텍스트 개체 틀 37"/>
          <p:cNvSpPr>
            <a:spLocks noGrp="1"/>
          </p:cNvSpPr>
          <p:nvPr>
            <p:ph type="body" sz="quarter" idx="19"/>
          </p:nvPr>
        </p:nvSpPr>
        <p:spPr>
          <a:xfrm>
            <a:off x="992560" y="324054"/>
            <a:ext cx="3643338" cy="216000"/>
          </a:xfrm>
          <a:prstGeom prst="rect">
            <a:avLst/>
          </a:prstGeom>
        </p:spPr>
        <p:txBody>
          <a:bodyPr wrap="none" lIns="36000" tIns="36000" rIns="36000" bIns="36000" anchor="ctr" anchorCtr="0">
            <a:normAutofit/>
          </a:bodyPr>
          <a:lstStyle>
            <a:lvl1pPr>
              <a:buNone/>
              <a:defRPr sz="1000"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13" name="텍스트 개체 틀 19"/>
          <p:cNvSpPr>
            <a:spLocks noGrp="1"/>
          </p:cNvSpPr>
          <p:nvPr>
            <p:ph type="body" sz="quarter" idx="23"/>
          </p:nvPr>
        </p:nvSpPr>
        <p:spPr>
          <a:xfrm>
            <a:off x="7126995" y="71269"/>
            <a:ext cx="1224136" cy="216000"/>
          </a:xfrm>
          <a:prstGeom prst="rect">
            <a:avLst/>
          </a:prstGeom>
        </p:spPr>
        <p:txBody>
          <a:bodyPr wrap="square" lIns="36000" tIns="36000" rIns="36000" bIns="36000" anchor="ctr" anchorCtr="0"/>
          <a:lstStyle>
            <a:lvl1pPr marL="0" indent="0">
              <a:buNone/>
              <a:defRPr sz="800">
                <a:latin typeface="+mn-ea"/>
                <a:ea typeface="+mn-ea"/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  <a:endParaRPr lang="ko-KR" altLang="en-US" dirty="0"/>
          </a:p>
        </p:txBody>
      </p:sp>
      <p:sp>
        <p:nvSpPr>
          <p:cNvPr id="14" name="텍스트 개체 틀 33"/>
          <p:cNvSpPr>
            <a:spLocks noGrp="1"/>
          </p:cNvSpPr>
          <p:nvPr>
            <p:ph type="body" sz="quarter" idx="24"/>
          </p:nvPr>
        </p:nvSpPr>
        <p:spPr>
          <a:xfrm>
            <a:off x="5332089" y="80926"/>
            <a:ext cx="1071001" cy="216000"/>
          </a:xfrm>
          <a:prstGeom prst="rect">
            <a:avLst/>
          </a:prstGeom>
        </p:spPr>
        <p:txBody>
          <a:bodyPr wrap="none" lIns="36000" tIns="36000" rIns="36000" bIns="36000" anchor="ctr" anchorCtr="0">
            <a:noAutofit/>
          </a:bodyPr>
          <a:lstStyle>
            <a:lvl1pPr>
              <a:buNone/>
              <a:defRPr sz="1000" baseline="0">
                <a:latin typeface="+mn-ea"/>
                <a:ea typeface="+mn-ea"/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endParaRPr lang="ko-KR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9061873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 userDrawn="1"/>
        </p:nvSpPr>
        <p:spPr>
          <a:xfrm>
            <a:off x="61913" y="42863"/>
            <a:ext cx="890587" cy="24288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solidFill>
                  <a:prstClr val="black"/>
                </a:solidFill>
              </a:rPr>
              <a:t>Page ID</a:t>
            </a:r>
            <a:endParaRPr kumimoji="0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9" name="직사각형 8"/>
          <p:cNvSpPr/>
          <p:nvPr userDrawn="1"/>
        </p:nvSpPr>
        <p:spPr>
          <a:xfrm>
            <a:off x="942975" y="42863"/>
            <a:ext cx="3652838" cy="24288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>
              <a:solidFill>
                <a:prstClr val="black"/>
              </a:solidFill>
            </a:endParaRPr>
          </a:p>
        </p:txBody>
      </p:sp>
      <p:sp>
        <p:nvSpPr>
          <p:cNvPr id="10" name="직사각형 9"/>
          <p:cNvSpPr/>
          <p:nvPr userDrawn="1"/>
        </p:nvSpPr>
        <p:spPr>
          <a:xfrm>
            <a:off x="4594225" y="41188"/>
            <a:ext cx="573088" cy="24456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dirty="0">
                <a:solidFill>
                  <a:prstClr val="black"/>
                </a:solidFill>
              </a:rPr>
              <a:t>작성자</a:t>
            </a:r>
          </a:p>
        </p:txBody>
      </p:sp>
      <p:sp>
        <p:nvSpPr>
          <p:cNvPr id="11" name="직사각형 10"/>
          <p:cNvSpPr/>
          <p:nvPr userDrawn="1"/>
        </p:nvSpPr>
        <p:spPr>
          <a:xfrm>
            <a:off x="5167313" y="37070"/>
            <a:ext cx="1143000" cy="24868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dirty="0" smtClean="0">
                <a:solidFill>
                  <a:prstClr val="black"/>
                </a:solidFill>
              </a:rPr>
              <a:t>박상욱</a:t>
            </a:r>
            <a:endParaRPr kumimoji="0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12" name="직사각형 11"/>
          <p:cNvSpPr/>
          <p:nvPr userDrawn="1"/>
        </p:nvSpPr>
        <p:spPr>
          <a:xfrm>
            <a:off x="6311900" y="41188"/>
            <a:ext cx="573088" cy="24456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dirty="0">
                <a:solidFill>
                  <a:prstClr val="black"/>
                </a:solidFill>
              </a:rPr>
              <a:t>사이트</a:t>
            </a:r>
          </a:p>
        </p:txBody>
      </p:sp>
      <p:sp>
        <p:nvSpPr>
          <p:cNvPr id="13" name="직사각형 12"/>
          <p:cNvSpPr/>
          <p:nvPr userDrawn="1"/>
        </p:nvSpPr>
        <p:spPr>
          <a:xfrm>
            <a:off x="6884988" y="37070"/>
            <a:ext cx="1711325" cy="24868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>
              <a:solidFill>
                <a:prstClr val="black"/>
              </a:solidFill>
            </a:endParaRPr>
          </a:p>
        </p:txBody>
      </p:sp>
      <p:sp>
        <p:nvSpPr>
          <p:cNvPr id="14" name="직사각형 13"/>
          <p:cNvSpPr/>
          <p:nvPr userDrawn="1"/>
        </p:nvSpPr>
        <p:spPr>
          <a:xfrm>
            <a:off x="8265368" y="42862"/>
            <a:ext cx="832595" cy="24288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solidFill>
                  <a:prstClr val="black"/>
                </a:solidFill>
              </a:rPr>
              <a:t>No.</a:t>
            </a:r>
            <a:endParaRPr kumimoji="0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15" name="직사각형 14"/>
          <p:cNvSpPr/>
          <p:nvPr userDrawn="1"/>
        </p:nvSpPr>
        <p:spPr>
          <a:xfrm>
            <a:off x="9096375" y="41189"/>
            <a:ext cx="714375" cy="24456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>
              <a:solidFill>
                <a:prstClr val="black"/>
              </a:solidFill>
            </a:endParaRPr>
          </a:p>
        </p:txBody>
      </p:sp>
      <p:sp>
        <p:nvSpPr>
          <p:cNvPr id="16" name="직사각형 15"/>
          <p:cNvSpPr/>
          <p:nvPr userDrawn="1"/>
        </p:nvSpPr>
        <p:spPr>
          <a:xfrm>
            <a:off x="61913" y="285750"/>
            <a:ext cx="890587" cy="24288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dirty="0">
                <a:solidFill>
                  <a:prstClr val="black"/>
                </a:solidFill>
              </a:rPr>
              <a:t>페이지 경로</a:t>
            </a:r>
          </a:p>
        </p:txBody>
      </p:sp>
      <p:sp>
        <p:nvSpPr>
          <p:cNvPr id="17" name="직사각형 16"/>
          <p:cNvSpPr/>
          <p:nvPr userDrawn="1"/>
        </p:nvSpPr>
        <p:spPr>
          <a:xfrm>
            <a:off x="942975" y="285750"/>
            <a:ext cx="3652838" cy="24288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>
              <a:solidFill>
                <a:prstClr val="black"/>
              </a:solidFill>
            </a:endParaRPr>
          </a:p>
        </p:txBody>
      </p:sp>
      <p:sp>
        <p:nvSpPr>
          <p:cNvPr id="18" name="직사각형 17"/>
          <p:cNvSpPr/>
          <p:nvPr userDrawn="1"/>
        </p:nvSpPr>
        <p:spPr>
          <a:xfrm>
            <a:off x="4595813" y="285750"/>
            <a:ext cx="573087" cy="24288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dirty="0">
                <a:solidFill>
                  <a:prstClr val="black"/>
                </a:solidFill>
              </a:rPr>
              <a:t>설명</a:t>
            </a:r>
          </a:p>
        </p:txBody>
      </p:sp>
      <p:sp>
        <p:nvSpPr>
          <p:cNvPr id="19" name="직사각형 18"/>
          <p:cNvSpPr/>
          <p:nvPr userDrawn="1"/>
        </p:nvSpPr>
        <p:spPr>
          <a:xfrm>
            <a:off x="5168900" y="285750"/>
            <a:ext cx="4641850" cy="24288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>
              <a:solidFill>
                <a:prstClr val="black"/>
              </a:solidFill>
            </a:endParaRPr>
          </a:p>
        </p:txBody>
      </p:sp>
      <p:sp>
        <p:nvSpPr>
          <p:cNvPr id="22" name="직사각형 21"/>
          <p:cNvSpPr/>
          <p:nvPr userDrawn="1"/>
        </p:nvSpPr>
        <p:spPr>
          <a:xfrm>
            <a:off x="7739063" y="857250"/>
            <a:ext cx="2071687" cy="5929313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solidFill>
                <a:prstClr val="black"/>
              </a:solidFill>
            </a:endParaRPr>
          </a:p>
        </p:txBody>
      </p:sp>
      <p:sp>
        <p:nvSpPr>
          <p:cNvPr id="23" name="직사각형 22"/>
          <p:cNvSpPr/>
          <p:nvPr userDrawn="1"/>
        </p:nvSpPr>
        <p:spPr>
          <a:xfrm>
            <a:off x="7739063" y="642938"/>
            <a:ext cx="2071687" cy="21431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>
                <a:solidFill>
                  <a:prstClr val="black"/>
                </a:solidFill>
              </a:rPr>
              <a:t>Description</a:t>
            </a:r>
            <a:endParaRPr kumimoji="0" lang="ko-KR" altLang="en-US" sz="1000">
              <a:solidFill>
                <a:prstClr val="black"/>
              </a:solidFill>
            </a:endParaRPr>
          </a:p>
        </p:txBody>
      </p:sp>
      <p:sp>
        <p:nvSpPr>
          <p:cNvPr id="24" name="직사각형 23"/>
          <p:cNvSpPr/>
          <p:nvPr userDrawn="1"/>
        </p:nvSpPr>
        <p:spPr>
          <a:xfrm>
            <a:off x="71438" y="642938"/>
            <a:ext cx="7596187" cy="614362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solidFill>
                <a:prstClr val="black"/>
              </a:solidFill>
            </a:endParaRPr>
          </a:p>
        </p:txBody>
      </p:sp>
      <p:sp>
        <p:nvSpPr>
          <p:cNvPr id="41" name="텍스트 개체 틀 37"/>
          <p:cNvSpPr>
            <a:spLocks noGrp="1"/>
          </p:cNvSpPr>
          <p:nvPr>
            <p:ph type="body" sz="quarter" idx="17"/>
          </p:nvPr>
        </p:nvSpPr>
        <p:spPr>
          <a:xfrm>
            <a:off x="7743419" y="857232"/>
            <a:ext cx="2067365" cy="6000768"/>
          </a:xfrm>
          <a:prstGeom prst="rect">
            <a:avLst/>
          </a:prstGeom>
        </p:spPr>
        <p:txBody>
          <a:bodyPr lIns="36000" rIns="36000" rtlCol="0">
            <a:noAutofit/>
          </a:bodyPr>
          <a:lstStyle>
            <a:lvl1pPr marL="0" indent="0">
              <a:buFont typeface="Arial" pitchFamily="34" charset="0"/>
              <a:buNone/>
              <a:defRPr lang="ko-KR" alt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21" name="직사각형 20"/>
          <p:cNvSpPr/>
          <p:nvPr userDrawn="1"/>
        </p:nvSpPr>
        <p:spPr>
          <a:xfrm>
            <a:off x="8265368" y="285750"/>
            <a:ext cx="831007" cy="24288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smtClean="0">
                <a:solidFill>
                  <a:prstClr val="black"/>
                </a:solidFill>
              </a:rPr>
              <a:t>현업컴폼</a:t>
            </a:r>
            <a:endParaRPr kumimoji="0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20" name="직사각형 19"/>
          <p:cNvSpPr/>
          <p:nvPr userDrawn="1"/>
        </p:nvSpPr>
        <p:spPr>
          <a:xfrm>
            <a:off x="9232867" y="40370"/>
            <a:ext cx="3465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A3BFAC8D-833D-4F68-8B40-B763D6AE9898}" type="slidenum">
              <a:rPr lang="ko-KR" altLang="en-US" sz="1000" smtClean="0">
                <a:solidFill>
                  <a:prstClr val="black"/>
                </a:solidFill>
                <a:latin typeface="맑은 고딕"/>
                <a:ea typeface="맑은 고딕"/>
              </a:rPr>
              <a:pPr/>
              <a:t>‹#›</a:t>
            </a:fld>
            <a:endParaRPr lang="ko-KR" altLang="en-US" sz="1000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7869003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618454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 userDrawn="1"/>
        </p:nvSpPr>
        <p:spPr>
          <a:xfrm>
            <a:off x="61913" y="42863"/>
            <a:ext cx="890587" cy="24288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solidFill>
                  <a:schemeClr val="tx1"/>
                </a:solidFill>
              </a:rPr>
              <a:t>Page ID</a:t>
            </a:r>
            <a:endParaRPr kumimoji="0"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 userDrawn="1"/>
        </p:nvSpPr>
        <p:spPr>
          <a:xfrm>
            <a:off x="942975" y="42863"/>
            <a:ext cx="3652838" cy="24288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 userDrawn="1"/>
        </p:nvSpPr>
        <p:spPr>
          <a:xfrm>
            <a:off x="4594225" y="41188"/>
            <a:ext cx="573088" cy="24456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dirty="0">
                <a:solidFill>
                  <a:schemeClr val="tx1"/>
                </a:solidFill>
              </a:rPr>
              <a:t>작성자</a:t>
            </a:r>
          </a:p>
        </p:txBody>
      </p:sp>
      <p:sp>
        <p:nvSpPr>
          <p:cNvPr id="11" name="직사각형 10"/>
          <p:cNvSpPr/>
          <p:nvPr userDrawn="1"/>
        </p:nvSpPr>
        <p:spPr>
          <a:xfrm>
            <a:off x="5167313" y="37070"/>
            <a:ext cx="1143000" cy="24868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dirty="0" smtClean="0">
                <a:solidFill>
                  <a:schemeClr val="tx1"/>
                </a:solidFill>
              </a:rPr>
              <a:t>선덕</a:t>
            </a:r>
            <a:endParaRPr kumimoji="0"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 userDrawn="1"/>
        </p:nvSpPr>
        <p:spPr>
          <a:xfrm>
            <a:off x="6311900" y="41188"/>
            <a:ext cx="573088" cy="24456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dirty="0">
                <a:solidFill>
                  <a:schemeClr val="tx1"/>
                </a:solidFill>
              </a:rPr>
              <a:t>사이트</a:t>
            </a:r>
          </a:p>
        </p:txBody>
      </p:sp>
      <p:sp>
        <p:nvSpPr>
          <p:cNvPr id="13" name="직사각형 12"/>
          <p:cNvSpPr/>
          <p:nvPr userDrawn="1"/>
        </p:nvSpPr>
        <p:spPr>
          <a:xfrm>
            <a:off x="6884988" y="37070"/>
            <a:ext cx="1711325" cy="24868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 userDrawn="1"/>
        </p:nvSpPr>
        <p:spPr>
          <a:xfrm>
            <a:off x="8265368" y="42862"/>
            <a:ext cx="832595" cy="24288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solidFill>
                  <a:schemeClr val="tx1"/>
                </a:solidFill>
              </a:rPr>
              <a:t>No.</a:t>
            </a:r>
            <a:endParaRPr kumimoji="0"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 userDrawn="1"/>
        </p:nvSpPr>
        <p:spPr>
          <a:xfrm>
            <a:off x="9096375" y="41189"/>
            <a:ext cx="714375" cy="24456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 userDrawn="1"/>
        </p:nvSpPr>
        <p:spPr>
          <a:xfrm>
            <a:off x="61913" y="285750"/>
            <a:ext cx="890587" cy="24288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dirty="0">
                <a:solidFill>
                  <a:schemeClr val="tx1"/>
                </a:solidFill>
              </a:rPr>
              <a:t>페이지 경로</a:t>
            </a:r>
          </a:p>
        </p:txBody>
      </p:sp>
      <p:sp>
        <p:nvSpPr>
          <p:cNvPr id="17" name="직사각형 16"/>
          <p:cNvSpPr/>
          <p:nvPr userDrawn="1"/>
        </p:nvSpPr>
        <p:spPr>
          <a:xfrm>
            <a:off x="942975" y="285750"/>
            <a:ext cx="3652838" cy="24288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 userDrawn="1"/>
        </p:nvSpPr>
        <p:spPr>
          <a:xfrm>
            <a:off x="4595813" y="285750"/>
            <a:ext cx="573087" cy="24288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dirty="0">
                <a:solidFill>
                  <a:schemeClr val="tx1"/>
                </a:solidFill>
              </a:rPr>
              <a:t>설명</a:t>
            </a:r>
          </a:p>
        </p:txBody>
      </p:sp>
      <p:sp>
        <p:nvSpPr>
          <p:cNvPr id="19" name="직사각형 18"/>
          <p:cNvSpPr/>
          <p:nvPr userDrawn="1"/>
        </p:nvSpPr>
        <p:spPr>
          <a:xfrm>
            <a:off x="5168900" y="285750"/>
            <a:ext cx="4641850" cy="24288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 userDrawn="1"/>
        </p:nvSpPr>
        <p:spPr>
          <a:xfrm>
            <a:off x="7739063" y="857250"/>
            <a:ext cx="2071687" cy="5929313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 userDrawn="1"/>
        </p:nvSpPr>
        <p:spPr>
          <a:xfrm>
            <a:off x="7739063" y="642938"/>
            <a:ext cx="2071687" cy="21431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>
                <a:solidFill>
                  <a:schemeClr val="tx1"/>
                </a:solidFill>
              </a:rPr>
              <a:t>Description</a:t>
            </a:r>
            <a:endParaRPr kumimoji="0" lang="ko-KR" altLang="en-US" sz="100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 userDrawn="1"/>
        </p:nvSpPr>
        <p:spPr>
          <a:xfrm>
            <a:off x="71438" y="642938"/>
            <a:ext cx="7596187" cy="614362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solidFill>
                <a:schemeClr val="tx1"/>
              </a:solidFill>
            </a:endParaRPr>
          </a:p>
        </p:txBody>
      </p:sp>
      <p:sp>
        <p:nvSpPr>
          <p:cNvPr id="41" name="텍스트 개체 틀 37"/>
          <p:cNvSpPr>
            <a:spLocks noGrp="1"/>
          </p:cNvSpPr>
          <p:nvPr>
            <p:ph type="body" sz="quarter" idx="17"/>
          </p:nvPr>
        </p:nvSpPr>
        <p:spPr>
          <a:xfrm>
            <a:off x="7743419" y="857232"/>
            <a:ext cx="2067365" cy="6000768"/>
          </a:xfrm>
          <a:prstGeom prst="rect">
            <a:avLst/>
          </a:prstGeom>
        </p:spPr>
        <p:txBody>
          <a:bodyPr lIns="36000" rIns="36000" rtlCol="0">
            <a:noAutofit/>
          </a:bodyPr>
          <a:lstStyle>
            <a:lvl1pPr marL="0" indent="0">
              <a:buFont typeface="Arial" pitchFamily="34" charset="0"/>
              <a:buNone/>
              <a:defRPr lang="ko-KR" alt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21" name="직사각형 20"/>
          <p:cNvSpPr/>
          <p:nvPr userDrawn="1"/>
        </p:nvSpPr>
        <p:spPr>
          <a:xfrm>
            <a:off x="8265368" y="285750"/>
            <a:ext cx="831007" cy="24288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smtClean="0">
                <a:solidFill>
                  <a:schemeClr val="tx1"/>
                </a:solidFill>
              </a:rPr>
              <a:t>현업컴폼</a:t>
            </a:r>
            <a:endParaRPr kumimoji="0"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 userDrawn="1"/>
        </p:nvSpPr>
        <p:spPr>
          <a:xfrm>
            <a:off x="9232867" y="40370"/>
            <a:ext cx="3465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A3BFAC8D-833D-4F68-8B40-B763D6AE9898}" type="slidenum">
              <a:rPr lang="ko-KR" altLang="en-US" sz="1000" b="0" smtClean="0">
                <a:solidFill>
                  <a:schemeClr val="tx1"/>
                </a:solidFill>
                <a:latin typeface="+mn-ea"/>
                <a:ea typeface="+mn-ea"/>
              </a:rPr>
              <a:pPr/>
              <a:t>‹#›</a:t>
            </a:fld>
            <a:endParaRPr lang="ko-KR" altLang="en-US" sz="1000" b="0" dirty="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2130426"/>
            <a:ext cx="8420100" cy="14700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fld id="{F7CE9A99-947D-4AD9-B978-2034576F3622}" type="datetimeFigureOut">
              <a:rPr lang="ko-KR" altLang="en-US" smtClean="0">
                <a:solidFill>
                  <a:prstClr val="black"/>
                </a:solidFill>
              </a:rPr>
              <a:pPr/>
              <a:t>2017-02-18</a:t>
            </a:fld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/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7099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fld id="{E66D85E3-D0A4-4EB7-A949-31A37F823474}" type="slidenum">
              <a:rPr lang="ko-KR" altLang="en-US" smtClean="0">
                <a:solidFill>
                  <a:prstClr val="black"/>
                </a:solidFill>
              </a:rPr>
              <a:pPr/>
              <a:t>‹#›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99078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2130426"/>
            <a:ext cx="8420100" cy="14700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fld id="{F7CE9A99-947D-4AD9-B978-2034576F3622}" type="datetimeFigureOut">
              <a:rPr lang="ko-KR" altLang="en-US" smtClean="0"/>
              <a:t>2017-02-18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7099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fld id="{E66D85E3-D0A4-4EB7-A949-31A37F8234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95326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기본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4013788777"/>
              </p:ext>
            </p:extLst>
          </p:nvPr>
        </p:nvGraphicFramePr>
        <p:xfrm>
          <a:off x="71440" y="44624"/>
          <a:ext cx="9739312" cy="5040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1120"/>
                <a:gridCol w="3672408"/>
                <a:gridCol w="648072"/>
                <a:gridCol w="1152128"/>
                <a:gridCol w="648072"/>
                <a:gridCol w="1224136"/>
                <a:gridCol w="720080"/>
                <a:gridCol w="753296"/>
              </a:tblGrid>
              <a:tr h="25202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Page ID</a:t>
                      </a:r>
                      <a:endParaRPr kumimoji="0" lang="ko-KR" altLang="en-US" sz="10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작성자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사이트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No.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520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페이지경로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설명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현업컨펌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3" name="직사각형 2"/>
          <p:cNvSpPr/>
          <p:nvPr userDrawn="1"/>
        </p:nvSpPr>
        <p:spPr>
          <a:xfrm>
            <a:off x="7739063" y="857250"/>
            <a:ext cx="2071687" cy="5929313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>
              <a:solidFill>
                <a:prstClr val="black"/>
              </a:solidFill>
            </a:endParaRPr>
          </a:p>
        </p:txBody>
      </p:sp>
      <p:sp>
        <p:nvSpPr>
          <p:cNvPr id="4" name="직사각형 3"/>
          <p:cNvSpPr/>
          <p:nvPr userDrawn="1"/>
        </p:nvSpPr>
        <p:spPr>
          <a:xfrm>
            <a:off x="7739063" y="642938"/>
            <a:ext cx="2071687" cy="21431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solidFill>
                  <a:prstClr val="black"/>
                </a:solidFill>
              </a:rPr>
              <a:t>Description</a:t>
            </a:r>
            <a:endParaRPr kumimoji="0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5" name="직사각형 4"/>
          <p:cNvSpPr/>
          <p:nvPr userDrawn="1"/>
        </p:nvSpPr>
        <p:spPr>
          <a:xfrm>
            <a:off x="71438" y="642938"/>
            <a:ext cx="7596187" cy="614362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>
              <a:solidFill>
                <a:prstClr val="black"/>
              </a:solidFill>
            </a:endParaRPr>
          </a:p>
        </p:txBody>
      </p:sp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992560" y="61876"/>
            <a:ext cx="3643338" cy="216000"/>
          </a:xfrm>
          <a:prstGeom prst="rect">
            <a:avLst/>
          </a:prstGeom>
        </p:spPr>
        <p:txBody>
          <a:bodyPr wrap="none" lIns="36000" tIns="36000" rIns="36000" bIns="36000" anchor="ctr" anchorCtr="0">
            <a:noAutofit/>
          </a:bodyPr>
          <a:lstStyle>
            <a:lvl1pPr algn="l">
              <a:defRPr sz="1000">
                <a:latin typeface="+mn-ea"/>
                <a:ea typeface="+mn-ea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7" name="텍스트 개체 틀 33"/>
          <p:cNvSpPr>
            <a:spLocks noGrp="1"/>
          </p:cNvSpPr>
          <p:nvPr>
            <p:ph type="body" sz="quarter" idx="13"/>
          </p:nvPr>
        </p:nvSpPr>
        <p:spPr>
          <a:xfrm>
            <a:off x="5351139" y="309526"/>
            <a:ext cx="2954661" cy="223874"/>
          </a:xfrm>
          <a:prstGeom prst="rect">
            <a:avLst/>
          </a:prstGeom>
        </p:spPr>
        <p:txBody>
          <a:bodyPr wrap="none" lIns="36000" tIns="36000" rIns="36000" bIns="36000" anchor="ctr" anchorCtr="0">
            <a:noAutofit/>
          </a:bodyPr>
          <a:lstStyle>
            <a:lvl1pPr>
              <a:buNone/>
              <a:defRPr sz="1000" baseline="0">
                <a:latin typeface="+mn-ea"/>
                <a:ea typeface="+mn-ea"/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endParaRPr lang="ko-KR" altLang="en-US" dirty="0" smtClean="0"/>
          </a:p>
        </p:txBody>
      </p:sp>
      <p:sp>
        <p:nvSpPr>
          <p:cNvPr id="8" name="텍스트 개체 틀 37"/>
          <p:cNvSpPr>
            <a:spLocks noGrp="1"/>
          </p:cNvSpPr>
          <p:nvPr>
            <p:ph type="body" sz="quarter" idx="17"/>
          </p:nvPr>
        </p:nvSpPr>
        <p:spPr>
          <a:xfrm>
            <a:off x="7743419" y="857232"/>
            <a:ext cx="2067365" cy="6000768"/>
          </a:xfrm>
          <a:prstGeom prst="rect">
            <a:avLst/>
          </a:prstGeom>
        </p:spPr>
        <p:txBody>
          <a:bodyPr lIns="36000" rIns="36000" rtlCol="0">
            <a:noAutofit/>
          </a:bodyPr>
          <a:lstStyle>
            <a:lvl1pPr marL="0" indent="0">
              <a:buFont typeface="Arial" pitchFamily="34" charset="0"/>
              <a:buNone/>
              <a:defRPr lang="ko-KR" alt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10" name="텍스트 개체 틀 37"/>
          <p:cNvSpPr>
            <a:spLocks noGrp="1"/>
          </p:cNvSpPr>
          <p:nvPr>
            <p:ph type="body" sz="quarter" idx="19"/>
          </p:nvPr>
        </p:nvSpPr>
        <p:spPr>
          <a:xfrm>
            <a:off x="992560" y="324054"/>
            <a:ext cx="3643338" cy="216000"/>
          </a:xfrm>
          <a:prstGeom prst="rect">
            <a:avLst/>
          </a:prstGeom>
        </p:spPr>
        <p:txBody>
          <a:bodyPr wrap="none" lIns="36000" tIns="36000" rIns="36000" bIns="36000" anchor="ctr" anchorCtr="0">
            <a:normAutofit/>
          </a:bodyPr>
          <a:lstStyle>
            <a:lvl1pPr>
              <a:buNone/>
              <a:defRPr sz="1000"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13" name="텍스트 개체 틀 19"/>
          <p:cNvSpPr>
            <a:spLocks noGrp="1"/>
          </p:cNvSpPr>
          <p:nvPr>
            <p:ph type="body" sz="quarter" idx="23"/>
          </p:nvPr>
        </p:nvSpPr>
        <p:spPr>
          <a:xfrm>
            <a:off x="7126995" y="71269"/>
            <a:ext cx="1224136" cy="216000"/>
          </a:xfrm>
          <a:prstGeom prst="rect">
            <a:avLst/>
          </a:prstGeom>
        </p:spPr>
        <p:txBody>
          <a:bodyPr wrap="square" lIns="36000" tIns="36000" rIns="36000" bIns="36000" anchor="ctr" anchorCtr="0"/>
          <a:lstStyle>
            <a:lvl1pPr marL="0" indent="0">
              <a:buNone/>
              <a:defRPr sz="800">
                <a:latin typeface="+mn-ea"/>
                <a:ea typeface="+mn-ea"/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  <a:endParaRPr lang="ko-KR" altLang="en-US" dirty="0"/>
          </a:p>
        </p:txBody>
      </p:sp>
      <p:sp>
        <p:nvSpPr>
          <p:cNvPr id="14" name="텍스트 개체 틀 33"/>
          <p:cNvSpPr>
            <a:spLocks noGrp="1"/>
          </p:cNvSpPr>
          <p:nvPr>
            <p:ph type="body" sz="quarter" idx="24"/>
          </p:nvPr>
        </p:nvSpPr>
        <p:spPr>
          <a:xfrm>
            <a:off x="5332089" y="80926"/>
            <a:ext cx="1071001" cy="216000"/>
          </a:xfrm>
          <a:prstGeom prst="rect">
            <a:avLst/>
          </a:prstGeom>
        </p:spPr>
        <p:txBody>
          <a:bodyPr wrap="none" lIns="36000" tIns="36000" rIns="36000" bIns="36000" anchor="ctr" anchorCtr="0">
            <a:noAutofit/>
          </a:bodyPr>
          <a:lstStyle>
            <a:lvl1pPr>
              <a:buNone/>
              <a:defRPr sz="1000" baseline="0">
                <a:latin typeface="+mn-ea"/>
                <a:ea typeface="+mn-ea"/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endParaRPr lang="ko-KR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4557577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 userDrawn="1"/>
        </p:nvSpPr>
        <p:spPr>
          <a:xfrm>
            <a:off x="61913" y="42863"/>
            <a:ext cx="890587" cy="24288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solidFill>
                  <a:prstClr val="black"/>
                </a:solidFill>
              </a:rPr>
              <a:t>Page ID</a:t>
            </a:r>
            <a:endParaRPr kumimoji="0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9" name="직사각형 8"/>
          <p:cNvSpPr/>
          <p:nvPr userDrawn="1"/>
        </p:nvSpPr>
        <p:spPr>
          <a:xfrm>
            <a:off x="942975" y="42863"/>
            <a:ext cx="3652838" cy="24288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>
              <a:solidFill>
                <a:prstClr val="black"/>
              </a:solidFill>
            </a:endParaRPr>
          </a:p>
        </p:txBody>
      </p:sp>
      <p:sp>
        <p:nvSpPr>
          <p:cNvPr id="10" name="직사각형 9"/>
          <p:cNvSpPr/>
          <p:nvPr userDrawn="1"/>
        </p:nvSpPr>
        <p:spPr>
          <a:xfrm>
            <a:off x="4594225" y="41188"/>
            <a:ext cx="573088" cy="24456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dirty="0">
                <a:solidFill>
                  <a:prstClr val="black"/>
                </a:solidFill>
              </a:rPr>
              <a:t>작성자</a:t>
            </a:r>
          </a:p>
        </p:txBody>
      </p:sp>
      <p:sp>
        <p:nvSpPr>
          <p:cNvPr id="11" name="직사각형 10"/>
          <p:cNvSpPr/>
          <p:nvPr userDrawn="1"/>
        </p:nvSpPr>
        <p:spPr>
          <a:xfrm>
            <a:off x="5167313" y="37070"/>
            <a:ext cx="1143000" cy="24868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dirty="0" smtClean="0">
                <a:solidFill>
                  <a:prstClr val="black"/>
                </a:solidFill>
              </a:rPr>
              <a:t>박상욱</a:t>
            </a:r>
            <a:endParaRPr kumimoji="0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12" name="직사각형 11"/>
          <p:cNvSpPr/>
          <p:nvPr userDrawn="1"/>
        </p:nvSpPr>
        <p:spPr>
          <a:xfrm>
            <a:off x="6311900" y="41188"/>
            <a:ext cx="573088" cy="24456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dirty="0">
                <a:solidFill>
                  <a:prstClr val="black"/>
                </a:solidFill>
              </a:rPr>
              <a:t>사이트</a:t>
            </a:r>
          </a:p>
        </p:txBody>
      </p:sp>
      <p:sp>
        <p:nvSpPr>
          <p:cNvPr id="13" name="직사각형 12"/>
          <p:cNvSpPr/>
          <p:nvPr userDrawn="1"/>
        </p:nvSpPr>
        <p:spPr>
          <a:xfrm>
            <a:off x="6884988" y="37070"/>
            <a:ext cx="1711325" cy="24868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>
              <a:solidFill>
                <a:prstClr val="black"/>
              </a:solidFill>
            </a:endParaRPr>
          </a:p>
        </p:txBody>
      </p:sp>
      <p:sp>
        <p:nvSpPr>
          <p:cNvPr id="14" name="직사각형 13"/>
          <p:cNvSpPr/>
          <p:nvPr userDrawn="1"/>
        </p:nvSpPr>
        <p:spPr>
          <a:xfrm>
            <a:off x="8265368" y="42862"/>
            <a:ext cx="832595" cy="24288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solidFill>
                  <a:prstClr val="black"/>
                </a:solidFill>
              </a:rPr>
              <a:t>No.</a:t>
            </a:r>
            <a:endParaRPr kumimoji="0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15" name="직사각형 14"/>
          <p:cNvSpPr/>
          <p:nvPr userDrawn="1"/>
        </p:nvSpPr>
        <p:spPr>
          <a:xfrm>
            <a:off x="9096375" y="41189"/>
            <a:ext cx="714375" cy="24456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>
              <a:solidFill>
                <a:prstClr val="black"/>
              </a:solidFill>
            </a:endParaRPr>
          </a:p>
        </p:txBody>
      </p:sp>
      <p:sp>
        <p:nvSpPr>
          <p:cNvPr id="16" name="직사각형 15"/>
          <p:cNvSpPr/>
          <p:nvPr userDrawn="1"/>
        </p:nvSpPr>
        <p:spPr>
          <a:xfrm>
            <a:off x="61913" y="285750"/>
            <a:ext cx="890587" cy="24288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dirty="0">
                <a:solidFill>
                  <a:prstClr val="black"/>
                </a:solidFill>
              </a:rPr>
              <a:t>페이지 경로</a:t>
            </a:r>
          </a:p>
        </p:txBody>
      </p:sp>
      <p:sp>
        <p:nvSpPr>
          <p:cNvPr id="17" name="직사각형 16"/>
          <p:cNvSpPr/>
          <p:nvPr userDrawn="1"/>
        </p:nvSpPr>
        <p:spPr>
          <a:xfrm>
            <a:off x="942975" y="285750"/>
            <a:ext cx="3652838" cy="24288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>
              <a:solidFill>
                <a:prstClr val="black"/>
              </a:solidFill>
            </a:endParaRPr>
          </a:p>
        </p:txBody>
      </p:sp>
      <p:sp>
        <p:nvSpPr>
          <p:cNvPr id="18" name="직사각형 17"/>
          <p:cNvSpPr/>
          <p:nvPr userDrawn="1"/>
        </p:nvSpPr>
        <p:spPr>
          <a:xfrm>
            <a:off x="4595813" y="285750"/>
            <a:ext cx="573087" cy="24288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dirty="0">
                <a:solidFill>
                  <a:prstClr val="black"/>
                </a:solidFill>
              </a:rPr>
              <a:t>설명</a:t>
            </a:r>
          </a:p>
        </p:txBody>
      </p:sp>
      <p:sp>
        <p:nvSpPr>
          <p:cNvPr id="19" name="직사각형 18"/>
          <p:cNvSpPr/>
          <p:nvPr userDrawn="1"/>
        </p:nvSpPr>
        <p:spPr>
          <a:xfrm>
            <a:off x="5168900" y="285750"/>
            <a:ext cx="4641850" cy="24288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>
              <a:solidFill>
                <a:prstClr val="black"/>
              </a:solidFill>
            </a:endParaRPr>
          </a:p>
        </p:txBody>
      </p:sp>
      <p:sp>
        <p:nvSpPr>
          <p:cNvPr id="22" name="직사각형 21"/>
          <p:cNvSpPr/>
          <p:nvPr userDrawn="1"/>
        </p:nvSpPr>
        <p:spPr>
          <a:xfrm>
            <a:off x="7739063" y="857250"/>
            <a:ext cx="2071687" cy="5929313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solidFill>
                <a:prstClr val="black"/>
              </a:solidFill>
            </a:endParaRPr>
          </a:p>
        </p:txBody>
      </p:sp>
      <p:sp>
        <p:nvSpPr>
          <p:cNvPr id="23" name="직사각형 22"/>
          <p:cNvSpPr/>
          <p:nvPr userDrawn="1"/>
        </p:nvSpPr>
        <p:spPr>
          <a:xfrm>
            <a:off x="7739063" y="642938"/>
            <a:ext cx="2071687" cy="21431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>
                <a:solidFill>
                  <a:prstClr val="black"/>
                </a:solidFill>
              </a:rPr>
              <a:t>Description</a:t>
            </a:r>
            <a:endParaRPr kumimoji="0" lang="ko-KR" altLang="en-US" sz="1000">
              <a:solidFill>
                <a:prstClr val="black"/>
              </a:solidFill>
            </a:endParaRPr>
          </a:p>
        </p:txBody>
      </p:sp>
      <p:sp>
        <p:nvSpPr>
          <p:cNvPr id="24" name="직사각형 23"/>
          <p:cNvSpPr/>
          <p:nvPr userDrawn="1"/>
        </p:nvSpPr>
        <p:spPr>
          <a:xfrm>
            <a:off x="71438" y="642938"/>
            <a:ext cx="7596187" cy="614362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solidFill>
                <a:prstClr val="black"/>
              </a:solidFill>
            </a:endParaRPr>
          </a:p>
        </p:txBody>
      </p:sp>
      <p:sp>
        <p:nvSpPr>
          <p:cNvPr id="41" name="텍스트 개체 틀 37"/>
          <p:cNvSpPr>
            <a:spLocks noGrp="1"/>
          </p:cNvSpPr>
          <p:nvPr>
            <p:ph type="body" sz="quarter" idx="17"/>
          </p:nvPr>
        </p:nvSpPr>
        <p:spPr>
          <a:xfrm>
            <a:off x="7743419" y="857232"/>
            <a:ext cx="2067365" cy="6000768"/>
          </a:xfrm>
          <a:prstGeom prst="rect">
            <a:avLst/>
          </a:prstGeom>
        </p:spPr>
        <p:txBody>
          <a:bodyPr lIns="36000" rIns="36000" rtlCol="0">
            <a:noAutofit/>
          </a:bodyPr>
          <a:lstStyle>
            <a:lvl1pPr marL="0" indent="0">
              <a:buFont typeface="Arial" pitchFamily="34" charset="0"/>
              <a:buNone/>
              <a:defRPr lang="ko-KR" alt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21" name="직사각형 20"/>
          <p:cNvSpPr/>
          <p:nvPr userDrawn="1"/>
        </p:nvSpPr>
        <p:spPr>
          <a:xfrm>
            <a:off x="8265368" y="285750"/>
            <a:ext cx="831007" cy="24288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smtClean="0">
                <a:solidFill>
                  <a:prstClr val="black"/>
                </a:solidFill>
              </a:rPr>
              <a:t>현업컴폼</a:t>
            </a:r>
            <a:endParaRPr kumimoji="0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20" name="직사각형 19"/>
          <p:cNvSpPr/>
          <p:nvPr userDrawn="1"/>
        </p:nvSpPr>
        <p:spPr>
          <a:xfrm>
            <a:off x="9232867" y="40370"/>
            <a:ext cx="3465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A3BFAC8D-833D-4F68-8B40-B763D6AE9898}" type="slidenum">
              <a:rPr lang="ko-KR" altLang="en-US" sz="1000" smtClean="0">
                <a:solidFill>
                  <a:prstClr val="black"/>
                </a:solidFill>
                <a:latin typeface="맑은 고딕"/>
                <a:ea typeface="맑은 고딕"/>
              </a:rPr>
              <a:pPr/>
              <a:t>‹#›</a:t>
            </a:fld>
            <a:endParaRPr lang="ko-KR" altLang="en-US" sz="1000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7891829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09037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2130426"/>
            <a:ext cx="8420100" cy="14700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fld id="{F7CE9A99-947D-4AD9-B978-2034576F3622}" type="datetimeFigureOut">
              <a:rPr lang="ko-KR" altLang="en-US" smtClean="0">
                <a:solidFill>
                  <a:prstClr val="black"/>
                </a:solidFill>
              </a:rPr>
              <a:pPr/>
              <a:t>2017-02-18</a:t>
            </a:fld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/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7099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fld id="{E66D85E3-D0A4-4EB7-A949-31A37F823474}" type="slidenum">
              <a:rPr lang="ko-KR" altLang="en-US" smtClean="0">
                <a:solidFill>
                  <a:prstClr val="black"/>
                </a:solidFill>
              </a:rPr>
              <a:pPr/>
              <a:t>‹#›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21048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기본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453193892"/>
              </p:ext>
            </p:extLst>
          </p:nvPr>
        </p:nvGraphicFramePr>
        <p:xfrm>
          <a:off x="71440" y="44624"/>
          <a:ext cx="9739312" cy="5040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1120"/>
                <a:gridCol w="3672408"/>
                <a:gridCol w="648072"/>
                <a:gridCol w="1152128"/>
                <a:gridCol w="648072"/>
                <a:gridCol w="1224136"/>
                <a:gridCol w="720080"/>
                <a:gridCol w="753296"/>
              </a:tblGrid>
              <a:tr h="25202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Page ID</a:t>
                      </a:r>
                      <a:endParaRPr kumimoji="0" lang="ko-KR" altLang="en-US" sz="10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작성자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사이트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No.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520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페이지경로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설명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현업컨펌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3" name="직사각형 2"/>
          <p:cNvSpPr/>
          <p:nvPr userDrawn="1"/>
        </p:nvSpPr>
        <p:spPr>
          <a:xfrm>
            <a:off x="7739063" y="857250"/>
            <a:ext cx="2071687" cy="5929313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>
              <a:solidFill>
                <a:prstClr val="black"/>
              </a:solidFill>
            </a:endParaRPr>
          </a:p>
        </p:txBody>
      </p:sp>
      <p:sp>
        <p:nvSpPr>
          <p:cNvPr id="4" name="직사각형 3"/>
          <p:cNvSpPr/>
          <p:nvPr userDrawn="1"/>
        </p:nvSpPr>
        <p:spPr>
          <a:xfrm>
            <a:off x="7739063" y="642938"/>
            <a:ext cx="2071687" cy="21431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solidFill>
                  <a:prstClr val="black"/>
                </a:solidFill>
              </a:rPr>
              <a:t>Description</a:t>
            </a:r>
            <a:endParaRPr kumimoji="0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5" name="직사각형 4"/>
          <p:cNvSpPr/>
          <p:nvPr userDrawn="1"/>
        </p:nvSpPr>
        <p:spPr>
          <a:xfrm>
            <a:off x="71438" y="642938"/>
            <a:ext cx="7596187" cy="614362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>
              <a:solidFill>
                <a:prstClr val="black"/>
              </a:solidFill>
            </a:endParaRPr>
          </a:p>
        </p:txBody>
      </p:sp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992560" y="61876"/>
            <a:ext cx="3643338" cy="216000"/>
          </a:xfrm>
          <a:prstGeom prst="rect">
            <a:avLst/>
          </a:prstGeom>
        </p:spPr>
        <p:txBody>
          <a:bodyPr wrap="none" lIns="36000" tIns="36000" rIns="36000" bIns="36000" anchor="ctr" anchorCtr="0">
            <a:noAutofit/>
          </a:bodyPr>
          <a:lstStyle>
            <a:lvl1pPr algn="l">
              <a:defRPr sz="1000">
                <a:latin typeface="+mn-ea"/>
                <a:ea typeface="+mn-ea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7" name="텍스트 개체 틀 33"/>
          <p:cNvSpPr>
            <a:spLocks noGrp="1"/>
          </p:cNvSpPr>
          <p:nvPr>
            <p:ph type="body" sz="quarter" idx="13"/>
          </p:nvPr>
        </p:nvSpPr>
        <p:spPr>
          <a:xfrm>
            <a:off x="5351139" y="309526"/>
            <a:ext cx="2954661" cy="223874"/>
          </a:xfrm>
          <a:prstGeom prst="rect">
            <a:avLst/>
          </a:prstGeom>
        </p:spPr>
        <p:txBody>
          <a:bodyPr wrap="none" lIns="36000" tIns="36000" rIns="36000" bIns="36000" anchor="ctr" anchorCtr="0">
            <a:noAutofit/>
          </a:bodyPr>
          <a:lstStyle>
            <a:lvl1pPr>
              <a:buNone/>
              <a:defRPr sz="1000" baseline="0">
                <a:latin typeface="+mn-ea"/>
                <a:ea typeface="+mn-ea"/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endParaRPr lang="ko-KR" altLang="en-US" dirty="0" smtClean="0"/>
          </a:p>
        </p:txBody>
      </p:sp>
      <p:sp>
        <p:nvSpPr>
          <p:cNvPr id="8" name="텍스트 개체 틀 37"/>
          <p:cNvSpPr>
            <a:spLocks noGrp="1"/>
          </p:cNvSpPr>
          <p:nvPr>
            <p:ph type="body" sz="quarter" idx="17"/>
          </p:nvPr>
        </p:nvSpPr>
        <p:spPr>
          <a:xfrm>
            <a:off x="7743419" y="857232"/>
            <a:ext cx="2067365" cy="6000768"/>
          </a:xfrm>
          <a:prstGeom prst="rect">
            <a:avLst/>
          </a:prstGeom>
        </p:spPr>
        <p:txBody>
          <a:bodyPr lIns="36000" rIns="36000" rtlCol="0">
            <a:noAutofit/>
          </a:bodyPr>
          <a:lstStyle>
            <a:lvl1pPr marL="0" indent="0">
              <a:buFont typeface="Arial" pitchFamily="34" charset="0"/>
              <a:buNone/>
              <a:defRPr lang="ko-KR" alt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10" name="텍스트 개체 틀 37"/>
          <p:cNvSpPr>
            <a:spLocks noGrp="1"/>
          </p:cNvSpPr>
          <p:nvPr>
            <p:ph type="body" sz="quarter" idx="19"/>
          </p:nvPr>
        </p:nvSpPr>
        <p:spPr>
          <a:xfrm>
            <a:off x="992560" y="324054"/>
            <a:ext cx="3643338" cy="216000"/>
          </a:xfrm>
          <a:prstGeom prst="rect">
            <a:avLst/>
          </a:prstGeom>
        </p:spPr>
        <p:txBody>
          <a:bodyPr wrap="none" lIns="36000" tIns="36000" rIns="36000" bIns="36000" anchor="ctr" anchorCtr="0">
            <a:normAutofit/>
          </a:bodyPr>
          <a:lstStyle>
            <a:lvl1pPr>
              <a:buNone/>
              <a:defRPr sz="1000"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13" name="텍스트 개체 틀 19"/>
          <p:cNvSpPr>
            <a:spLocks noGrp="1"/>
          </p:cNvSpPr>
          <p:nvPr>
            <p:ph type="body" sz="quarter" idx="23"/>
          </p:nvPr>
        </p:nvSpPr>
        <p:spPr>
          <a:xfrm>
            <a:off x="7126995" y="71269"/>
            <a:ext cx="1224136" cy="216000"/>
          </a:xfrm>
          <a:prstGeom prst="rect">
            <a:avLst/>
          </a:prstGeom>
        </p:spPr>
        <p:txBody>
          <a:bodyPr wrap="square" lIns="36000" tIns="36000" rIns="36000" bIns="36000" anchor="ctr" anchorCtr="0"/>
          <a:lstStyle>
            <a:lvl1pPr marL="0" indent="0">
              <a:buNone/>
              <a:defRPr sz="800">
                <a:latin typeface="+mn-ea"/>
                <a:ea typeface="+mn-ea"/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  <a:endParaRPr lang="ko-KR" altLang="en-US" dirty="0"/>
          </a:p>
        </p:txBody>
      </p:sp>
      <p:sp>
        <p:nvSpPr>
          <p:cNvPr id="14" name="텍스트 개체 틀 33"/>
          <p:cNvSpPr>
            <a:spLocks noGrp="1"/>
          </p:cNvSpPr>
          <p:nvPr>
            <p:ph type="body" sz="quarter" idx="24"/>
          </p:nvPr>
        </p:nvSpPr>
        <p:spPr>
          <a:xfrm>
            <a:off x="5332089" y="80926"/>
            <a:ext cx="1071001" cy="216000"/>
          </a:xfrm>
          <a:prstGeom prst="rect">
            <a:avLst/>
          </a:prstGeom>
        </p:spPr>
        <p:txBody>
          <a:bodyPr wrap="none" lIns="36000" tIns="36000" rIns="36000" bIns="36000" anchor="ctr" anchorCtr="0">
            <a:noAutofit/>
          </a:bodyPr>
          <a:lstStyle>
            <a:lvl1pPr>
              <a:buNone/>
              <a:defRPr sz="1000" baseline="0">
                <a:latin typeface="+mn-ea"/>
                <a:ea typeface="+mn-ea"/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endParaRPr lang="ko-KR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7884478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8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12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16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5" Type="http://schemas.openxmlformats.org/officeDocument/2006/relationships/theme" Target="../theme/theme5.xml"/><Relationship Id="rId4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 userDrawn="1"/>
        </p:nvSpPr>
        <p:spPr>
          <a:xfrm>
            <a:off x="9232867" y="40370"/>
            <a:ext cx="3465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A3BFAC8D-833D-4F68-8B40-B763D6AE9898}" type="slidenum">
              <a:rPr lang="ko-KR" altLang="en-US" sz="1000" b="0" smtClean="0">
                <a:solidFill>
                  <a:schemeClr val="tx1"/>
                </a:solidFill>
                <a:latin typeface="+mn-ea"/>
                <a:ea typeface="+mn-ea"/>
              </a:rPr>
              <a:pPr/>
              <a:t>‹#›</a:t>
            </a:fld>
            <a:endParaRPr lang="ko-KR" altLang="en-US" sz="1000" b="0" dirty="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1" r:id="rId2"/>
    <p:sldLayoutId id="2147483655" r:id="rId3"/>
    <p:sldLayoutId id="2147483664" r:id="rId4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 userDrawn="1"/>
        </p:nvSpPr>
        <p:spPr>
          <a:xfrm>
            <a:off x="9232867" y="40370"/>
            <a:ext cx="3465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A3BFAC8D-833D-4F68-8B40-B763D6AE9898}" type="slidenum">
              <a:rPr lang="ko-KR" altLang="en-US" sz="1000" smtClean="0">
                <a:solidFill>
                  <a:prstClr val="black"/>
                </a:solidFill>
                <a:latin typeface="맑은 고딕"/>
                <a:ea typeface="맑은 고딕"/>
              </a:rPr>
              <a:pPr/>
              <a:t>‹#›</a:t>
            </a:fld>
            <a:endParaRPr lang="ko-KR" altLang="en-US" sz="1000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8151163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 userDrawn="1"/>
        </p:nvSpPr>
        <p:spPr>
          <a:xfrm>
            <a:off x="9232867" y="40370"/>
            <a:ext cx="3465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A3BFAC8D-833D-4F68-8B40-B763D6AE9898}" type="slidenum">
              <a:rPr lang="ko-KR" altLang="en-US" sz="1000" smtClean="0">
                <a:solidFill>
                  <a:prstClr val="black"/>
                </a:solidFill>
                <a:latin typeface="맑은 고딕"/>
                <a:ea typeface="맑은 고딕"/>
              </a:rPr>
              <a:pPr/>
              <a:t>‹#›</a:t>
            </a:fld>
            <a:endParaRPr lang="ko-KR" altLang="en-US" sz="1000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9398509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 userDrawn="1"/>
        </p:nvSpPr>
        <p:spPr>
          <a:xfrm>
            <a:off x="9232867" y="40370"/>
            <a:ext cx="3465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A3BFAC8D-833D-4F68-8B40-B763D6AE9898}" type="slidenum">
              <a:rPr lang="ko-KR" altLang="en-US" sz="1000" smtClean="0">
                <a:solidFill>
                  <a:prstClr val="black"/>
                </a:solidFill>
                <a:latin typeface="맑은 고딕"/>
                <a:ea typeface="맑은 고딕"/>
              </a:rPr>
              <a:pPr/>
              <a:t>‹#›</a:t>
            </a:fld>
            <a:endParaRPr lang="ko-KR" altLang="en-US" sz="1000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4092831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 userDrawn="1"/>
        </p:nvSpPr>
        <p:spPr>
          <a:xfrm>
            <a:off x="9232867" y="40370"/>
            <a:ext cx="3465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A3BFAC8D-833D-4F68-8B40-B763D6AE9898}" type="slidenum">
              <a:rPr lang="ko-KR" altLang="en-US" sz="1000" smtClean="0">
                <a:solidFill>
                  <a:prstClr val="black"/>
                </a:solidFill>
                <a:latin typeface="맑은 고딕"/>
                <a:ea typeface="맑은 고딕"/>
              </a:rPr>
              <a:pPr/>
              <a:t>‹#›</a:t>
            </a:fld>
            <a:endParaRPr lang="ko-KR" altLang="en-US" sz="1000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6530590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29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43.png"/><Relationship Id="rId4" Type="http://schemas.openxmlformats.org/officeDocument/2006/relationships/image" Target="../media/image54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2.png"/><Relationship Id="rId4" Type="http://schemas.openxmlformats.org/officeDocument/2006/relationships/image" Target="../media/image43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6" Type="http://schemas.openxmlformats.org/officeDocument/2006/relationships/hyperlink" Target="mailto:equation@g-trace.co.kr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hyperlink" Target="mailto:equation@g-trace.co.kr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hyperlink" Target="mailto:equation@g-trace.co.kr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equation@g-trace.co.kr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hyperlink" Target="mailto:equation@g-trace.co.kr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hyperlink" Target="mailto:equation@g-trace.co.kr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mailto:equation@g-trace.co.kr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mailto:equation@g-trace.co.kr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mailto:equation@g-trace.co.kr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hyperlink" Target="mailto:equation@g-trace.co.kr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mailto:equation@g-trace.co.kr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hyperlink" Target="mailto:equation@g-trace.co.kr" TargetMode="Externa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mailto:equation@g-trace.co.kr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hyperlink" Target="mailto:equation@g-trace.co.kr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mailto:equation@g-trace.co.kr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hyperlink" Target="mailto:equation@g-trace.co.kr" TargetMode="Externa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mailto:equation@g-trace.co.kr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hyperlink" Target="mailto:equation@g-trace.co.kr" TargetMode="Externa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mailto:equation@g-trace.co.kr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hyperlink" Target="mailto:equation@g-trace.co.kr" TargetMode="Externa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hyperlink" Target="mailto:equation@g-trace.co.kr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hyperlink" Target="mailto:equation@g-trace.co.kr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hyperlink" Target="mailto:equation@g-trace.co.kr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hyperlink" Target="mailto:equation@g-trace.co.kr" TargetMode="Externa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32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29.png"/><Relationship Id="rId9" Type="http://schemas.openxmlformats.org/officeDocument/2006/relationships/image" Target="../media/image39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3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9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9.png"/><Relationship Id="rId4" Type="http://schemas.openxmlformats.org/officeDocument/2006/relationships/image" Target="../media/image4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0.png"/><Relationship Id="rId4" Type="http://schemas.openxmlformats.org/officeDocument/2006/relationships/image" Target="../media/image43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1.png"/><Relationship Id="rId4" Type="http://schemas.openxmlformats.org/officeDocument/2006/relationships/image" Target="../media/image43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9.png"/><Relationship Id="rId4" Type="http://schemas.openxmlformats.org/officeDocument/2006/relationships/image" Target="../media/image43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0.png"/><Relationship Id="rId4" Type="http://schemas.openxmlformats.org/officeDocument/2006/relationships/image" Target="../media/image43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1.png"/><Relationship Id="rId4" Type="http://schemas.openxmlformats.org/officeDocument/2006/relationships/image" Target="../media/image43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2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43.png"/><Relationship Id="rId4" Type="http://schemas.openxmlformats.org/officeDocument/2006/relationships/image" Target="../media/image52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9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9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9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9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2.png"/><Relationship Id="rId4" Type="http://schemas.openxmlformats.org/officeDocument/2006/relationships/image" Target="../media/image43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3.png"/><Relationship Id="rId4" Type="http://schemas.openxmlformats.org/officeDocument/2006/relationships/image" Target="../media/image29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43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93" y="-477"/>
            <a:ext cx="9901407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텍스트 개체 틀 8"/>
          <p:cNvSpPr txBox="1">
            <a:spLocks/>
          </p:cNvSpPr>
          <p:nvPr/>
        </p:nvSpPr>
        <p:spPr>
          <a:xfrm>
            <a:off x="0" y="5343525"/>
            <a:ext cx="9906000" cy="342900"/>
          </a:xfrm>
          <a:prstGeom prst="rect">
            <a:avLst/>
          </a:prstGeom>
        </p:spPr>
        <p:txBody>
          <a:bodyPr/>
          <a:lstStyle/>
          <a:p>
            <a:pPr marL="342900" lvl="0" indent="-342900" algn="ctr" eaLnBrk="0" hangingPunct="0">
              <a:spcBef>
                <a:spcPct val="20000"/>
              </a:spcBef>
            </a:pPr>
            <a:r>
              <a:rPr lang="ko-KR" altLang="en-US" sz="1600" b="1" kern="0" dirty="0" smtClean="0">
                <a:latin typeface="맑은 고딕" pitchFamily="50" charset="-127"/>
                <a:ea typeface="맑은 고딕" pitchFamily="50" charset="-127"/>
              </a:rPr>
              <a:t>세차</a:t>
            </a:r>
            <a:r>
              <a:rPr lang="en-US" altLang="ko-KR" sz="1600" b="1" kern="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600" b="1" kern="0" smtClean="0">
                <a:latin typeface="맑은 고딕" pitchFamily="50" charset="-127"/>
                <a:ea typeface="맑은 고딕" pitchFamily="50" charset="-127"/>
              </a:rPr>
              <a:t>관리 시스템 구축 </a:t>
            </a:r>
            <a:r>
              <a:rPr lang="ko-KR" altLang="en-US" sz="1600" b="1" kern="0" dirty="0">
                <a:latin typeface="맑은 고딕" pitchFamily="50" charset="-127"/>
                <a:ea typeface="맑은 고딕" pitchFamily="50" charset="-127"/>
              </a:rPr>
              <a:t>프로젝트</a:t>
            </a: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1637368"/>
              </p:ext>
            </p:extLst>
          </p:nvPr>
        </p:nvGraphicFramePr>
        <p:xfrm>
          <a:off x="2757488" y="5722271"/>
          <a:ext cx="4391025" cy="677619"/>
        </p:xfrm>
        <a:graphic>
          <a:graphicData uri="http://schemas.openxmlformats.org/drawingml/2006/table">
            <a:tbl>
              <a:tblPr/>
              <a:tblGrid>
                <a:gridCol w="594398"/>
                <a:gridCol w="1614967"/>
                <a:gridCol w="569990"/>
                <a:gridCol w="1611670"/>
              </a:tblGrid>
              <a:tr h="225873"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ko-KR" sz="900" b="1" kern="100" dirty="0"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작성일</a:t>
                      </a:r>
                      <a:endParaRPr lang="ko-KR" sz="1000" b="1" kern="100" dirty="0"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 dirty="0" smtClean="0"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2017.01.02</a:t>
                      </a:r>
                      <a:endParaRPr lang="ko-KR" sz="1000" kern="100" dirty="0"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</a:txBody>
                  <a:tcPr marL="68580" marR="68580" marT="0" marB="0" anchor="ctr">
                    <a:lnL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ko-KR" sz="900" b="1" kern="100" dirty="0"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작성자</a:t>
                      </a:r>
                      <a:endParaRPr lang="ko-KR" sz="1000" b="1" kern="100" dirty="0"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</a:txBody>
                  <a:tcPr marL="68580" marR="68580" marT="0" marB="0" anchor="ctr">
                    <a:lnL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900" kern="100" dirty="0" err="1" smtClean="0"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지트레이스</a:t>
                      </a:r>
                      <a:endParaRPr lang="ko-KR" sz="900" kern="100" dirty="0"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</a:txBody>
                  <a:tcPr marL="68580" marR="68580" marT="0" marB="0" anchor="ctr">
                    <a:lnL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25873"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ko-KR" sz="900" b="1" kern="100" dirty="0"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검토일</a:t>
                      </a:r>
                      <a:endParaRPr lang="ko-KR" sz="1000" b="1" kern="100" dirty="0"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endParaRPr lang="ko-KR" altLang="en-US" sz="1000" kern="100" dirty="0"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</a:txBody>
                  <a:tcPr marL="68580" marR="68580" marT="0" marB="0" anchor="ctr">
                    <a:lnL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900" b="1" kern="100" dirty="0" smtClean="0"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P  </a:t>
                      </a:r>
                      <a:r>
                        <a:rPr lang="en-US" altLang="ko-KR" sz="900" b="1" kern="100" baseline="0" dirty="0" smtClean="0"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  </a:t>
                      </a:r>
                      <a:r>
                        <a:rPr lang="en-US" altLang="ko-KR" sz="900" b="1" kern="100" dirty="0" smtClean="0"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M</a:t>
                      </a:r>
                      <a:endParaRPr lang="ko-KR" sz="1000" b="1" kern="100" dirty="0"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</a:txBody>
                  <a:tcPr marL="68580" marR="68580" marT="0" marB="0" anchor="ctr">
                    <a:lnL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900" kern="10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선덕 </a:t>
                      </a:r>
                      <a:r>
                        <a:rPr lang="en-US" altLang="ko-KR" sz="900" kern="1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                       (</a:t>
                      </a:r>
                      <a:r>
                        <a:rPr lang="ko-KR" altLang="en-US" sz="900" kern="1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인</a:t>
                      </a:r>
                      <a:r>
                        <a:rPr lang="en-US" altLang="ko-KR" sz="900" kern="1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)</a:t>
                      </a:r>
                      <a:endParaRPr lang="ko-KR" altLang="en-US" sz="1000" kern="100" dirty="0">
                        <a:solidFill>
                          <a:schemeClr val="bg1">
                            <a:lumMod val="75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</a:txBody>
                  <a:tcPr marL="68580" marR="68580" marT="0" marB="0" anchor="ctr">
                    <a:lnL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25873"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ko-KR" sz="900" b="1" kern="100" dirty="0"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승인일</a:t>
                      </a:r>
                      <a:endParaRPr lang="ko-KR" sz="1000" b="1" kern="100" dirty="0"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endParaRPr lang="ko-KR" altLang="en-US" sz="1000" kern="100" dirty="0"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</a:txBody>
                  <a:tcPr marL="68580" marR="68580" marT="0" marB="0" anchor="ctr">
                    <a:lnL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ko-KR" sz="900" b="1" kern="100" dirty="0" smtClean="0"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승인자</a:t>
                      </a:r>
                      <a:endParaRPr lang="ko-KR" sz="1000" b="1" kern="100" dirty="0"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</a:txBody>
                  <a:tcPr marL="68580" marR="68580" marT="0" marB="0" anchor="ctr">
                    <a:lnL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900" kern="10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위고</a:t>
                      </a:r>
                      <a:r>
                        <a:rPr lang="en-US" sz="900" kern="1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                    </a:t>
                      </a:r>
                      <a:r>
                        <a:rPr lang="en-US" sz="900" kern="100" baseline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    </a:t>
                      </a:r>
                      <a:r>
                        <a:rPr lang="en-US" sz="900" kern="1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(</a:t>
                      </a:r>
                      <a:r>
                        <a:rPr lang="ko-KR" altLang="en-US" sz="900" kern="1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인</a:t>
                      </a:r>
                      <a:r>
                        <a:rPr lang="en-US" sz="900" kern="1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)</a:t>
                      </a:r>
                      <a:endParaRPr lang="ko-KR" altLang="en-US" sz="1000" kern="100" dirty="0">
                        <a:solidFill>
                          <a:schemeClr val="bg1">
                            <a:lumMod val="75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</a:txBody>
                  <a:tcPr marL="68580" marR="68580" marT="0" marB="0" anchor="ctr">
                    <a:lnL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5" name="Text Box 423"/>
          <p:cNvSpPr txBox="1">
            <a:spLocks noChangeArrowheads="1"/>
          </p:cNvSpPr>
          <p:nvPr/>
        </p:nvSpPr>
        <p:spPr bwMode="auto">
          <a:xfrm>
            <a:off x="3024151" y="3286126"/>
            <a:ext cx="6756400" cy="51911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spAutoFit/>
          </a:bodyPr>
          <a:lstStyle>
            <a:defPPr>
              <a:defRPr lang="ko-K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5pPr>
            <a:lvl6pPr marL="22860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6pPr>
            <a:lvl7pPr marL="27432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7pPr>
            <a:lvl8pPr marL="32004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8pPr>
            <a:lvl9pPr marL="36576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altLang="ko-KR" sz="2800" dirty="0" err="1" smtClean="0">
                <a:latin typeface="YouandiModern HeadBold" pitchFamily="18" charset="-127"/>
                <a:ea typeface="YouandiModern HeadBold" pitchFamily="18" charset="-127"/>
              </a:rPr>
              <a:t>Ver</a:t>
            </a:r>
            <a:r>
              <a:rPr lang="en-US" altLang="ko-KR" sz="2800" dirty="0" smtClean="0">
                <a:latin typeface="YouandiModern HeadBold" pitchFamily="18" charset="-127"/>
                <a:ea typeface="YouandiModern HeadBold" pitchFamily="18" charset="-127"/>
              </a:rPr>
              <a:t> 0.1</a:t>
            </a:r>
            <a:r>
              <a:rPr lang="en-US" altLang="ko-KR" sz="2800" b="1" dirty="0" smtClean="0">
                <a:latin typeface="YouandiModern HeadBold" pitchFamily="18" charset="-127"/>
                <a:ea typeface="YouandiModern HeadBold" pitchFamily="18" charset="-127"/>
              </a:rPr>
              <a:t> </a:t>
            </a:r>
            <a:endParaRPr lang="ko-KR" altLang="en-US" sz="2800" b="1" dirty="0">
              <a:latin typeface="YouandiModern HeadBold" pitchFamily="18" charset="-127"/>
              <a:ea typeface="YouandiModern HeadBold" pitchFamily="18" charset="-127"/>
            </a:endParaRPr>
          </a:p>
        </p:txBody>
      </p:sp>
      <p:sp>
        <p:nvSpPr>
          <p:cNvPr id="6" name="Text Box 426"/>
          <p:cNvSpPr txBox="1">
            <a:spLocks noChangeArrowheads="1"/>
          </p:cNvSpPr>
          <p:nvPr/>
        </p:nvSpPr>
        <p:spPr bwMode="auto">
          <a:xfrm>
            <a:off x="1620042" y="1444631"/>
            <a:ext cx="6665913" cy="116955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spAutoFit/>
          </a:bodyPr>
          <a:lstStyle>
            <a:defPPr>
              <a:defRPr lang="ko-K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5pPr>
            <a:lvl6pPr marL="22860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6pPr>
            <a:lvl7pPr marL="27432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7pPr>
            <a:lvl8pPr marL="32004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8pPr>
            <a:lvl9pPr marL="36576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ko-KR" altLang="en-US" sz="2800" dirty="0" smtClean="0">
                <a:latin typeface="YouandiModern HeadBold" pitchFamily="18" charset="-127"/>
                <a:ea typeface="YouandiModern HeadBold" pitchFamily="18" charset="-127"/>
              </a:rPr>
              <a:t>세차 관리 시스템 </a:t>
            </a:r>
            <a:endParaRPr lang="en-US" altLang="ko-KR" sz="2800" dirty="0" smtClean="0">
              <a:latin typeface="YouandiModern HeadBold" pitchFamily="18" charset="-127"/>
              <a:ea typeface="YouandiModern HeadBold" pitchFamily="18" charset="-127"/>
            </a:endParaRPr>
          </a:p>
          <a:p>
            <a:pPr algn="ctr">
              <a:spcBef>
                <a:spcPct val="50000"/>
              </a:spcBef>
            </a:pPr>
            <a:r>
              <a:rPr lang="en-US" altLang="ko-KR" sz="2800" dirty="0" smtClean="0">
                <a:latin typeface="YouandiModern HeadBold" pitchFamily="18" charset="-127"/>
                <a:ea typeface="YouandiModern HeadBold" pitchFamily="18" charset="-127"/>
              </a:rPr>
              <a:t>Admin site</a:t>
            </a:r>
            <a:r>
              <a:rPr lang="ko-KR" altLang="en-US" sz="2800" smtClean="0">
                <a:latin typeface="YouandiModern HeadBold" pitchFamily="18" charset="-127"/>
                <a:ea typeface="YouandiModern HeadBold" pitchFamily="18" charset="-127"/>
              </a:rPr>
              <a:t> </a:t>
            </a:r>
            <a:endParaRPr lang="en-US" altLang="ko-KR" sz="2800" dirty="0" smtClean="0">
              <a:latin typeface="YouandiModern HeadBold" pitchFamily="18" charset="-127"/>
              <a:ea typeface="YouandiModern HeadBold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 rot="589293">
            <a:off x="7890224" y="479021"/>
            <a:ext cx="17859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CONFIDENTIAL</a:t>
            </a:r>
            <a:endParaRPr lang="ko-KR" altLang="en-US" sz="1600" b="1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Line 422"/>
          <p:cNvSpPr>
            <a:spLocks noChangeShapeType="1"/>
          </p:cNvSpPr>
          <p:nvPr/>
        </p:nvSpPr>
        <p:spPr bwMode="auto">
          <a:xfrm>
            <a:off x="698962" y="2964226"/>
            <a:ext cx="9047163" cy="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defPPr>
              <a:defRPr lang="ko-K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5pPr>
            <a:lvl6pPr marL="22860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6pPr>
            <a:lvl7pPr marL="27432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7pPr>
            <a:lvl8pPr marL="32004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8pPr>
            <a:lvl9pPr marL="36576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7" name="TextBox 6"/>
          <p:cNvSpPr txBox="1"/>
          <p:nvPr/>
        </p:nvSpPr>
        <p:spPr bwMode="auto">
          <a:xfrm>
            <a:off x="590593" y="605671"/>
            <a:ext cx="102944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2800" dirty="0" smtClean="0">
                <a:latin typeface="맑은 고딕" pitchFamily="50" charset="-127"/>
                <a:ea typeface="맑은 고딕" pitchFamily="50" charset="-127"/>
              </a:rPr>
              <a:t>위고 </a:t>
            </a:r>
            <a:endParaRPr kumimoji="0" lang="ko-KR" altLang="en-US" sz="280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16401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4012879" y="1420826"/>
            <a:ext cx="1300161" cy="371476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</a:rPr>
              <a:t>Home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7845731"/>
              </p:ext>
            </p:extLst>
          </p:nvPr>
        </p:nvGraphicFramePr>
        <p:xfrm>
          <a:off x="2801677" y="2313668"/>
          <a:ext cx="1148108" cy="70199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48108"/>
              </a:tblGrid>
              <a:tr h="3362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/>
                        <a:t>사용자 관리 </a:t>
                      </a:r>
                      <a:endParaRPr lang="ko-KR" altLang="en-US" sz="1000" b="1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34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사용자 예약 </a:t>
                      </a:r>
                      <a:r>
                        <a:rPr lang="en-US" altLang="ko-KR" sz="900" b="0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900" b="0" kern="120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취소 </a:t>
                      </a:r>
                      <a:r>
                        <a:rPr lang="en-US" altLang="ko-KR" sz="900" b="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/ </a:t>
                      </a:r>
                      <a:r>
                        <a:rPr lang="ko-KR" altLang="en-US" sz="900" b="0" kern="120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결제 </a:t>
                      </a:r>
                      <a:r>
                        <a:rPr lang="ko-KR" altLang="en-US" sz="900" b="0" kern="120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900" b="0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현황 </a:t>
                      </a:r>
                      <a:endParaRPr lang="ko-KR" altLang="en-US" sz="900" b="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cxnSp>
        <p:nvCxnSpPr>
          <p:cNvPr id="20" name="꺾인 연결선 19"/>
          <p:cNvCxnSpPr>
            <a:stCxn id="15" idx="0"/>
            <a:endCxn id="4" idx="2"/>
          </p:cNvCxnSpPr>
          <p:nvPr/>
        </p:nvCxnSpPr>
        <p:spPr>
          <a:xfrm rot="5400000" flipH="1" flipV="1">
            <a:off x="3758662" y="1409371"/>
            <a:ext cx="521366" cy="1287229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165590" y="227021"/>
            <a:ext cx="4274526" cy="33813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US" altLang="ko-KR" sz="1600" b="1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Tahoma" pitchFamily="34" charset="0"/>
              </a:rPr>
              <a:t>Menu A</a:t>
            </a:r>
            <a:r>
              <a:rPr lang="en-US" sz="16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​rchitecture</a:t>
            </a:r>
            <a:endParaRPr lang="ko-KR" altLang="en-US" sz="1600" b="1" kern="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  <a:cs typeface="Tahoma" pitchFamily="34" charset="0"/>
            </a:endParaRPr>
          </a:p>
        </p:txBody>
      </p:sp>
      <p:sp>
        <p:nvSpPr>
          <p:cNvPr id="22" name="Line 422"/>
          <p:cNvSpPr>
            <a:spLocks noChangeShapeType="1"/>
          </p:cNvSpPr>
          <p:nvPr/>
        </p:nvSpPr>
        <p:spPr bwMode="auto">
          <a:xfrm>
            <a:off x="309563" y="562339"/>
            <a:ext cx="904716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defPPr>
              <a:defRPr lang="ko-K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5pPr>
            <a:lvl6pPr marL="22860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6pPr>
            <a:lvl7pPr marL="27432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7pPr>
            <a:lvl8pPr marL="32004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8pPr>
            <a:lvl9pPr marL="36576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9pPr>
          </a:lstStyle>
          <a:p>
            <a:endParaRPr lang="ko-KR" altLang="en-US"/>
          </a:p>
        </p:txBody>
      </p:sp>
      <p:cxnSp>
        <p:nvCxnSpPr>
          <p:cNvPr id="24" name="직선 연결선 23"/>
          <p:cNvCxnSpPr/>
          <p:nvPr/>
        </p:nvCxnSpPr>
        <p:spPr>
          <a:xfrm>
            <a:off x="309563" y="581389"/>
            <a:ext cx="1214437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7" name="표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9583230"/>
              </p:ext>
            </p:extLst>
          </p:nvPr>
        </p:nvGraphicFramePr>
        <p:xfrm>
          <a:off x="8643166" y="4319729"/>
          <a:ext cx="1062362" cy="137553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62362"/>
              </a:tblGrid>
              <a:tr h="3373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로그인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4406" marR="8440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362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로그인 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4406" marR="8440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62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직원가입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4406" marR="8440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62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아이디</a:t>
                      </a: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90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비밀번호 찾기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4406" marR="8440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 bwMode="auto">
          <a:xfrm>
            <a:off x="2352900" y="5445224"/>
            <a:ext cx="5458546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기초 정보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주문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??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분전에는 주문 불가 설정 </a:t>
            </a:r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             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예약후 주문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??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분 이내 미 결제시 결제 취소  </a:t>
            </a:r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구역 관리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동 단위로 차량 매칭 배정을 위한 메뉴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  </a:t>
            </a:r>
          </a:p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권역 관리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: 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해당 지역을 묶어서 표현을 하는 방식으로 등록을 하고 차량 매칭을 할 수 있는 방안으로처리를 할 것 </a:t>
            </a:r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일일 마감을 지어야 함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. </a:t>
            </a:r>
          </a:p>
          <a:p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기초 정보 관리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: </a:t>
            </a:r>
          </a:p>
        </p:txBody>
      </p:sp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179439"/>
              </p:ext>
            </p:extLst>
          </p:nvPr>
        </p:nvGraphicFramePr>
        <p:xfrm>
          <a:off x="4083502" y="2313668"/>
          <a:ext cx="1155087" cy="10058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55087"/>
              </a:tblGrid>
              <a:tr h="3362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/>
                        <a:t>직원관리  </a:t>
                      </a:r>
                      <a:endParaRPr lang="ko-KR" altLang="en-US" sz="1000" b="1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34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직원 작업 내역 </a:t>
                      </a:r>
                      <a:endParaRPr lang="ko-KR" altLang="en-US" sz="900" b="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4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정산</a:t>
                      </a:r>
                      <a:r>
                        <a:rPr lang="ko-KR" altLang="en-US" sz="900" b="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내역 </a:t>
                      </a:r>
                      <a:endParaRPr lang="ko-KR" altLang="en-US" sz="900" b="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 bwMode="auto">
          <a:xfrm>
            <a:off x="5889104" y="785609"/>
            <a:ext cx="2719014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err="1" smtClean="0">
                <a:latin typeface="맑은 고딕" pitchFamily="50" charset="-127"/>
                <a:ea typeface="맑은 고딕" pitchFamily="50" charset="-127"/>
              </a:rPr>
              <a:t>일자별</a:t>
            </a:r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  표시 내역  </a:t>
            </a:r>
            <a:r>
              <a:rPr kumimoji="0" lang="ko-KR" altLang="en-US" sz="800" dirty="0" err="1" smtClean="0">
                <a:latin typeface="맑은 고딕" pitchFamily="50" charset="-127"/>
                <a:ea typeface="맑은 고딕" pitchFamily="50" charset="-127"/>
              </a:rPr>
              <a:t>차량별</a:t>
            </a:r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 상품 내역 </a:t>
            </a:r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                      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팀별 내역 </a:t>
            </a:r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                      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지역 별 내역 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(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경기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,</a:t>
            </a:r>
          </a:p>
          <a:p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                      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결제 방식 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(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후불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카드 결제 내역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) </a:t>
            </a:r>
          </a:p>
          <a:p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                      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취소 내역 </a:t>
            </a:r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ko-KR" altLang="en-US" sz="800" dirty="0" err="1" smtClean="0">
                <a:latin typeface="맑은 고딕" pitchFamily="50" charset="-127"/>
                <a:ea typeface="맑은 고딕" pitchFamily="50" charset="-127"/>
              </a:rPr>
              <a:t>일자별</a:t>
            </a:r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+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팀별 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+ </a:t>
            </a:r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 </a:t>
            </a:r>
          </a:p>
          <a:p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29" name="꺾인 연결선 28"/>
          <p:cNvCxnSpPr>
            <a:stCxn id="30" idx="0"/>
            <a:endCxn id="4" idx="2"/>
          </p:cNvCxnSpPr>
          <p:nvPr/>
        </p:nvCxnSpPr>
        <p:spPr>
          <a:xfrm rot="5400000" flipH="1" flipV="1">
            <a:off x="4401319" y="2052028"/>
            <a:ext cx="521366" cy="1915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2424406" y="4203812"/>
            <a:ext cx="4104456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[ </a:t>
            </a:r>
            <a:r>
              <a:rPr lang="ko-KR" altLang="en-US" sz="1050" b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사이트 사용자 레벨 및 주요 관리 권한 </a:t>
            </a:r>
            <a:r>
              <a:rPr lang="en-US" altLang="ko-KR" sz="105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] </a:t>
            </a:r>
            <a:endParaRPr lang="en-US" altLang="ko-KR" sz="1050" b="1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171450" indent="-171450">
              <a:buFontTx/>
              <a:buChar char="-"/>
            </a:pPr>
            <a:r>
              <a:rPr lang="en-US" altLang="ko-KR" sz="105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Admin</a:t>
            </a:r>
            <a:r>
              <a:rPr lang="ko-KR" altLang="en-US" sz="1050" b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05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: </a:t>
            </a:r>
            <a:r>
              <a:rPr lang="en-US" altLang="ko-KR" sz="1050" b="1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050" b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사이트의 전반적인 관리를 하는 관리자임</a:t>
            </a:r>
            <a:r>
              <a:rPr lang="en-US" altLang="ko-KR" sz="105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 </a:t>
            </a:r>
          </a:p>
          <a:p>
            <a:pPr marL="171450" indent="-171450">
              <a:buFontTx/>
              <a:buChar char="-"/>
            </a:pPr>
            <a:r>
              <a:rPr lang="ko-KR" altLang="en-US" sz="105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지역관리자 </a:t>
            </a:r>
            <a:r>
              <a:rPr lang="en-US" altLang="ko-KR" sz="105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:  </a:t>
            </a:r>
            <a:r>
              <a:rPr lang="ko-KR" altLang="en-US" sz="1050" b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대리점과 사용자를 관리를 하는 관리자 레벨임 </a:t>
            </a:r>
            <a:endParaRPr lang="en-US" altLang="ko-KR" sz="1050" b="1" dirty="0" smtClean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5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지점 </a:t>
            </a:r>
            <a:r>
              <a:rPr lang="en-US" altLang="ko-KR" sz="105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/ </a:t>
            </a:r>
            <a:r>
              <a:rPr lang="ko-KR" altLang="en-US" sz="1050" b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대리점 관리자   </a:t>
            </a:r>
            <a:r>
              <a:rPr lang="en-US" altLang="ko-KR" sz="105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: </a:t>
            </a:r>
            <a:r>
              <a:rPr lang="ko-KR" altLang="en-US" sz="1050" b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본사가 직영 및 대리는 하는 관리자</a:t>
            </a:r>
            <a:endParaRPr lang="en-US" altLang="ko-KR" sz="1050" b="1" dirty="0" smtClean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5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지점  </a:t>
            </a:r>
            <a:r>
              <a:rPr lang="en-US" altLang="ko-KR" sz="105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/ </a:t>
            </a:r>
            <a:r>
              <a:rPr lang="ko-KR" altLang="en-US" sz="1050" b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대리점 </a:t>
            </a:r>
            <a:r>
              <a:rPr lang="en-US" altLang="ko-KR" sz="105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manager</a:t>
            </a:r>
            <a:r>
              <a:rPr lang="ko-KR" altLang="en-US" sz="1050" b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</a:t>
            </a:r>
            <a:r>
              <a:rPr lang="en-US" altLang="ko-KR" sz="1050" b="1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: </a:t>
            </a:r>
            <a:r>
              <a:rPr lang="ko-KR" altLang="en-US" sz="1050" b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차량</a:t>
            </a:r>
            <a:r>
              <a:rPr lang="en-US" altLang="ko-KR" sz="105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050" b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단위로 정산을 </a:t>
            </a:r>
            <a:r>
              <a:rPr lang="ko-KR" altLang="en-US" sz="1050" b="1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기분적인 단위의 소그룹 </a:t>
            </a:r>
            <a:endParaRPr lang="en-US" altLang="ko-KR" sz="1050" b="1" dirty="0" smtClean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5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지점 </a:t>
            </a:r>
            <a:r>
              <a:rPr lang="en-US" altLang="ko-KR" sz="105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/ </a:t>
            </a:r>
            <a:r>
              <a:rPr lang="ko-KR" altLang="en-US" sz="1050" b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대리점 </a:t>
            </a:r>
            <a:r>
              <a:rPr lang="en-US" altLang="ko-KR" sz="105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Staff : </a:t>
            </a:r>
            <a:r>
              <a:rPr lang="ko-KR" altLang="en-US" sz="1050" b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차량의 작업을 하는 지원을 직원임 </a:t>
            </a:r>
            <a:endParaRPr lang="ko-KR" altLang="en-US" sz="1050" b="1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graphicFrame>
        <p:nvGraphicFramePr>
          <p:cNvPr id="42" name="표 4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1180788"/>
              </p:ext>
            </p:extLst>
          </p:nvPr>
        </p:nvGraphicFramePr>
        <p:xfrm>
          <a:off x="5382089" y="2313668"/>
          <a:ext cx="1155087" cy="13406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55087"/>
              </a:tblGrid>
              <a:tr h="3362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err="1" smtClean="0">
                          <a:solidFill>
                            <a:schemeClr val="tx1"/>
                          </a:solidFill>
                        </a:rPr>
                        <a:t>레포트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34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작업 중 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4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작업 중 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48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작업 중 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cxnSp>
        <p:nvCxnSpPr>
          <p:cNvPr id="43" name="꺾인 연결선 42"/>
          <p:cNvCxnSpPr>
            <a:stCxn id="42" idx="0"/>
            <a:endCxn id="4" idx="2"/>
          </p:cNvCxnSpPr>
          <p:nvPr/>
        </p:nvCxnSpPr>
        <p:spPr>
          <a:xfrm rot="16200000" flipV="1">
            <a:off x="5050613" y="1404649"/>
            <a:ext cx="521366" cy="1296672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272480" y="702671"/>
            <a:ext cx="2975495" cy="24622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sz="1000" b="1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지점 </a:t>
            </a:r>
            <a:r>
              <a:rPr lang="en-US" altLang="ko-KR" sz="1000" b="1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/ </a:t>
            </a:r>
            <a:r>
              <a:rPr lang="ko-KR" altLang="en-US" sz="1000" b="1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대리점 </a:t>
            </a:r>
            <a:r>
              <a:rPr lang="en-US" altLang="ko-KR" sz="1000" b="1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Staff : </a:t>
            </a:r>
            <a:r>
              <a:rPr lang="ko-KR" altLang="en-US" sz="1000" b="1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차량의 작업을 하는 지원을 직원임 </a:t>
            </a:r>
            <a:endParaRPr lang="ko-KR" altLang="en-US" sz="1000" b="1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1127370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제목 1"/>
          <p:cNvSpPr>
            <a:spLocks noGrp="1"/>
          </p:cNvSpPr>
          <p:nvPr/>
        </p:nvSpPr>
        <p:spPr bwMode="auto">
          <a:xfrm>
            <a:off x="952500" y="26459"/>
            <a:ext cx="3643313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dirty="0" smtClean="0"/>
              <a:t>HCS-Mobile-03-1102</a:t>
            </a:r>
            <a:endParaRPr lang="ko-KR" altLang="en-US" dirty="0" smtClean="0"/>
          </a:p>
        </p:txBody>
      </p:sp>
      <p:sp>
        <p:nvSpPr>
          <p:cNvPr id="62" name="텍스트 개체 틀 3"/>
          <p:cNvSpPr>
            <a:spLocks noGrp="1"/>
          </p:cNvSpPr>
          <p:nvPr/>
        </p:nvSpPr>
        <p:spPr bwMode="auto">
          <a:xfrm>
            <a:off x="7743824" y="535569"/>
            <a:ext cx="2066925" cy="600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lang="ko-KR" alt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 smtClean="0"/>
          </a:p>
        </p:txBody>
      </p:sp>
      <p:sp>
        <p:nvSpPr>
          <p:cNvPr id="64" name="텍스트 개체 틀 5"/>
          <p:cNvSpPr>
            <a:spLocks noGrp="1"/>
          </p:cNvSpPr>
          <p:nvPr/>
        </p:nvSpPr>
        <p:spPr bwMode="auto">
          <a:xfrm>
            <a:off x="1000125" y="312209"/>
            <a:ext cx="364331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/>
              <a:t>Home &gt; </a:t>
            </a:r>
            <a:r>
              <a:rPr lang="ko-KR" altLang="en-US" dirty="0" smtClean="0"/>
              <a:t>운송관리 </a:t>
            </a:r>
            <a:r>
              <a:rPr lang="en-US" altLang="ko-KR" dirty="0"/>
              <a:t>&gt; </a:t>
            </a:r>
            <a:r>
              <a:rPr lang="ko-KR" altLang="en-US" dirty="0" smtClean="0"/>
              <a:t>운송현황 상세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/>
              <a:t>해당부분 </a:t>
            </a:r>
            <a:r>
              <a:rPr lang="ko-KR" altLang="en-US" sz="900" dirty="0" err="1"/>
              <a:t>클릭시</a:t>
            </a:r>
            <a:r>
              <a:rPr lang="ko-KR" altLang="en-US" sz="900" dirty="0"/>
              <a:t> 운송내역의 상세정보를 확인할 수 있는 화면으로 이동한다</a:t>
            </a:r>
            <a:r>
              <a:rPr lang="en-US" altLang="ko-KR" sz="900" dirty="0"/>
              <a:t>.</a:t>
            </a: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 startAt="3"/>
              <a:tabLst>
                <a:tab pos="228600" algn="l"/>
              </a:tabLst>
              <a:defRPr/>
            </a:pPr>
            <a:r>
              <a:rPr lang="ko-KR" altLang="en-US" sz="900" dirty="0" err="1"/>
              <a:t>뒤로가기</a:t>
            </a:r>
            <a:r>
              <a:rPr lang="ko-KR" altLang="en-US" sz="900" dirty="0"/>
              <a:t> 버튼을 클릭해 </a:t>
            </a:r>
            <a:r>
              <a:rPr lang="ko-KR" altLang="en-US" sz="900" dirty="0" err="1"/>
              <a:t>메인화면으로</a:t>
            </a:r>
            <a:r>
              <a:rPr lang="ko-KR" altLang="en-US" sz="900" dirty="0"/>
              <a:t> 이동한다</a:t>
            </a:r>
            <a:r>
              <a:rPr lang="en-US" altLang="ko-KR" sz="900" dirty="0"/>
              <a:t>.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 startAt="3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 startAt="3"/>
              <a:tabLst>
                <a:tab pos="228600" algn="l"/>
              </a:tabLst>
              <a:defRPr/>
            </a:pPr>
            <a:endParaRPr lang="en-US" altLang="ko-KR" sz="900" dirty="0"/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**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운송상태</a:t>
            </a: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	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주문완료</a:t>
            </a: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	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주문취소</a:t>
            </a: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	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배차완료</a:t>
            </a: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	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배차취소</a:t>
            </a: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	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출발</a:t>
            </a: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   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강제도착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  &lt;- </a:t>
            </a: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모바일에서는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표출될 일이 없음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	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도착</a:t>
            </a: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	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실적등록완료</a:t>
            </a: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 startAt="3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 startAt="3"/>
              <a:tabLst>
                <a:tab pos="228600" algn="l"/>
              </a:tabLst>
              <a:defRPr/>
            </a:pPr>
            <a:endParaRPr lang="en-US" altLang="ko-KR" sz="900" dirty="0"/>
          </a:p>
          <a:p>
            <a:pPr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r>
              <a:rPr lang="en-US" altLang="ko-KR" sz="900" dirty="0"/>
              <a:t>**</a:t>
            </a:r>
            <a:r>
              <a:rPr lang="ko-KR" altLang="en-US" sz="900" dirty="0" err="1"/>
              <a:t>운송일시는</a:t>
            </a:r>
            <a:r>
              <a:rPr lang="ko-KR" altLang="en-US" sz="900" dirty="0"/>
              <a:t> 달력팝업으로만 입력가능하며 직접입력은 불가하다</a:t>
            </a:r>
            <a:r>
              <a:rPr lang="en-US" altLang="ko-KR" sz="900" dirty="0"/>
              <a:t>.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 startAt="3"/>
              <a:tabLst>
                <a:tab pos="228600" algn="l"/>
              </a:tabLst>
              <a:defRPr/>
            </a:pPr>
            <a:endParaRPr lang="en-US" altLang="ko-KR" sz="900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ko-KR" altLang="en-US" dirty="0" err="1" smtClean="0"/>
              <a:t>캐피탈</a:t>
            </a:r>
            <a:r>
              <a:rPr lang="ko-KR" altLang="en-US" dirty="0" smtClean="0"/>
              <a:t> 운송관리시스템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24"/>
          </p:nvPr>
        </p:nvSpPr>
        <p:spPr>
          <a:xfrm>
            <a:off x="5332089" y="61876"/>
            <a:ext cx="1071001" cy="216000"/>
          </a:xfrm>
        </p:spPr>
        <p:txBody>
          <a:bodyPr/>
          <a:lstStyle/>
          <a:p>
            <a:r>
              <a:rPr lang="ko-KR" altLang="en-US" dirty="0" err="1" smtClean="0"/>
              <a:t>에스원</a:t>
            </a:r>
            <a:endParaRPr lang="ko-KR" altLang="en-US" dirty="0"/>
          </a:p>
        </p:txBody>
      </p:sp>
      <p:sp>
        <p:nvSpPr>
          <p:cNvPr id="61" name="텍스트 개체 틀 2"/>
          <p:cNvSpPr>
            <a:spLocks noGrp="1"/>
          </p:cNvSpPr>
          <p:nvPr/>
        </p:nvSpPr>
        <p:spPr bwMode="auto">
          <a:xfrm>
            <a:off x="4936580" y="39159"/>
            <a:ext cx="1143000" cy="25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mtClean="0"/>
          </a:p>
        </p:txBody>
      </p:sp>
      <p:sp>
        <p:nvSpPr>
          <p:cNvPr id="37" name="텍스트 개체 틀 4"/>
          <p:cNvSpPr>
            <a:spLocks noGrp="1"/>
          </p:cNvSpPr>
          <p:nvPr/>
        </p:nvSpPr>
        <p:spPr bwMode="auto">
          <a:xfrm>
            <a:off x="5286709" y="323903"/>
            <a:ext cx="2978659" cy="2026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/>
              <a:t> </a:t>
            </a:r>
            <a:r>
              <a:rPr lang="ko-KR" altLang="en-US" dirty="0" smtClean="0"/>
              <a:t>운송현황 상세</a:t>
            </a:r>
            <a:endParaRPr lang="ko-KR" altLang="en-US" dirty="0"/>
          </a:p>
        </p:txBody>
      </p:sp>
      <p:graphicFrame>
        <p:nvGraphicFramePr>
          <p:cNvPr id="57" name="표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4890287"/>
              </p:ext>
            </p:extLst>
          </p:nvPr>
        </p:nvGraphicFramePr>
        <p:xfrm>
          <a:off x="454596" y="2492896"/>
          <a:ext cx="3133890" cy="3596120"/>
        </p:xfrm>
        <a:graphic>
          <a:graphicData uri="http://schemas.openxmlformats.org/drawingml/2006/table">
            <a:tbl>
              <a:tblPr/>
              <a:tblGrid>
                <a:gridCol w="1008112"/>
                <a:gridCol w="1933993"/>
                <a:gridCol w="131319"/>
                <a:gridCol w="60466"/>
              </a:tblGrid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주문번호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14010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운송일자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2016-01-13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출발지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강남 </a:t>
                      </a:r>
                      <a:r>
                        <a:rPr lang="ko-KR" altLang="en-US" sz="1000" b="0" dirty="0" err="1" smtClean="0">
                          <a:solidFill>
                            <a:schemeClr val="tx1"/>
                          </a:solidFill>
                        </a:rPr>
                        <a:t>오주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창고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도착지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용인 시흥시 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OO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동 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OO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운송상태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완료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주문번호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14009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운송일자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2016-01-13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출발지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강남물류센터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도착지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용인 정리물류창고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운송상태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도착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주문번호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14008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운송일자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2016-01-13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출발지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성남 물류센터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도착지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서울 강남구 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OO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동 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OO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운송상태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완료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주문번호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14007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운송일자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2016-01-13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출발지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경기 광주 </a:t>
                      </a:r>
                      <a:r>
                        <a:rPr lang="ko-KR" altLang="en-US" sz="1000" b="0" dirty="0" err="1" smtClean="0">
                          <a:solidFill>
                            <a:schemeClr val="tx1"/>
                          </a:solidFill>
                        </a:rPr>
                        <a:t>웅진물류센터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도착지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서울 서초구 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OO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동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운송상태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완료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5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19810" y="982662"/>
            <a:ext cx="286122" cy="286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9" name="그룹 58"/>
          <p:cNvGrpSpPr/>
          <p:nvPr/>
        </p:nvGrpSpPr>
        <p:grpSpPr>
          <a:xfrm>
            <a:off x="4016896" y="836712"/>
            <a:ext cx="3445791" cy="5588677"/>
            <a:chOff x="4016896" y="836712"/>
            <a:chExt cx="3445791" cy="5588677"/>
          </a:xfrm>
        </p:grpSpPr>
        <p:grpSp>
          <p:nvGrpSpPr>
            <p:cNvPr id="63" name="그룹 62"/>
            <p:cNvGrpSpPr/>
            <p:nvPr/>
          </p:nvGrpSpPr>
          <p:grpSpPr>
            <a:xfrm>
              <a:off x="4016896" y="836712"/>
              <a:ext cx="3445791" cy="5588677"/>
              <a:chOff x="4016896" y="836712"/>
              <a:chExt cx="3445791" cy="5588677"/>
            </a:xfrm>
          </p:grpSpPr>
          <p:sp>
            <p:nvSpPr>
              <p:cNvPr id="69" name="직사각형 68"/>
              <p:cNvSpPr/>
              <p:nvPr/>
            </p:nvSpPr>
            <p:spPr>
              <a:xfrm>
                <a:off x="4016896" y="836712"/>
                <a:ext cx="3441675" cy="5588677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73" name="직사각형 72"/>
              <p:cNvSpPr/>
              <p:nvPr/>
            </p:nvSpPr>
            <p:spPr>
              <a:xfrm>
                <a:off x="4016896" y="836712"/>
                <a:ext cx="3441675" cy="598240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82" name="직사각형 81"/>
              <p:cNvSpPr/>
              <p:nvPr/>
            </p:nvSpPr>
            <p:spPr>
              <a:xfrm>
                <a:off x="4021012" y="1437894"/>
                <a:ext cx="3441675" cy="408813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83" name="왼쪽 화살표 82"/>
              <p:cNvSpPr/>
              <p:nvPr/>
            </p:nvSpPr>
            <p:spPr>
              <a:xfrm>
                <a:off x="4099126" y="1484784"/>
                <a:ext cx="360041" cy="266269"/>
              </a:xfrm>
              <a:prstGeom prst="leftArrow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66" name="Picture 3" descr="C:\Users\HQ0384\Desktop\메뉴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39605" y="980714"/>
              <a:ext cx="252040" cy="2880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1" name="직사각형 90"/>
          <p:cNvSpPr/>
          <p:nvPr/>
        </p:nvSpPr>
        <p:spPr>
          <a:xfrm>
            <a:off x="4798535" y="1446006"/>
            <a:ext cx="1947532" cy="381594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dirty="0" smtClean="0">
                <a:solidFill>
                  <a:schemeClr val="tx1"/>
                </a:solidFill>
              </a:rPr>
              <a:t> 운송현</a:t>
            </a:r>
            <a:r>
              <a:rPr lang="ko-KR" altLang="en-US" sz="2000" dirty="0">
                <a:solidFill>
                  <a:schemeClr val="tx1"/>
                </a:solidFill>
              </a:rPr>
              <a:t>황</a:t>
            </a:r>
            <a:r>
              <a:rPr lang="ko-KR" altLang="en-US" sz="2000" dirty="0" smtClean="0">
                <a:solidFill>
                  <a:schemeClr val="tx1"/>
                </a:solidFill>
              </a:rPr>
              <a:t> 상</a:t>
            </a:r>
            <a:r>
              <a:rPr lang="ko-KR" altLang="en-US" sz="2000" dirty="0">
                <a:solidFill>
                  <a:schemeClr val="tx1"/>
                </a:solidFill>
              </a:rPr>
              <a:t>세</a:t>
            </a:r>
            <a:endParaRPr lang="ko-KR" altLang="en-US" sz="2000" dirty="0" smtClean="0">
              <a:solidFill>
                <a:schemeClr val="tx1"/>
              </a:solidFill>
            </a:endParaRPr>
          </a:p>
        </p:txBody>
      </p:sp>
      <p:grpSp>
        <p:nvGrpSpPr>
          <p:cNvPr id="92" name="그룹 91"/>
          <p:cNvGrpSpPr/>
          <p:nvPr/>
        </p:nvGrpSpPr>
        <p:grpSpPr>
          <a:xfrm>
            <a:off x="359183" y="836712"/>
            <a:ext cx="3448800" cy="5588677"/>
            <a:chOff x="4011486" y="836712"/>
            <a:chExt cx="3448800" cy="5588677"/>
          </a:xfrm>
        </p:grpSpPr>
        <p:sp>
          <p:nvSpPr>
            <p:cNvPr id="96" name="직사각형 95"/>
            <p:cNvSpPr/>
            <p:nvPr/>
          </p:nvSpPr>
          <p:spPr>
            <a:xfrm>
              <a:off x="4016896" y="836712"/>
              <a:ext cx="3441675" cy="5588677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97" name="직사각형 96"/>
            <p:cNvSpPr/>
            <p:nvPr/>
          </p:nvSpPr>
          <p:spPr>
            <a:xfrm>
              <a:off x="4016896" y="836712"/>
              <a:ext cx="3441675" cy="598240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98" name="직사각형 97"/>
            <p:cNvSpPr/>
            <p:nvPr/>
          </p:nvSpPr>
          <p:spPr>
            <a:xfrm>
              <a:off x="4936580" y="1455311"/>
              <a:ext cx="1467148" cy="381594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2000" dirty="0" smtClean="0">
                  <a:solidFill>
                    <a:schemeClr val="tx1"/>
                  </a:solidFill>
                </a:rPr>
                <a:t>운송현황</a:t>
              </a:r>
            </a:p>
          </p:txBody>
        </p:sp>
        <p:sp>
          <p:nvSpPr>
            <p:cNvPr id="99" name="직사각형 98"/>
            <p:cNvSpPr/>
            <p:nvPr/>
          </p:nvSpPr>
          <p:spPr>
            <a:xfrm>
              <a:off x="4011486" y="1437894"/>
              <a:ext cx="3448800" cy="408813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00" name="왼쪽 화살표 99"/>
            <p:cNvSpPr/>
            <p:nvPr/>
          </p:nvSpPr>
          <p:spPr>
            <a:xfrm>
              <a:off x="4099126" y="1484784"/>
              <a:ext cx="360041" cy="266269"/>
            </a:xfrm>
            <a:prstGeom prst="leftArrow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</p:grpSp>
      <p:pic>
        <p:nvPicPr>
          <p:cNvPr id="101" name="Picture 3" descr="C:\Users\HQ0384\Desktop\메뉴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302" y="980714"/>
            <a:ext cx="252040" cy="288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" name="직사각형 101"/>
          <p:cNvSpPr/>
          <p:nvPr/>
        </p:nvSpPr>
        <p:spPr>
          <a:xfrm>
            <a:off x="380480" y="2490104"/>
            <a:ext cx="3204368" cy="938895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03" name="타원 102"/>
          <p:cNvSpPr>
            <a:spLocks noChangeAspect="1"/>
          </p:cNvSpPr>
          <p:nvPr/>
        </p:nvSpPr>
        <p:spPr>
          <a:xfrm>
            <a:off x="176837" y="2348880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1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104" name="타원 103"/>
          <p:cNvSpPr>
            <a:spLocks noChangeAspect="1"/>
          </p:cNvSpPr>
          <p:nvPr/>
        </p:nvSpPr>
        <p:spPr>
          <a:xfrm>
            <a:off x="3944888" y="1340792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3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graphicFrame>
        <p:nvGraphicFramePr>
          <p:cNvPr id="105" name="표 10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2137554"/>
              </p:ext>
            </p:extLst>
          </p:nvPr>
        </p:nvGraphicFramePr>
        <p:xfrm>
          <a:off x="4171135" y="1929600"/>
          <a:ext cx="3160484" cy="4475424"/>
        </p:xfrm>
        <a:graphic>
          <a:graphicData uri="http://schemas.openxmlformats.org/drawingml/2006/table">
            <a:tbl>
              <a:tblPr/>
              <a:tblGrid>
                <a:gridCol w="790121"/>
                <a:gridCol w="2370363"/>
              </a:tblGrid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baseline="0" dirty="0" smtClean="0">
                          <a:solidFill>
                            <a:schemeClr val="tx1"/>
                          </a:solidFill>
                        </a:rPr>
                        <a:t>주문번호</a:t>
                      </a:r>
                      <a:endParaRPr lang="ko-KR" altLang="en-US" sz="8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7200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   </a:t>
                      </a:r>
                      <a:r>
                        <a:rPr kumimoji="1" lang="en-US" altLang="ko-KR" sz="800" kern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14010</a:t>
                      </a:r>
                      <a:endParaRPr kumimoji="1" lang="ko-KR" altLang="en-US" sz="800" kern="120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운송상태</a:t>
                      </a:r>
                    </a:p>
                  </a:txBody>
                  <a:tcPr marL="7200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kern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  </a:t>
                      </a:r>
                      <a:r>
                        <a:rPr kumimoji="1" lang="ko-KR" altLang="en-US" sz="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완료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운송일자</a:t>
                      </a:r>
                      <a:endParaRPr lang="ko-KR" altLang="en-US" sz="8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2016-01-13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거래처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㈜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오주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품목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파렛트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출발지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강남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오주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창고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800" b="1" dirty="0" err="1" smtClean="0">
                          <a:solidFill>
                            <a:schemeClr val="tx1"/>
                          </a:solidFill>
                        </a:rPr>
                        <a:t>출발일시</a:t>
                      </a:r>
                      <a:endParaRPr lang="ko-KR" altLang="en-US" sz="8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2015-10-12 09:45:11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도착지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시흥시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OO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동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OO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800" b="1" dirty="0" err="1" smtClean="0">
                          <a:solidFill>
                            <a:schemeClr val="tx1"/>
                          </a:solidFill>
                        </a:rPr>
                        <a:t>도착일시</a:t>
                      </a:r>
                      <a:endParaRPr lang="ko-KR" altLang="en-US" sz="8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2015-10-12 10:50:00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84586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비고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오전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11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시까지 화물 수령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배차담당자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담당자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인수 확인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06" name="TextBox 105"/>
          <p:cNvSpPr txBox="1"/>
          <p:nvPr/>
        </p:nvSpPr>
        <p:spPr bwMode="auto">
          <a:xfrm>
            <a:off x="5053132" y="6132264"/>
            <a:ext cx="233577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en-US" altLang="ko-KR" sz="1200" dirty="0" smtClean="0">
                <a:latin typeface="맑은 고딕" pitchFamily="50" charset="-127"/>
                <a:ea typeface="맑은 고딕" pitchFamily="50" charset="-127"/>
              </a:rPr>
              <a:t>v</a:t>
            </a:r>
            <a:endParaRPr kumimoji="0" lang="ko-KR" altLang="en-US" sz="12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7" name="직사각형 106"/>
          <p:cNvSpPr/>
          <p:nvPr/>
        </p:nvSpPr>
        <p:spPr>
          <a:xfrm>
            <a:off x="5015866" y="6132264"/>
            <a:ext cx="31931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dirty="0">
                <a:latin typeface="+mn-ea"/>
              </a:rPr>
              <a:t>□</a:t>
            </a:r>
            <a:endParaRPr lang="ko-KR" altLang="en-US" sz="1200" dirty="0">
              <a:latin typeface="+mn-ea"/>
            </a:endParaRPr>
          </a:p>
        </p:txBody>
      </p:sp>
      <p:graphicFrame>
        <p:nvGraphicFramePr>
          <p:cNvPr id="110" name="표 10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6674011"/>
              </p:ext>
            </p:extLst>
          </p:nvPr>
        </p:nvGraphicFramePr>
        <p:xfrm>
          <a:off x="417551" y="1969697"/>
          <a:ext cx="3334000" cy="390898"/>
        </p:xfrm>
        <a:graphic>
          <a:graphicData uri="http://schemas.openxmlformats.org/drawingml/2006/table">
            <a:tbl>
              <a:tblPr/>
              <a:tblGrid>
                <a:gridCol w="1045429"/>
                <a:gridCol w="2288571"/>
              </a:tblGrid>
              <a:tr h="39089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운송일시</a:t>
                      </a:r>
                      <a:endParaRPr lang="ko-KR" altLang="en-US" sz="8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        ~</a:t>
                      </a:r>
                      <a:endParaRPr lang="ko-KR" altLang="en-US" sz="10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11" name="직사각형 110"/>
          <p:cNvSpPr/>
          <p:nvPr/>
        </p:nvSpPr>
        <p:spPr>
          <a:xfrm>
            <a:off x="1953780" y="2072100"/>
            <a:ext cx="895319" cy="218595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 </a:t>
            </a:r>
            <a:r>
              <a:rPr lang="en-US" altLang="ko-KR" sz="900" dirty="0">
                <a:solidFill>
                  <a:schemeClr val="tx1"/>
                </a:solidFill>
              </a:rPr>
              <a:t>2016-01-13</a:t>
            </a:r>
            <a:endParaRPr lang="ko-KR" altLang="en-US" sz="90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112" name="그림 111" descr="icon_calendar.gif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4981" y="2101774"/>
            <a:ext cx="140725" cy="161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3" name="모서리가 둥근 직사각형 112"/>
          <p:cNvSpPr/>
          <p:nvPr/>
        </p:nvSpPr>
        <p:spPr>
          <a:xfrm>
            <a:off x="2919695" y="1990444"/>
            <a:ext cx="857256" cy="354015"/>
          </a:xfrm>
          <a:prstGeom prst="roundRect">
            <a:avLst>
              <a:gd name="adj" fmla="val 4924"/>
            </a:avLst>
          </a:prstGeom>
          <a:solidFill>
            <a:schemeClr val="accent1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조회</a:t>
            </a:r>
          </a:p>
        </p:txBody>
      </p:sp>
      <p:sp>
        <p:nvSpPr>
          <p:cNvPr id="114" name="직사각형 113"/>
          <p:cNvSpPr/>
          <p:nvPr/>
        </p:nvSpPr>
        <p:spPr>
          <a:xfrm>
            <a:off x="942815" y="2073548"/>
            <a:ext cx="895319" cy="218595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 </a:t>
            </a:r>
            <a:r>
              <a:rPr lang="en-US" altLang="ko-KR" sz="900" dirty="0">
                <a:solidFill>
                  <a:schemeClr val="tx1"/>
                </a:solidFill>
              </a:rPr>
              <a:t>2016-01-13</a:t>
            </a:r>
            <a:endParaRPr lang="ko-KR" altLang="en-US" sz="90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115" name="그림 114" descr="icon_calendar.gif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7124" y="2103222"/>
            <a:ext cx="140725" cy="161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6" name="TextBox 115"/>
          <p:cNvSpPr txBox="1"/>
          <p:nvPr/>
        </p:nvSpPr>
        <p:spPr>
          <a:xfrm rot="10800000">
            <a:off x="7039422" y="3296017"/>
            <a:ext cx="3152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1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55842" y="978446"/>
            <a:ext cx="286122" cy="286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8" name="TextBox 117"/>
          <p:cNvSpPr txBox="1"/>
          <p:nvPr/>
        </p:nvSpPr>
        <p:spPr>
          <a:xfrm rot="10800000">
            <a:off x="3344243" y="2819028"/>
            <a:ext cx="3152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9" name="TextBox 118"/>
          <p:cNvSpPr txBox="1"/>
          <p:nvPr/>
        </p:nvSpPr>
        <p:spPr>
          <a:xfrm rot="10800000">
            <a:off x="3344243" y="3728064"/>
            <a:ext cx="3152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0" name="직사각형 119"/>
          <p:cNvSpPr/>
          <p:nvPr/>
        </p:nvSpPr>
        <p:spPr>
          <a:xfrm>
            <a:off x="3508003" y="2543993"/>
            <a:ext cx="344488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900" dirty="0">
                <a:latin typeface="+mn-ea"/>
              </a:rPr>
              <a:t>▲</a:t>
            </a:r>
            <a:endParaRPr lang="en-US" altLang="ko-KR" sz="900" dirty="0">
              <a:latin typeface="+mn-ea"/>
            </a:endParaRPr>
          </a:p>
          <a:p>
            <a:pPr algn="ctr"/>
            <a:endParaRPr lang="en-US" altLang="ko-KR" sz="900" dirty="0">
              <a:latin typeface="+mn-ea"/>
            </a:endParaRPr>
          </a:p>
          <a:p>
            <a:pPr algn="ctr"/>
            <a:endParaRPr lang="en-US" altLang="ko-KR" sz="900" dirty="0" smtClean="0">
              <a:latin typeface="+mn-ea"/>
            </a:endParaRPr>
          </a:p>
          <a:p>
            <a:pPr algn="ctr"/>
            <a:endParaRPr lang="en-US" altLang="ko-KR" sz="900" dirty="0">
              <a:latin typeface="+mn-ea"/>
            </a:endParaRPr>
          </a:p>
          <a:p>
            <a:pPr algn="ctr"/>
            <a:endParaRPr lang="en-US" altLang="ko-KR" sz="900" dirty="0" smtClean="0">
              <a:latin typeface="+mn-ea"/>
            </a:endParaRPr>
          </a:p>
          <a:p>
            <a:pPr algn="ctr"/>
            <a:endParaRPr lang="en-US" altLang="ko-KR" sz="900" dirty="0">
              <a:latin typeface="+mn-ea"/>
            </a:endParaRPr>
          </a:p>
          <a:p>
            <a:pPr algn="ctr"/>
            <a:endParaRPr lang="en-US" altLang="ko-KR" sz="900" dirty="0" smtClean="0">
              <a:latin typeface="+mn-ea"/>
            </a:endParaRPr>
          </a:p>
          <a:p>
            <a:pPr algn="ctr"/>
            <a:endParaRPr lang="en-US" altLang="ko-KR" sz="900" dirty="0">
              <a:latin typeface="+mn-ea"/>
            </a:endParaRPr>
          </a:p>
          <a:p>
            <a:pPr algn="ctr"/>
            <a:endParaRPr lang="en-US" altLang="ko-KR" sz="900" dirty="0" smtClean="0">
              <a:latin typeface="+mn-ea"/>
            </a:endParaRPr>
          </a:p>
          <a:p>
            <a:pPr algn="ctr"/>
            <a:endParaRPr lang="en-US" altLang="ko-KR" sz="900" dirty="0">
              <a:latin typeface="+mn-ea"/>
            </a:endParaRPr>
          </a:p>
          <a:p>
            <a:pPr algn="ctr"/>
            <a:endParaRPr lang="en-US" altLang="ko-KR" sz="900" dirty="0" smtClean="0">
              <a:latin typeface="+mn-ea"/>
            </a:endParaRPr>
          </a:p>
          <a:p>
            <a:pPr algn="ctr"/>
            <a:endParaRPr lang="en-US" altLang="ko-KR" sz="900" dirty="0">
              <a:latin typeface="+mn-ea"/>
            </a:endParaRPr>
          </a:p>
          <a:p>
            <a:pPr algn="ctr"/>
            <a:endParaRPr lang="en-US" altLang="ko-KR" sz="900" dirty="0" smtClean="0">
              <a:latin typeface="+mn-ea"/>
            </a:endParaRPr>
          </a:p>
          <a:p>
            <a:pPr algn="ctr"/>
            <a:endParaRPr lang="en-US" altLang="ko-KR" sz="900" dirty="0">
              <a:latin typeface="+mn-ea"/>
            </a:endParaRPr>
          </a:p>
          <a:p>
            <a:pPr algn="ctr"/>
            <a:endParaRPr lang="en-US" altLang="ko-KR" sz="900" dirty="0" smtClean="0">
              <a:latin typeface="+mn-ea"/>
            </a:endParaRPr>
          </a:p>
          <a:p>
            <a:pPr algn="ctr"/>
            <a:endParaRPr lang="en-US" altLang="ko-KR" sz="900" dirty="0">
              <a:latin typeface="+mn-ea"/>
            </a:endParaRPr>
          </a:p>
          <a:p>
            <a:pPr algn="ctr"/>
            <a:endParaRPr lang="en-US" altLang="ko-KR" sz="900" dirty="0" smtClean="0">
              <a:latin typeface="+mn-ea"/>
            </a:endParaRPr>
          </a:p>
          <a:p>
            <a:pPr algn="ctr"/>
            <a:endParaRPr lang="en-US" altLang="ko-KR" sz="900" dirty="0">
              <a:latin typeface="+mn-ea"/>
            </a:endParaRPr>
          </a:p>
          <a:p>
            <a:pPr algn="ctr"/>
            <a:endParaRPr lang="en-US" altLang="ko-KR" sz="900" dirty="0" smtClean="0">
              <a:latin typeface="+mn-ea"/>
            </a:endParaRPr>
          </a:p>
          <a:p>
            <a:pPr algn="ctr"/>
            <a:endParaRPr lang="en-US" altLang="ko-KR" sz="900" dirty="0">
              <a:latin typeface="+mn-ea"/>
            </a:endParaRPr>
          </a:p>
          <a:p>
            <a:pPr algn="ctr"/>
            <a:endParaRPr lang="en-US" altLang="ko-KR" sz="900" dirty="0" smtClean="0">
              <a:latin typeface="+mn-ea"/>
            </a:endParaRPr>
          </a:p>
          <a:p>
            <a:pPr algn="ctr"/>
            <a:endParaRPr lang="en-US" altLang="ko-KR" sz="900" dirty="0">
              <a:latin typeface="+mn-ea"/>
            </a:endParaRPr>
          </a:p>
          <a:p>
            <a:pPr algn="ctr"/>
            <a:endParaRPr lang="en-US" altLang="ko-KR" sz="900" dirty="0">
              <a:latin typeface="+mn-ea"/>
            </a:endParaRPr>
          </a:p>
          <a:p>
            <a:pPr algn="ctr"/>
            <a:endParaRPr lang="en-US" altLang="ko-KR" sz="900" dirty="0">
              <a:latin typeface="+mn-ea"/>
            </a:endParaRPr>
          </a:p>
          <a:p>
            <a:pPr algn="ctr"/>
            <a:r>
              <a:rPr lang="ko-KR" altLang="en-US" sz="900" dirty="0">
                <a:latin typeface="+mn-ea"/>
              </a:rPr>
              <a:t>▼</a:t>
            </a:r>
            <a:endParaRPr lang="en-US" altLang="ko-KR" sz="900" dirty="0">
              <a:latin typeface="+mn-ea"/>
            </a:endParaRPr>
          </a:p>
        </p:txBody>
      </p:sp>
      <p:sp>
        <p:nvSpPr>
          <p:cNvPr id="121" name="TextBox 120"/>
          <p:cNvSpPr txBox="1"/>
          <p:nvPr/>
        </p:nvSpPr>
        <p:spPr>
          <a:xfrm rot="10800000">
            <a:off x="3345806" y="4589636"/>
            <a:ext cx="3152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2" name="TextBox 121"/>
          <p:cNvSpPr txBox="1"/>
          <p:nvPr/>
        </p:nvSpPr>
        <p:spPr>
          <a:xfrm rot="10800000">
            <a:off x="3334917" y="5517232"/>
            <a:ext cx="3152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728192" y="908720"/>
            <a:ext cx="2691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현대캐피탈</a:t>
            </a:r>
            <a:r>
              <a:rPr lang="en-US" altLang="ko-KR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운송관리시스템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4347805" y="928083"/>
            <a:ext cx="2691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현대캐피탈</a:t>
            </a:r>
            <a:r>
              <a:rPr lang="en-US" altLang="ko-KR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운송관리시스템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6344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제목 1"/>
          <p:cNvSpPr>
            <a:spLocks noGrp="1"/>
          </p:cNvSpPr>
          <p:nvPr/>
        </p:nvSpPr>
        <p:spPr bwMode="auto">
          <a:xfrm>
            <a:off x="952500" y="26459"/>
            <a:ext cx="3643313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dirty="0" smtClean="0"/>
              <a:t>HCS-Mobile-03-1103</a:t>
            </a:r>
            <a:endParaRPr lang="ko-KR" altLang="en-US" dirty="0" smtClean="0"/>
          </a:p>
        </p:txBody>
      </p:sp>
      <p:sp>
        <p:nvSpPr>
          <p:cNvPr id="62" name="텍스트 개체 틀 3"/>
          <p:cNvSpPr>
            <a:spLocks noGrp="1"/>
          </p:cNvSpPr>
          <p:nvPr/>
        </p:nvSpPr>
        <p:spPr bwMode="auto">
          <a:xfrm>
            <a:off x="7743824" y="535569"/>
            <a:ext cx="2066925" cy="600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lang="ko-KR" alt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 smtClean="0"/>
          </a:p>
        </p:txBody>
      </p:sp>
      <p:sp>
        <p:nvSpPr>
          <p:cNvPr id="63" name="텍스트 개체 틀 4"/>
          <p:cNvSpPr>
            <a:spLocks noGrp="1"/>
          </p:cNvSpPr>
          <p:nvPr/>
        </p:nvSpPr>
        <p:spPr bwMode="auto">
          <a:xfrm>
            <a:off x="5167313" y="302684"/>
            <a:ext cx="3429000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64" name="텍스트 개체 틀 5"/>
          <p:cNvSpPr>
            <a:spLocks noGrp="1"/>
          </p:cNvSpPr>
          <p:nvPr/>
        </p:nvSpPr>
        <p:spPr bwMode="auto">
          <a:xfrm>
            <a:off x="990600" y="312209"/>
            <a:ext cx="364331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/>
              <a:t>Home &gt; </a:t>
            </a:r>
            <a:r>
              <a:rPr lang="ko-KR" altLang="en-US" dirty="0" smtClean="0"/>
              <a:t>운송관리 </a:t>
            </a:r>
            <a:r>
              <a:rPr lang="en-US" altLang="ko-KR" dirty="0"/>
              <a:t>&gt; </a:t>
            </a:r>
            <a:r>
              <a:rPr lang="ko-KR" altLang="en-US" dirty="0" smtClean="0"/>
              <a:t>운송현황 상세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/>
              <a:t>운송현황 화면으로 이동한다</a:t>
            </a:r>
            <a:r>
              <a:rPr lang="en-US" altLang="ko-KR" sz="900" dirty="0"/>
              <a:t>.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/>
              <a:t>품목 </a:t>
            </a:r>
            <a:r>
              <a:rPr lang="ko-KR" altLang="en-US" sz="900" dirty="0" err="1"/>
              <a:t>클릭시</a:t>
            </a:r>
            <a:r>
              <a:rPr lang="ko-KR" altLang="en-US" sz="900" dirty="0"/>
              <a:t> 세부항목팝업이 표출된다</a:t>
            </a:r>
            <a:r>
              <a:rPr lang="en-US" altLang="ko-KR" sz="900" dirty="0"/>
              <a:t>. (</a:t>
            </a:r>
            <a:r>
              <a:rPr lang="ko-KR" altLang="en-US" sz="900" dirty="0"/>
              <a:t>확인버튼 </a:t>
            </a:r>
            <a:r>
              <a:rPr lang="ko-KR" altLang="en-US" sz="900" dirty="0" err="1"/>
              <a:t>클릭시</a:t>
            </a:r>
            <a:r>
              <a:rPr lang="ko-KR" altLang="en-US" sz="900" dirty="0"/>
              <a:t> 닫힘</a:t>
            </a:r>
            <a:r>
              <a:rPr lang="en-US" altLang="ko-KR" sz="900" dirty="0"/>
              <a:t>.)</a:t>
            </a: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endParaRPr lang="en-US" altLang="ko-KR" sz="900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ko-KR" altLang="en-US" dirty="0" err="1" smtClean="0"/>
              <a:t>캐피탈</a:t>
            </a:r>
            <a:r>
              <a:rPr lang="ko-KR" altLang="en-US" dirty="0" smtClean="0"/>
              <a:t> 운송관리시스템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ko-KR" altLang="en-US" dirty="0" err="1" smtClean="0"/>
              <a:t>에스</a:t>
            </a:r>
            <a:r>
              <a:rPr lang="ko-KR" altLang="en-US" dirty="0" err="1"/>
              <a:t>원</a:t>
            </a:r>
            <a:endParaRPr lang="ko-KR" altLang="en-US" dirty="0"/>
          </a:p>
        </p:txBody>
      </p:sp>
      <p:sp>
        <p:nvSpPr>
          <p:cNvPr id="61" name="텍스트 개체 틀 2"/>
          <p:cNvSpPr>
            <a:spLocks noGrp="1"/>
          </p:cNvSpPr>
          <p:nvPr/>
        </p:nvSpPr>
        <p:spPr bwMode="auto">
          <a:xfrm>
            <a:off x="4936580" y="39159"/>
            <a:ext cx="1143000" cy="25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mtClean="0"/>
          </a:p>
        </p:txBody>
      </p:sp>
      <p:sp>
        <p:nvSpPr>
          <p:cNvPr id="37" name="텍스트 개체 틀 4"/>
          <p:cNvSpPr>
            <a:spLocks noGrp="1"/>
          </p:cNvSpPr>
          <p:nvPr/>
        </p:nvSpPr>
        <p:spPr bwMode="auto">
          <a:xfrm>
            <a:off x="5318400" y="315525"/>
            <a:ext cx="3018976" cy="2200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1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/>
              <a:t> </a:t>
            </a:r>
            <a:r>
              <a:rPr lang="ko-KR" altLang="en-US" dirty="0" smtClean="0"/>
              <a:t>운송현황 상세 </a:t>
            </a:r>
            <a:r>
              <a:rPr lang="en-US" altLang="ko-KR" dirty="0" smtClean="0"/>
              <a:t>(</a:t>
            </a:r>
            <a:r>
              <a:rPr lang="ko-KR" altLang="en-US" dirty="0" smtClean="0"/>
              <a:t>품목상세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55842" y="978446"/>
            <a:ext cx="286122" cy="286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19810" y="982662"/>
            <a:ext cx="286122" cy="286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2" name="표 7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3048687"/>
              </p:ext>
            </p:extLst>
          </p:nvPr>
        </p:nvGraphicFramePr>
        <p:xfrm>
          <a:off x="488504" y="1947832"/>
          <a:ext cx="3160484" cy="4475424"/>
        </p:xfrm>
        <a:graphic>
          <a:graphicData uri="http://schemas.openxmlformats.org/drawingml/2006/table">
            <a:tbl>
              <a:tblPr/>
              <a:tblGrid>
                <a:gridCol w="790121"/>
                <a:gridCol w="2370363"/>
              </a:tblGrid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baseline="0" dirty="0" smtClean="0">
                          <a:solidFill>
                            <a:schemeClr val="tx1"/>
                          </a:solidFill>
                        </a:rPr>
                        <a:t>주문번호</a:t>
                      </a:r>
                      <a:endParaRPr lang="ko-KR" altLang="en-US" sz="8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7200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   </a:t>
                      </a:r>
                      <a:r>
                        <a:rPr kumimoji="1" lang="en-US" altLang="ko-KR" sz="800" kern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14010</a:t>
                      </a:r>
                      <a:endParaRPr kumimoji="1" lang="ko-KR" altLang="en-US" sz="800" kern="120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운송상태</a:t>
                      </a:r>
                    </a:p>
                  </a:txBody>
                  <a:tcPr marL="7200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kern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  </a:t>
                      </a:r>
                      <a:r>
                        <a:rPr kumimoji="1" lang="ko-KR" altLang="en-US" sz="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완료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운송일자</a:t>
                      </a:r>
                      <a:endParaRPr lang="ko-KR" altLang="en-US" sz="8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2016-01-13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거래처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㈜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오주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품목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파렛트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출발지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강남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오주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창고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800" b="1" dirty="0" err="1" smtClean="0">
                          <a:solidFill>
                            <a:schemeClr val="tx1"/>
                          </a:solidFill>
                        </a:rPr>
                        <a:t>출발일시</a:t>
                      </a:r>
                      <a:endParaRPr lang="ko-KR" altLang="en-US" sz="8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2015-12-10 10:01:23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도착지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시흥시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OO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동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OO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800" b="1" dirty="0" err="1" smtClean="0">
                          <a:solidFill>
                            <a:schemeClr val="tx1"/>
                          </a:solidFill>
                        </a:rPr>
                        <a:t>도착일시</a:t>
                      </a:r>
                      <a:endParaRPr lang="ko-KR" altLang="en-US" sz="8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2015-12-10 12:30:10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84586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비고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오전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11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시까지 화물 수령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배차담당자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담당자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인수 확인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pSp>
        <p:nvGrpSpPr>
          <p:cNvPr id="78" name="그룹 77"/>
          <p:cNvGrpSpPr/>
          <p:nvPr/>
        </p:nvGrpSpPr>
        <p:grpSpPr>
          <a:xfrm>
            <a:off x="369888" y="836712"/>
            <a:ext cx="3445791" cy="5588677"/>
            <a:chOff x="4016896" y="836712"/>
            <a:chExt cx="3445791" cy="5588677"/>
          </a:xfrm>
        </p:grpSpPr>
        <p:grpSp>
          <p:nvGrpSpPr>
            <p:cNvPr id="88" name="그룹 87"/>
            <p:cNvGrpSpPr/>
            <p:nvPr/>
          </p:nvGrpSpPr>
          <p:grpSpPr>
            <a:xfrm>
              <a:off x="4016896" y="836712"/>
              <a:ext cx="3445791" cy="5588677"/>
              <a:chOff x="4016896" y="836712"/>
              <a:chExt cx="3445791" cy="5588677"/>
            </a:xfrm>
          </p:grpSpPr>
          <p:sp>
            <p:nvSpPr>
              <p:cNvPr id="103" name="직사각형 102"/>
              <p:cNvSpPr/>
              <p:nvPr/>
            </p:nvSpPr>
            <p:spPr>
              <a:xfrm>
                <a:off x="4016896" y="836712"/>
                <a:ext cx="3441675" cy="5588677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4" name="직사각형 103"/>
              <p:cNvSpPr/>
              <p:nvPr/>
            </p:nvSpPr>
            <p:spPr>
              <a:xfrm>
                <a:off x="4016896" y="836712"/>
                <a:ext cx="3441675" cy="598240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7" name="직사각형 106"/>
              <p:cNvSpPr/>
              <p:nvPr/>
            </p:nvSpPr>
            <p:spPr>
              <a:xfrm>
                <a:off x="4021012" y="1437894"/>
                <a:ext cx="3441675" cy="408813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8" name="왼쪽 화살표 107"/>
              <p:cNvSpPr/>
              <p:nvPr/>
            </p:nvSpPr>
            <p:spPr>
              <a:xfrm>
                <a:off x="4099126" y="1484784"/>
                <a:ext cx="360041" cy="266269"/>
              </a:xfrm>
              <a:prstGeom prst="leftArrow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98" name="Picture 3" descr="C:\Users\HQ0384\Desktop\메뉴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39605" y="980714"/>
              <a:ext cx="252040" cy="2880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9" name="직사각형 108"/>
          <p:cNvSpPr/>
          <p:nvPr/>
        </p:nvSpPr>
        <p:spPr>
          <a:xfrm>
            <a:off x="1151527" y="1446006"/>
            <a:ext cx="1947532" cy="381594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dirty="0" smtClean="0">
                <a:solidFill>
                  <a:schemeClr val="tx1"/>
                </a:solidFill>
              </a:rPr>
              <a:t> 운송현</a:t>
            </a:r>
            <a:r>
              <a:rPr lang="ko-KR" altLang="en-US" sz="2000" dirty="0">
                <a:solidFill>
                  <a:schemeClr val="tx1"/>
                </a:solidFill>
              </a:rPr>
              <a:t>황</a:t>
            </a:r>
            <a:r>
              <a:rPr lang="ko-KR" altLang="en-US" sz="2000" dirty="0" smtClean="0">
                <a:solidFill>
                  <a:schemeClr val="tx1"/>
                </a:solidFill>
              </a:rPr>
              <a:t> 상</a:t>
            </a:r>
            <a:r>
              <a:rPr lang="ko-KR" altLang="en-US" sz="2000" dirty="0">
                <a:solidFill>
                  <a:schemeClr val="tx1"/>
                </a:solidFill>
              </a:rPr>
              <a:t>세</a:t>
            </a:r>
            <a:endParaRPr lang="ko-KR" altLang="en-US" sz="2000" dirty="0" smtClean="0">
              <a:solidFill>
                <a:schemeClr val="tx1"/>
              </a:solidFill>
            </a:endParaRPr>
          </a:p>
        </p:txBody>
      </p:sp>
      <p:sp>
        <p:nvSpPr>
          <p:cNvPr id="110" name="타원 109"/>
          <p:cNvSpPr>
            <a:spLocks noChangeAspect="1"/>
          </p:cNvSpPr>
          <p:nvPr/>
        </p:nvSpPr>
        <p:spPr>
          <a:xfrm>
            <a:off x="297880" y="1340792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>
                <a:solidFill>
                  <a:schemeClr val="bg1"/>
                </a:solidFill>
              </a:rPr>
              <a:t>1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111" name="TextBox 110"/>
          <p:cNvSpPr txBox="1"/>
          <p:nvPr/>
        </p:nvSpPr>
        <p:spPr bwMode="auto">
          <a:xfrm>
            <a:off x="1406124" y="6105996"/>
            <a:ext cx="233577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en-US" altLang="ko-KR" sz="1200" dirty="0" smtClean="0">
                <a:latin typeface="맑은 고딕" pitchFamily="50" charset="-127"/>
                <a:ea typeface="맑은 고딕" pitchFamily="50" charset="-127"/>
              </a:rPr>
              <a:t>v</a:t>
            </a:r>
            <a:endParaRPr kumimoji="0" lang="ko-KR" altLang="en-US" sz="12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2" name="직사각형 111"/>
          <p:cNvSpPr/>
          <p:nvPr/>
        </p:nvSpPr>
        <p:spPr>
          <a:xfrm>
            <a:off x="1368858" y="6123359"/>
            <a:ext cx="31931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dirty="0">
                <a:latin typeface="+mn-ea"/>
              </a:rPr>
              <a:t>□</a:t>
            </a:r>
            <a:endParaRPr lang="ko-KR" altLang="en-US" sz="1200" dirty="0">
              <a:latin typeface="+mn-ea"/>
            </a:endParaRPr>
          </a:p>
        </p:txBody>
      </p:sp>
      <p:sp>
        <p:nvSpPr>
          <p:cNvPr id="114" name="TextBox 113"/>
          <p:cNvSpPr txBox="1"/>
          <p:nvPr/>
        </p:nvSpPr>
        <p:spPr>
          <a:xfrm rot="10800000">
            <a:off x="3368825" y="3323084"/>
            <a:ext cx="3152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5" name="직사각형 114"/>
          <p:cNvSpPr/>
          <p:nvPr/>
        </p:nvSpPr>
        <p:spPr>
          <a:xfrm>
            <a:off x="1333352" y="3263777"/>
            <a:ext cx="2363613" cy="336308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16" name="타원 115"/>
          <p:cNvSpPr>
            <a:spLocks noChangeAspect="1"/>
          </p:cNvSpPr>
          <p:nvPr/>
        </p:nvSpPr>
        <p:spPr>
          <a:xfrm>
            <a:off x="1208608" y="3212976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2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grpSp>
        <p:nvGrpSpPr>
          <p:cNvPr id="117" name="그룹 116"/>
          <p:cNvGrpSpPr/>
          <p:nvPr/>
        </p:nvGrpSpPr>
        <p:grpSpPr>
          <a:xfrm>
            <a:off x="4016896" y="836712"/>
            <a:ext cx="3445791" cy="5588677"/>
            <a:chOff x="4016896" y="836712"/>
            <a:chExt cx="3445791" cy="5588677"/>
          </a:xfrm>
        </p:grpSpPr>
        <p:grpSp>
          <p:nvGrpSpPr>
            <p:cNvPr id="118" name="그룹 117"/>
            <p:cNvGrpSpPr/>
            <p:nvPr/>
          </p:nvGrpSpPr>
          <p:grpSpPr>
            <a:xfrm>
              <a:off x="4016896" y="836712"/>
              <a:ext cx="3445791" cy="5588677"/>
              <a:chOff x="4016896" y="836712"/>
              <a:chExt cx="3445791" cy="5588677"/>
            </a:xfrm>
          </p:grpSpPr>
          <p:sp>
            <p:nvSpPr>
              <p:cNvPr id="120" name="직사각형 119"/>
              <p:cNvSpPr/>
              <p:nvPr/>
            </p:nvSpPr>
            <p:spPr>
              <a:xfrm>
                <a:off x="4016896" y="836712"/>
                <a:ext cx="3441675" cy="5588677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1" name="직사각형 120"/>
              <p:cNvSpPr/>
              <p:nvPr/>
            </p:nvSpPr>
            <p:spPr>
              <a:xfrm>
                <a:off x="4016896" y="836712"/>
                <a:ext cx="3441675" cy="598240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2" name="직사각형 121"/>
              <p:cNvSpPr/>
              <p:nvPr/>
            </p:nvSpPr>
            <p:spPr>
              <a:xfrm>
                <a:off x="4021012" y="1437894"/>
                <a:ext cx="3441675" cy="408813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3" name="왼쪽 화살표 122"/>
              <p:cNvSpPr/>
              <p:nvPr/>
            </p:nvSpPr>
            <p:spPr>
              <a:xfrm>
                <a:off x="4099126" y="1484784"/>
                <a:ext cx="360041" cy="266269"/>
              </a:xfrm>
              <a:prstGeom prst="leftArrow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119" name="Picture 3" descr="C:\Users\HQ0384\Desktop\메뉴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39605" y="980714"/>
              <a:ext cx="252040" cy="2880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4" name="직사각형 123"/>
          <p:cNvSpPr/>
          <p:nvPr/>
        </p:nvSpPr>
        <p:spPr>
          <a:xfrm>
            <a:off x="4798535" y="1446006"/>
            <a:ext cx="1947532" cy="381594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dirty="0" smtClean="0">
                <a:solidFill>
                  <a:schemeClr val="tx1"/>
                </a:solidFill>
              </a:rPr>
              <a:t> 운송현</a:t>
            </a:r>
            <a:r>
              <a:rPr lang="ko-KR" altLang="en-US" sz="2000" dirty="0">
                <a:solidFill>
                  <a:schemeClr val="tx1"/>
                </a:solidFill>
              </a:rPr>
              <a:t>황</a:t>
            </a:r>
            <a:r>
              <a:rPr lang="ko-KR" altLang="en-US" sz="2000" dirty="0" smtClean="0">
                <a:solidFill>
                  <a:schemeClr val="tx1"/>
                </a:solidFill>
              </a:rPr>
              <a:t> 상</a:t>
            </a:r>
            <a:r>
              <a:rPr lang="ko-KR" altLang="en-US" sz="2000" dirty="0">
                <a:solidFill>
                  <a:schemeClr val="tx1"/>
                </a:solidFill>
              </a:rPr>
              <a:t>세</a:t>
            </a:r>
            <a:endParaRPr lang="ko-KR" altLang="en-US" sz="2000" dirty="0" smtClean="0">
              <a:solidFill>
                <a:schemeClr val="tx1"/>
              </a:solidFill>
            </a:endParaRPr>
          </a:p>
        </p:txBody>
      </p:sp>
      <p:graphicFrame>
        <p:nvGraphicFramePr>
          <p:cNvPr id="125" name="표 1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1905444"/>
              </p:ext>
            </p:extLst>
          </p:nvPr>
        </p:nvGraphicFramePr>
        <p:xfrm>
          <a:off x="4171135" y="1929600"/>
          <a:ext cx="3160484" cy="3815504"/>
        </p:xfrm>
        <a:graphic>
          <a:graphicData uri="http://schemas.openxmlformats.org/drawingml/2006/table">
            <a:tbl>
              <a:tblPr/>
              <a:tblGrid>
                <a:gridCol w="790121"/>
                <a:gridCol w="2370363"/>
              </a:tblGrid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baseline="0" dirty="0" smtClean="0">
                          <a:solidFill>
                            <a:schemeClr val="tx1"/>
                          </a:solidFill>
                        </a:rPr>
                        <a:t>주문번호</a:t>
                      </a:r>
                      <a:endParaRPr lang="ko-KR" altLang="en-US" sz="8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7200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   </a:t>
                      </a:r>
                      <a:r>
                        <a:rPr kumimoji="1" lang="en-US" altLang="ko-KR" sz="800" kern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14010</a:t>
                      </a:r>
                      <a:endParaRPr kumimoji="1" lang="ko-KR" altLang="en-US" sz="800" kern="120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상태</a:t>
                      </a:r>
                    </a:p>
                  </a:txBody>
                  <a:tcPr marL="7200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kern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  </a:t>
                      </a:r>
                      <a:r>
                        <a:rPr kumimoji="1" lang="ko-KR" altLang="en-US" sz="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완료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운송일시</a:t>
                      </a:r>
                      <a:endParaRPr lang="ko-KR" altLang="en-US" sz="8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2016-01-13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거래처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㈜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오주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품목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파렛트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개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출발지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강남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오주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창고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도착지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시흥시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OO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동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OO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84586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비고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오전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11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시까지 화물 수령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배차담당자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담당자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인수 확인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26" name="TextBox 125"/>
          <p:cNvSpPr txBox="1"/>
          <p:nvPr/>
        </p:nvSpPr>
        <p:spPr bwMode="auto">
          <a:xfrm>
            <a:off x="5053132" y="5441032"/>
            <a:ext cx="233577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en-US" altLang="ko-KR" sz="1200" dirty="0" smtClean="0">
                <a:latin typeface="맑은 고딕" pitchFamily="50" charset="-127"/>
                <a:ea typeface="맑은 고딕" pitchFamily="50" charset="-127"/>
              </a:rPr>
              <a:t>v</a:t>
            </a:r>
            <a:endParaRPr kumimoji="0" lang="ko-KR" altLang="en-US" sz="12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7" name="직사각형 126"/>
          <p:cNvSpPr/>
          <p:nvPr/>
        </p:nvSpPr>
        <p:spPr>
          <a:xfrm>
            <a:off x="5015866" y="5441032"/>
            <a:ext cx="31931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dirty="0">
                <a:latin typeface="+mn-ea"/>
              </a:rPr>
              <a:t>□</a:t>
            </a:r>
            <a:endParaRPr lang="ko-KR" altLang="en-US" sz="1200" dirty="0">
              <a:latin typeface="+mn-ea"/>
            </a:endParaRPr>
          </a:p>
        </p:txBody>
      </p:sp>
      <p:sp>
        <p:nvSpPr>
          <p:cNvPr id="129" name="TextBox 128"/>
          <p:cNvSpPr txBox="1"/>
          <p:nvPr/>
        </p:nvSpPr>
        <p:spPr>
          <a:xfrm rot="10800000">
            <a:off x="7039422" y="2963044"/>
            <a:ext cx="3152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0" name="직사각형 129"/>
          <p:cNvSpPr/>
          <p:nvPr/>
        </p:nvSpPr>
        <p:spPr>
          <a:xfrm>
            <a:off x="4022299" y="836712"/>
            <a:ext cx="3440388" cy="5588677"/>
          </a:xfrm>
          <a:prstGeom prst="rect">
            <a:avLst/>
          </a:prstGeom>
          <a:solidFill>
            <a:schemeClr val="tx1">
              <a:alpha val="51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4510092" y="2780627"/>
            <a:ext cx="2380067" cy="2055541"/>
            <a:chOff x="4510092" y="2780627"/>
            <a:chExt cx="2380067" cy="2055541"/>
          </a:xfrm>
        </p:grpSpPr>
        <p:grpSp>
          <p:nvGrpSpPr>
            <p:cNvPr id="132" name="그룹 131"/>
            <p:cNvGrpSpPr/>
            <p:nvPr/>
          </p:nvGrpSpPr>
          <p:grpSpPr>
            <a:xfrm>
              <a:off x="4510092" y="2780627"/>
              <a:ext cx="2380067" cy="2055541"/>
              <a:chOff x="2680945" y="2607994"/>
              <a:chExt cx="2380067" cy="2055541"/>
            </a:xfrm>
          </p:grpSpPr>
          <p:sp>
            <p:nvSpPr>
              <p:cNvPr id="134" name="TextBox 133"/>
              <p:cNvSpPr txBox="1"/>
              <p:nvPr/>
            </p:nvSpPr>
            <p:spPr bwMode="auto">
              <a:xfrm>
                <a:off x="3771399" y="2752009"/>
                <a:ext cx="734496" cy="2154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rtlCol="0">
                <a:spAutoFit/>
              </a:bodyPr>
              <a:lstStyle/>
              <a:p>
                <a:r>
                  <a:rPr kumimoji="0" lang="ko-KR" altLang="en-US" sz="800" dirty="0" smtClean="0">
                    <a:latin typeface="맑은 고딕" pitchFamily="50" charset="-127"/>
                    <a:ea typeface="맑은 고딕" pitchFamily="50" charset="-127"/>
                  </a:rPr>
                  <a:t>로그인 필요</a:t>
                </a:r>
                <a:endParaRPr kumimoji="0" lang="ko-KR" altLang="en-US" sz="800" dirty="0"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135" name="직사각형 134"/>
              <p:cNvSpPr/>
              <p:nvPr/>
            </p:nvSpPr>
            <p:spPr>
              <a:xfrm>
                <a:off x="2680945" y="2607994"/>
                <a:ext cx="2376264" cy="1224136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36" name="직사각형 135"/>
              <p:cNvSpPr/>
              <p:nvPr/>
            </p:nvSpPr>
            <p:spPr>
              <a:xfrm>
                <a:off x="2684748" y="3112048"/>
                <a:ext cx="2376264" cy="1551487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7" name="TextBox 136"/>
              <p:cNvSpPr txBox="1"/>
              <p:nvPr/>
            </p:nvSpPr>
            <p:spPr bwMode="auto">
              <a:xfrm>
                <a:off x="2755305" y="2734351"/>
                <a:ext cx="441146" cy="2462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rtlCol="0">
                <a:spAutoFit/>
              </a:bodyPr>
              <a:lstStyle/>
              <a:p>
                <a:r>
                  <a:rPr kumimoji="0" lang="ko-KR" altLang="en-US" sz="1000" b="1" dirty="0" smtClean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품목</a:t>
                </a:r>
                <a:endParaRPr kumimoji="0" lang="ko-KR" altLang="en-US" sz="10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138" name="TextBox 137"/>
              <p:cNvSpPr txBox="1"/>
              <p:nvPr/>
            </p:nvSpPr>
            <p:spPr bwMode="auto">
              <a:xfrm>
                <a:off x="3188804" y="3580101"/>
                <a:ext cx="45719" cy="2154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rtlCol="0">
                <a:spAutoFit/>
              </a:bodyPr>
              <a:lstStyle/>
              <a:p>
                <a:endParaRPr kumimoji="0" lang="ko-KR" altLang="en-US" sz="800" dirty="0">
                  <a:latin typeface="맑은 고딕" pitchFamily="50" charset="-127"/>
                  <a:ea typeface="맑은 고딕" pitchFamily="50" charset="-127"/>
                </a:endParaRPr>
              </a:p>
            </p:txBody>
          </p:sp>
        </p:grpSp>
        <p:sp>
          <p:nvSpPr>
            <p:cNvPr id="133" name="모서리가 둥근 직사각형 132"/>
            <p:cNvSpPr/>
            <p:nvPr/>
          </p:nvSpPr>
          <p:spPr>
            <a:xfrm>
              <a:off x="5423858" y="4548136"/>
              <a:ext cx="556337" cy="177008"/>
            </a:xfrm>
            <a:prstGeom prst="roundRect">
              <a:avLst>
                <a:gd name="adj" fmla="val 4924"/>
              </a:avLst>
            </a:prstGeom>
            <a:solidFill>
              <a:schemeClr val="accent1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dirty="0" smtClean="0">
                  <a:solidFill>
                    <a:schemeClr val="bg1"/>
                  </a:solidFill>
                </a:rPr>
                <a:t>확인</a:t>
              </a:r>
            </a:p>
          </p:txBody>
        </p:sp>
      </p:grpSp>
      <p:graphicFrame>
        <p:nvGraphicFramePr>
          <p:cNvPr id="139" name="표 13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5242714"/>
              </p:ext>
            </p:extLst>
          </p:nvPr>
        </p:nvGraphicFramePr>
        <p:xfrm>
          <a:off x="4679256" y="3484054"/>
          <a:ext cx="2081099" cy="949198"/>
        </p:xfrm>
        <a:graphic>
          <a:graphicData uri="http://schemas.openxmlformats.org/drawingml/2006/table">
            <a:tbl>
              <a:tblPr/>
              <a:tblGrid>
                <a:gridCol w="1584177"/>
                <a:gridCol w="496922"/>
              </a:tblGrid>
              <a:tr h="3600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품목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수량</a:t>
                      </a:r>
                      <a:endParaRPr lang="en-US" altLang="ko-KR" sz="8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9457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파렛트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9457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54" name="TextBox 53"/>
          <p:cNvSpPr txBox="1"/>
          <p:nvPr/>
        </p:nvSpPr>
        <p:spPr>
          <a:xfrm>
            <a:off x="728192" y="908720"/>
            <a:ext cx="2691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현대캐피탈</a:t>
            </a:r>
            <a:r>
              <a:rPr lang="en-US" altLang="ko-KR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운송관리시스템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4356218" y="917974"/>
            <a:ext cx="2691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현대캐피탈</a:t>
            </a:r>
            <a:r>
              <a:rPr lang="en-US" altLang="ko-KR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운송관리시스템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13209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제목 1"/>
          <p:cNvSpPr>
            <a:spLocks noGrp="1"/>
          </p:cNvSpPr>
          <p:nvPr/>
        </p:nvSpPr>
        <p:spPr bwMode="auto">
          <a:xfrm>
            <a:off x="952500" y="26459"/>
            <a:ext cx="3643313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dirty="0" smtClean="0"/>
              <a:t>HCS-Mobile-04-1101</a:t>
            </a:r>
            <a:endParaRPr lang="ko-KR" altLang="en-US" dirty="0" smtClean="0"/>
          </a:p>
        </p:txBody>
      </p:sp>
      <p:sp>
        <p:nvSpPr>
          <p:cNvPr id="62" name="텍스트 개체 틀 3"/>
          <p:cNvSpPr>
            <a:spLocks noGrp="1"/>
          </p:cNvSpPr>
          <p:nvPr/>
        </p:nvSpPr>
        <p:spPr bwMode="auto">
          <a:xfrm>
            <a:off x="7743825" y="864659"/>
            <a:ext cx="2066925" cy="600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lang="ko-KR" alt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 smtClean="0"/>
          </a:p>
        </p:txBody>
      </p:sp>
      <p:sp>
        <p:nvSpPr>
          <p:cNvPr id="63" name="텍스트 개체 틀 4"/>
          <p:cNvSpPr>
            <a:spLocks noGrp="1"/>
          </p:cNvSpPr>
          <p:nvPr/>
        </p:nvSpPr>
        <p:spPr bwMode="auto">
          <a:xfrm>
            <a:off x="5341615" y="302684"/>
            <a:ext cx="2882031" cy="223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1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ko-KR" altLang="en-US" dirty="0" smtClean="0"/>
              <a:t>관제 화면입니다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64" name="텍스트 개체 틀 5"/>
          <p:cNvSpPr>
            <a:spLocks noGrp="1"/>
          </p:cNvSpPr>
          <p:nvPr/>
        </p:nvSpPr>
        <p:spPr bwMode="auto">
          <a:xfrm>
            <a:off x="990600" y="312209"/>
            <a:ext cx="364331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 smtClean="0"/>
              <a:t>Home &gt; </a:t>
            </a:r>
            <a:r>
              <a:rPr lang="ko-KR" altLang="en-US" dirty="0" smtClean="0"/>
              <a:t>관제 </a:t>
            </a:r>
            <a:r>
              <a:rPr lang="en-US" altLang="ko-KR" dirty="0"/>
              <a:t>&gt; </a:t>
            </a:r>
            <a:r>
              <a:rPr lang="ko-KR" altLang="en-US" dirty="0" smtClean="0"/>
              <a:t>위치관</a:t>
            </a:r>
            <a:r>
              <a:rPr lang="ko-KR" altLang="en-US" dirty="0"/>
              <a:t>제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/>
              <a:t>관제메뉴의 위치관제 메뉴를 클릭하여 위치관제 화면으로 이동한다</a:t>
            </a:r>
            <a:r>
              <a:rPr lang="en-US" altLang="ko-KR" sz="900" dirty="0"/>
              <a:t>.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en-US" altLang="ko-KR" sz="900" dirty="0"/>
              <a:t> 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위치관제 화면에서 당일 배차의 상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하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차지를 확인한다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이미 보고가 이루어진 배차 건은 상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하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차지에 출발시간 이나 도착 시간이 표시된다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Tx/>
              <a:buAutoNum type="arabicPeriod"/>
              <a:tabLst>
                <a:tab pos="228600" algn="l"/>
              </a:tabLst>
            </a:pP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맵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하단의 테이블에서 당일 배차건수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처리 건수를 확인한다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해당 영역과 같이 배차 건을 클릭하면 해당 주문에 대한 이동 경로만 </a:t>
            </a: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빨간선이나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파란선과  같이 표시된다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 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주문번호 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1705(</a:t>
            </a: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첫번째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클릭 </a:t>
            </a: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빨간선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주문번호 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1702(</a:t>
            </a: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두번째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파란선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Tx/>
              <a:buAutoNum type="arabicPeriod"/>
              <a:tabLst>
                <a:tab pos="228600" algn="l"/>
              </a:tabLst>
            </a:pP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내 위치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확인을 위해 </a:t>
            </a: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현위치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버튼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       )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을 클릭하여 </a:t>
            </a: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맵을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내 위치로 이동시킨다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err="1"/>
              <a:t>메인화면으로</a:t>
            </a:r>
            <a:r>
              <a:rPr lang="ko-KR" altLang="en-US" sz="900" dirty="0"/>
              <a:t> 이동한다</a:t>
            </a:r>
            <a:r>
              <a:rPr lang="en-US" altLang="ko-KR" sz="900" dirty="0"/>
              <a:t>.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endParaRPr lang="en-US" altLang="ko-KR" sz="900" dirty="0"/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r>
              <a:rPr lang="en-US" altLang="ko-KR" sz="900" dirty="0">
                <a:solidFill>
                  <a:srgbClr val="FF0000"/>
                </a:solidFill>
              </a:rPr>
              <a:t>**</a:t>
            </a:r>
            <a:r>
              <a:rPr lang="ko-KR" altLang="en-US" sz="900" dirty="0" err="1">
                <a:solidFill>
                  <a:srgbClr val="FF0000"/>
                </a:solidFill>
              </a:rPr>
              <a:t>상태값</a:t>
            </a:r>
            <a:r>
              <a:rPr lang="ko-KR" altLang="en-US" sz="900" dirty="0">
                <a:solidFill>
                  <a:srgbClr val="FF0000"/>
                </a:solidFill>
              </a:rPr>
              <a:t> 협의 필요함</a:t>
            </a:r>
            <a:r>
              <a:rPr lang="en-US" altLang="ko-KR" sz="900" dirty="0">
                <a:solidFill>
                  <a:srgbClr val="FF0000"/>
                </a:solidFill>
              </a:rPr>
              <a:t>.</a:t>
            </a: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r>
              <a:rPr lang="en-US" altLang="ko-KR" sz="900" dirty="0">
                <a:solidFill>
                  <a:srgbClr val="FF0000"/>
                </a:solidFill>
              </a:rPr>
              <a:t>**</a:t>
            </a:r>
            <a:r>
              <a:rPr lang="ko-KR" altLang="en-US" sz="900" dirty="0">
                <a:solidFill>
                  <a:srgbClr val="FF0000"/>
                </a:solidFill>
              </a:rPr>
              <a:t>출발</a:t>
            </a:r>
            <a:r>
              <a:rPr lang="en-US" altLang="ko-KR" sz="900" dirty="0">
                <a:solidFill>
                  <a:srgbClr val="FF0000"/>
                </a:solidFill>
              </a:rPr>
              <a:t>/</a:t>
            </a:r>
            <a:r>
              <a:rPr lang="ko-KR" altLang="en-US" sz="900" dirty="0">
                <a:solidFill>
                  <a:srgbClr val="FF0000"/>
                </a:solidFill>
              </a:rPr>
              <a:t>도착</a:t>
            </a:r>
            <a:r>
              <a:rPr lang="en-US" altLang="ko-KR" sz="900" dirty="0">
                <a:solidFill>
                  <a:srgbClr val="FF0000"/>
                </a:solidFill>
              </a:rPr>
              <a:t>(</a:t>
            </a:r>
            <a:r>
              <a:rPr lang="ko-KR" altLang="en-US" sz="900" dirty="0">
                <a:solidFill>
                  <a:srgbClr val="FF0000"/>
                </a:solidFill>
              </a:rPr>
              <a:t>혹은 상차</a:t>
            </a:r>
            <a:r>
              <a:rPr lang="en-US" altLang="ko-KR" sz="900" dirty="0">
                <a:solidFill>
                  <a:srgbClr val="FF0000"/>
                </a:solidFill>
              </a:rPr>
              <a:t>/</a:t>
            </a:r>
            <a:r>
              <a:rPr lang="ko-KR" altLang="en-US" sz="900" dirty="0">
                <a:solidFill>
                  <a:srgbClr val="FF0000"/>
                </a:solidFill>
              </a:rPr>
              <a:t>하차</a:t>
            </a:r>
            <a:r>
              <a:rPr lang="en-US" altLang="ko-KR" sz="900" dirty="0">
                <a:solidFill>
                  <a:srgbClr val="FF0000"/>
                </a:solidFill>
              </a:rPr>
              <a:t>)</a:t>
            </a:r>
            <a:r>
              <a:rPr lang="ko-KR" altLang="en-US" sz="900" dirty="0">
                <a:solidFill>
                  <a:srgbClr val="FF0000"/>
                </a:solidFill>
              </a:rPr>
              <a:t>가 함께 있는 거점을 표시하는 방법 협의가 필요하다</a:t>
            </a:r>
            <a:r>
              <a:rPr lang="en-US" altLang="ko-KR" sz="900" dirty="0">
                <a:solidFill>
                  <a:srgbClr val="FF0000"/>
                </a:solidFill>
              </a:rPr>
              <a:t>.</a:t>
            </a: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r>
              <a:rPr lang="en-US" altLang="ko-KR" sz="900" dirty="0">
                <a:solidFill>
                  <a:srgbClr val="FF0000"/>
                </a:solidFill>
              </a:rPr>
              <a:t>** </a:t>
            </a:r>
            <a:r>
              <a:rPr lang="ko-KR" altLang="en-US" sz="900" dirty="0" err="1">
                <a:solidFill>
                  <a:srgbClr val="FF0000"/>
                </a:solidFill>
              </a:rPr>
              <a:t>화면정의서에서</a:t>
            </a:r>
            <a:r>
              <a:rPr lang="ko-KR" altLang="en-US" sz="900" dirty="0">
                <a:solidFill>
                  <a:srgbClr val="FF0000"/>
                </a:solidFill>
              </a:rPr>
              <a:t> 각 주문에 대한 이동경로를 구분하기 위해 선 색상을 달리하였다</a:t>
            </a:r>
            <a:r>
              <a:rPr lang="en-US" altLang="ko-KR" sz="900" dirty="0">
                <a:solidFill>
                  <a:srgbClr val="FF0000"/>
                </a:solidFill>
              </a:rPr>
              <a:t>. </a:t>
            </a:r>
            <a:r>
              <a:rPr lang="ko-KR" altLang="en-US" sz="900" dirty="0">
                <a:solidFill>
                  <a:srgbClr val="FF0000"/>
                </a:solidFill>
              </a:rPr>
              <a:t>원래는 같은 색상이다</a:t>
            </a:r>
            <a:r>
              <a:rPr lang="en-US" altLang="ko-KR" sz="900" dirty="0">
                <a:solidFill>
                  <a:srgbClr val="FF0000"/>
                </a:solidFill>
              </a:rPr>
              <a:t>.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dirty="0"/>
          </a:p>
          <a:p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23"/>
          </p:nvPr>
        </p:nvSpPr>
        <p:spPr>
          <a:xfrm>
            <a:off x="7137705" y="67634"/>
            <a:ext cx="1224136" cy="216000"/>
          </a:xfrm>
        </p:spPr>
        <p:txBody>
          <a:bodyPr/>
          <a:lstStyle/>
          <a:p>
            <a:r>
              <a:rPr lang="ko-KR" altLang="en-US" dirty="0" err="1" smtClean="0"/>
              <a:t>캐피탈</a:t>
            </a:r>
            <a:r>
              <a:rPr lang="ko-KR" altLang="en-US" dirty="0" smtClean="0"/>
              <a:t> 운송관리시스템</a:t>
            </a:r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ko-KR" altLang="en-US" dirty="0" err="1" smtClean="0"/>
              <a:t>에스</a:t>
            </a:r>
            <a:r>
              <a:rPr lang="ko-KR" altLang="en-US" dirty="0" err="1"/>
              <a:t>원</a:t>
            </a:r>
            <a:endParaRPr lang="ko-KR" altLang="en-US" dirty="0"/>
          </a:p>
        </p:txBody>
      </p:sp>
      <p:sp>
        <p:nvSpPr>
          <p:cNvPr id="61" name="텍스트 개체 틀 2"/>
          <p:cNvSpPr>
            <a:spLocks noGrp="1"/>
          </p:cNvSpPr>
          <p:nvPr/>
        </p:nvSpPr>
        <p:spPr bwMode="auto">
          <a:xfrm>
            <a:off x="4936580" y="39159"/>
            <a:ext cx="1143000" cy="25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mtClean="0"/>
          </a:p>
        </p:txBody>
      </p:sp>
      <p:sp>
        <p:nvSpPr>
          <p:cNvPr id="174" name="타원 173"/>
          <p:cNvSpPr/>
          <p:nvPr/>
        </p:nvSpPr>
        <p:spPr>
          <a:xfrm>
            <a:off x="8460184" y="3299932"/>
            <a:ext cx="72008" cy="72000"/>
          </a:xfrm>
          <a:prstGeom prst="ellipse">
            <a:avLst/>
          </a:prstGeom>
          <a:solidFill>
            <a:srgbClr val="FF0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grpSp>
        <p:nvGrpSpPr>
          <p:cNvPr id="175" name="그룹 174"/>
          <p:cNvGrpSpPr/>
          <p:nvPr/>
        </p:nvGrpSpPr>
        <p:grpSpPr>
          <a:xfrm>
            <a:off x="8325602" y="3393016"/>
            <a:ext cx="181190" cy="180000"/>
            <a:chOff x="3028744" y="3706236"/>
            <a:chExt cx="216024" cy="244741"/>
          </a:xfrm>
        </p:grpSpPr>
        <p:sp>
          <p:nvSpPr>
            <p:cNvPr id="176" name="모서리가 둥근 직사각형 175"/>
            <p:cNvSpPr/>
            <p:nvPr/>
          </p:nvSpPr>
          <p:spPr>
            <a:xfrm>
              <a:off x="3028744" y="3706236"/>
              <a:ext cx="216024" cy="244741"/>
            </a:xfrm>
            <a:prstGeom prst="round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77" name="타원 176"/>
            <p:cNvSpPr/>
            <p:nvPr/>
          </p:nvSpPr>
          <p:spPr>
            <a:xfrm>
              <a:off x="3065934" y="3763470"/>
              <a:ext cx="144000" cy="14400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78" name="타원 177"/>
            <p:cNvSpPr/>
            <p:nvPr/>
          </p:nvSpPr>
          <p:spPr>
            <a:xfrm>
              <a:off x="3130608" y="3823998"/>
              <a:ext cx="18000" cy="18000"/>
            </a:xfrm>
            <a:prstGeom prst="ellips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91" name="표 9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8242228"/>
              </p:ext>
            </p:extLst>
          </p:nvPr>
        </p:nvGraphicFramePr>
        <p:xfrm>
          <a:off x="4135512" y="4691066"/>
          <a:ext cx="3133890" cy="1618254"/>
        </p:xfrm>
        <a:graphic>
          <a:graphicData uri="http://schemas.openxmlformats.org/drawingml/2006/table">
            <a:tbl>
              <a:tblPr/>
              <a:tblGrid>
                <a:gridCol w="559905"/>
                <a:gridCol w="1008112"/>
                <a:gridCol w="648072"/>
                <a:gridCol w="720080"/>
                <a:gridCol w="137255"/>
                <a:gridCol w="60466"/>
              </a:tblGrid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주문번호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14010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운송일자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2016-01-13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품목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파렛트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운송상태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도착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출발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11:15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도착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12:30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주문번호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14009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운송일자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2016-01-13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품목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세탁기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운송상태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출발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출발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13:00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도착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주문번호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14008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운송일자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2016-01-13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품목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과자박스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운송상태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배차완료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출발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도착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pSp>
        <p:nvGrpSpPr>
          <p:cNvPr id="95" name="그룹 94"/>
          <p:cNvGrpSpPr/>
          <p:nvPr/>
        </p:nvGrpSpPr>
        <p:grpSpPr>
          <a:xfrm>
            <a:off x="4016896" y="836712"/>
            <a:ext cx="3445791" cy="5588677"/>
            <a:chOff x="4016896" y="836712"/>
            <a:chExt cx="3445791" cy="5588677"/>
          </a:xfrm>
        </p:grpSpPr>
        <p:grpSp>
          <p:nvGrpSpPr>
            <p:cNvPr id="107" name="그룹 106"/>
            <p:cNvGrpSpPr/>
            <p:nvPr/>
          </p:nvGrpSpPr>
          <p:grpSpPr>
            <a:xfrm>
              <a:off x="4016896" y="836712"/>
              <a:ext cx="3445791" cy="5588677"/>
              <a:chOff x="4016896" y="836712"/>
              <a:chExt cx="3445791" cy="5588677"/>
            </a:xfrm>
          </p:grpSpPr>
          <p:sp>
            <p:nvSpPr>
              <p:cNvPr id="113" name="직사각형 112"/>
              <p:cNvSpPr/>
              <p:nvPr/>
            </p:nvSpPr>
            <p:spPr>
              <a:xfrm>
                <a:off x="4016896" y="836712"/>
                <a:ext cx="3441675" cy="5588677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0" name="직사각형 119"/>
              <p:cNvSpPr/>
              <p:nvPr/>
            </p:nvSpPr>
            <p:spPr>
              <a:xfrm>
                <a:off x="4016896" y="836712"/>
                <a:ext cx="3441675" cy="598240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6" name="직사각형 125"/>
              <p:cNvSpPr/>
              <p:nvPr/>
            </p:nvSpPr>
            <p:spPr>
              <a:xfrm>
                <a:off x="4021012" y="1437894"/>
                <a:ext cx="3441675" cy="408813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0" name="왼쪽 화살표 129"/>
              <p:cNvSpPr/>
              <p:nvPr/>
            </p:nvSpPr>
            <p:spPr>
              <a:xfrm>
                <a:off x="4099126" y="1484784"/>
                <a:ext cx="360041" cy="266269"/>
              </a:xfrm>
              <a:prstGeom prst="leftArrow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108" name="Picture 3" descr="C:\Users\HQ0384\Desktop\메뉴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39605" y="980714"/>
              <a:ext cx="252040" cy="2880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31" name="타원 130"/>
          <p:cNvSpPr>
            <a:spLocks noChangeAspect="1"/>
          </p:cNvSpPr>
          <p:nvPr/>
        </p:nvSpPr>
        <p:spPr>
          <a:xfrm>
            <a:off x="3944888" y="1340792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5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132" name="직사각형 131"/>
          <p:cNvSpPr/>
          <p:nvPr/>
        </p:nvSpPr>
        <p:spPr>
          <a:xfrm>
            <a:off x="4936580" y="1455311"/>
            <a:ext cx="1467148" cy="381594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dirty="0">
                <a:solidFill>
                  <a:schemeClr val="tx1"/>
                </a:solidFill>
              </a:rPr>
              <a:t>위</a:t>
            </a:r>
            <a:r>
              <a:rPr lang="ko-KR" altLang="en-US" sz="2000" dirty="0" smtClean="0">
                <a:solidFill>
                  <a:schemeClr val="tx1"/>
                </a:solidFill>
              </a:rPr>
              <a:t>치관제</a:t>
            </a:r>
          </a:p>
        </p:txBody>
      </p:sp>
      <p:grpSp>
        <p:nvGrpSpPr>
          <p:cNvPr id="136" name="그룹 135"/>
          <p:cNvGrpSpPr/>
          <p:nvPr/>
        </p:nvGrpSpPr>
        <p:grpSpPr>
          <a:xfrm>
            <a:off x="4035722" y="1902145"/>
            <a:ext cx="3422849" cy="2673837"/>
            <a:chOff x="4035722" y="2691978"/>
            <a:chExt cx="3422850" cy="2784898"/>
          </a:xfrm>
        </p:grpSpPr>
        <p:pic>
          <p:nvPicPr>
            <p:cNvPr id="137" name="그림 136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8265" b="20766"/>
            <a:stretch/>
          </p:blipFill>
          <p:spPr>
            <a:xfrm>
              <a:off x="4035722" y="2691978"/>
              <a:ext cx="3422850" cy="2784898"/>
            </a:xfrm>
            <a:prstGeom prst="rect">
              <a:avLst/>
            </a:prstGeom>
          </p:spPr>
        </p:pic>
        <p:grpSp>
          <p:nvGrpSpPr>
            <p:cNvPr id="138" name="그룹 137"/>
            <p:cNvGrpSpPr/>
            <p:nvPr/>
          </p:nvGrpSpPr>
          <p:grpSpPr>
            <a:xfrm>
              <a:off x="5607845" y="3852420"/>
              <a:ext cx="358682" cy="656702"/>
              <a:chOff x="5607845" y="3852420"/>
              <a:chExt cx="358682" cy="656702"/>
            </a:xfrm>
          </p:grpSpPr>
          <p:cxnSp>
            <p:nvCxnSpPr>
              <p:cNvPr id="148" name="구부러진 연결선 147"/>
              <p:cNvCxnSpPr/>
              <p:nvPr/>
            </p:nvCxnSpPr>
            <p:spPr>
              <a:xfrm rot="5400000">
                <a:off x="5846480" y="3895045"/>
                <a:ext cx="162671" cy="77422"/>
              </a:xfrm>
              <a:prstGeom prst="curvedConnector3">
                <a:avLst/>
              </a:prstGeom>
              <a:ln w="22225">
                <a:solidFill>
                  <a:srgbClr val="FF00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구부러진 연결선 149"/>
              <p:cNvCxnSpPr/>
              <p:nvPr/>
            </p:nvCxnSpPr>
            <p:spPr>
              <a:xfrm rot="5400000">
                <a:off x="5715706" y="4047689"/>
                <a:ext cx="269375" cy="77422"/>
              </a:xfrm>
              <a:prstGeom prst="curvedConnector3">
                <a:avLst/>
              </a:prstGeom>
              <a:ln w="22225">
                <a:solidFill>
                  <a:srgbClr val="FF00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구부러진 연결선 150"/>
              <p:cNvCxnSpPr/>
              <p:nvPr/>
            </p:nvCxnSpPr>
            <p:spPr>
              <a:xfrm rot="16200000" flipH="1">
                <a:off x="5687022" y="4345749"/>
                <a:ext cx="288030" cy="38711"/>
              </a:xfrm>
              <a:prstGeom prst="curvedConnector3">
                <a:avLst/>
              </a:prstGeom>
              <a:ln w="22225">
                <a:solidFill>
                  <a:srgbClr val="FF00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구부러진 연결선 151"/>
              <p:cNvCxnSpPr/>
              <p:nvPr/>
            </p:nvCxnSpPr>
            <p:spPr>
              <a:xfrm rot="10800000">
                <a:off x="5607845" y="4433888"/>
                <a:ext cx="242551" cy="75234"/>
              </a:xfrm>
              <a:prstGeom prst="curvedConnector3">
                <a:avLst/>
              </a:prstGeom>
              <a:ln w="22225">
                <a:solidFill>
                  <a:srgbClr val="0000FF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39" name="구부러진 연결선 138"/>
            <p:cNvCxnSpPr/>
            <p:nvPr/>
          </p:nvCxnSpPr>
          <p:spPr>
            <a:xfrm rot="5400000">
              <a:off x="5903525" y="3212004"/>
              <a:ext cx="609458" cy="328612"/>
            </a:xfrm>
            <a:prstGeom prst="curvedConnector3">
              <a:avLst>
                <a:gd name="adj1" fmla="val 48958"/>
              </a:avLst>
            </a:prstGeom>
            <a:ln w="22225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3" name="구부러진 연결선 152"/>
          <p:cNvCxnSpPr/>
          <p:nvPr/>
        </p:nvCxnSpPr>
        <p:spPr>
          <a:xfrm rot="5400000">
            <a:off x="5865838" y="3087253"/>
            <a:ext cx="162671" cy="77422"/>
          </a:xfrm>
          <a:prstGeom prst="curvedConnector3">
            <a:avLst/>
          </a:prstGeom>
          <a:ln w="22225">
            <a:solidFill>
              <a:srgbClr val="0000F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구부러진 연결선 153"/>
          <p:cNvCxnSpPr/>
          <p:nvPr/>
        </p:nvCxnSpPr>
        <p:spPr>
          <a:xfrm rot="5400000">
            <a:off x="5735064" y="3239897"/>
            <a:ext cx="269375" cy="77422"/>
          </a:xfrm>
          <a:prstGeom prst="curvedConnector3">
            <a:avLst/>
          </a:prstGeom>
          <a:ln w="22225">
            <a:solidFill>
              <a:srgbClr val="0000F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구부러진 연결선 154"/>
          <p:cNvCxnSpPr/>
          <p:nvPr/>
        </p:nvCxnSpPr>
        <p:spPr>
          <a:xfrm rot="16200000" flipH="1">
            <a:off x="5706372" y="3537961"/>
            <a:ext cx="288030" cy="38711"/>
          </a:xfrm>
          <a:prstGeom prst="curvedConnector3">
            <a:avLst/>
          </a:prstGeom>
          <a:ln w="22225">
            <a:solidFill>
              <a:srgbClr val="0000F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자유형 155"/>
          <p:cNvSpPr/>
          <p:nvPr/>
        </p:nvSpPr>
        <p:spPr>
          <a:xfrm>
            <a:off x="4804906" y="3593308"/>
            <a:ext cx="810082" cy="333199"/>
          </a:xfrm>
          <a:custGeom>
            <a:avLst/>
            <a:gdLst>
              <a:gd name="connsiteX0" fmla="*/ 810082 w 810082"/>
              <a:gd name="connsiteY0" fmla="*/ 46655 h 347039"/>
              <a:gd name="connsiteX1" fmla="*/ 726738 w 810082"/>
              <a:gd name="connsiteY1" fmla="*/ 125237 h 347039"/>
              <a:gd name="connsiteX2" fmla="*/ 657682 w 810082"/>
              <a:gd name="connsiteY2" fmla="*/ 29987 h 347039"/>
              <a:gd name="connsiteX3" fmla="*/ 588625 w 810082"/>
              <a:gd name="connsiteY3" fmla="*/ 15699 h 347039"/>
              <a:gd name="connsiteX4" fmla="*/ 388600 w 810082"/>
              <a:gd name="connsiteY4" fmla="*/ 237155 h 347039"/>
              <a:gd name="connsiteX5" fmla="*/ 169525 w 810082"/>
              <a:gd name="connsiteY5" fmla="*/ 284780 h 347039"/>
              <a:gd name="connsiteX6" fmla="*/ 117138 w 810082"/>
              <a:gd name="connsiteY6" fmla="*/ 260968 h 347039"/>
              <a:gd name="connsiteX7" fmla="*/ 126663 w 810082"/>
              <a:gd name="connsiteY7" fmla="*/ 191912 h 347039"/>
              <a:gd name="connsiteX8" fmla="*/ 117138 w 810082"/>
              <a:gd name="connsiteY8" fmla="*/ 251443 h 347039"/>
              <a:gd name="connsiteX9" fmla="*/ 14744 w 810082"/>
              <a:gd name="connsiteY9" fmla="*/ 332405 h 347039"/>
              <a:gd name="connsiteX10" fmla="*/ 2838 w 810082"/>
              <a:gd name="connsiteY10" fmla="*/ 346693 h 347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10082" h="347039">
                <a:moveTo>
                  <a:pt x="810082" y="46655"/>
                </a:moveTo>
                <a:cubicBezTo>
                  <a:pt x="781110" y="87335"/>
                  <a:pt x="752138" y="128015"/>
                  <a:pt x="726738" y="125237"/>
                </a:cubicBezTo>
                <a:cubicBezTo>
                  <a:pt x="701338" y="122459"/>
                  <a:pt x="680701" y="48243"/>
                  <a:pt x="657682" y="29987"/>
                </a:cubicBezTo>
                <a:cubicBezTo>
                  <a:pt x="634663" y="11731"/>
                  <a:pt x="633472" y="-18829"/>
                  <a:pt x="588625" y="15699"/>
                </a:cubicBezTo>
                <a:cubicBezTo>
                  <a:pt x="543778" y="50227"/>
                  <a:pt x="458450" y="192308"/>
                  <a:pt x="388600" y="237155"/>
                </a:cubicBezTo>
                <a:cubicBezTo>
                  <a:pt x="318750" y="282002"/>
                  <a:pt x="214769" y="280811"/>
                  <a:pt x="169525" y="284780"/>
                </a:cubicBezTo>
                <a:cubicBezTo>
                  <a:pt x="124281" y="288749"/>
                  <a:pt x="124282" y="276446"/>
                  <a:pt x="117138" y="260968"/>
                </a:cubicBezTo>
                <a:cubicBezTo>
                  <a:pt x="109994" y="245490"/>
                  <a:pt x="126663" y="193499"/>
                  <a:pt x="126663" y="191912"/>
                </a:cubicBezTo>
                <a:cubicBezTo>
                  <a:pt x="126663" y="190325"/>
                  <a:pt x="135791" y="228028"/>
                  <a:pt x="117138" y="251443"/>
                </a:cubicBezTo>
                <a:cubicBezTo>
                  <a:pt x="98485" y="274859"/>
                  <a:pt x="33794" y="316530"/>
                  <a:pt x="14744" y="332405"/>
                </a:cubicBezTo>
                <a:cubicBezTo>
                  <a:pt x="-4306" y="348280"/>
                  <a:pt x="-734" y="347486"/>
                  <a:pt x="2838" y="346693"/>
                </a:cubicBezTo>
              </a:path>
            </a:pathLst>
          </a:custGeom>
          <a:noFill/>
          <a:ln w="22225">
            <a:solidFill>
              <a:srgbClr val="0000FF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7" name="위쪽 화살표 156"/>
          <p:cNvSpPr/>
          <p:nvPr/>
        </p:nvSpPr>
        <p:spPr>
          <a:xfrm>
            <a:off x="6228559" y="2042408"/>
            <a:ext cx="288000" cy="207386"/>
          </a:xfrm>
          <a:prstGeom prst="upArrow">
            <a:avLst/>
          </a:prstGeom>
          <a:solidFill>
            <a:srgbClr val="C000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158" name="위쪽 화살표 157"/>
          <p:cNvSpPr/>
          <p:nvPr/>
        </p:nvSpPr>
        <p:spPr>
          <a:xfrm>
            <a:off x="5023313" y="2097355"/>
            <a:ext cx="288000" cy="207386"/>
          </a:xfrm>
          <a:prstGeom prst="upArrow">
            <a:avLst/>
          </a:prstGeom>
          <a:solidFill>
            <a:srgbClr val="C000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159" name="위쪽 화살표 158"/>
          <p:cNvSpPr/>
          <p:nvPr/>
        </p:nvSpPr>
        <p:spPr>
          <a:xfrm>
            <a:off x="5868171" y="2846635"/>
            <a:ext cx="288000" cy="207386"/>
          </a:xfrm>
          <a:prstGeom prst="upArrow">
            <a:avLst/>
          </a:prstGeom>
          <a:solidFill>
            <a:srgbClr val="C000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160" name="위쪽 화살표 159"/>
          <p:cNvSpPr/>
          <p:nvPr/>
        </p:nvSpPr>
        <p:spPr>
          <a:xfrm>
            <a:off x="5712354" y="3526441"/>
            <a:ext cx="288000" cy="207386"/>
          </a:xfrm>
          <a:prstGeom prst="upArrow">
            <a:avLst/>
          </a:prstGeom>
          <a:solidFill>
            <a:srgbClr val="C000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161" name="위쪽 화살표 160"/>
          <p:cNvSpPr/>
          <p:nvPr/>
        </p:nvSpPr>
        <p:spPr>
          <a:xfrm>
            <a:off x="4660906" y="3731594"/>
            <a:ext cx="288000" cy="207386"/>
          </a:xfrm>
          <a:prstGeom prst="upArrow">
            <a:avLst/>
          </a:prstGeom>
          <a:solidFill>
            <a:srgbClr val="C000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162" name="사각형 설명선 161"/>
          <p:cNvSpPr/>
          <p:nvPr/>
        </p:nvSpPr>
        <p:spPr>
          <a:xfrm>
            <a:off x="5869137" y="2567428"/>
            <a:ext cx="397522" cy="249781"/>
          </a:xfrm>
          <a:prstGeom prst="wedgeRectCallou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600" dirty="0" smtClean="0">
                <a:solidFill>
                  <a:schemeClr val="tx1"/>
                </a:solidFill>
              </a:rPr>
              <a:t>출발</a:t>
            </a:r>
            <a:endParaRPr lang="en-US" altLang="ko-KR" sz="600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600" dirty="0" smtClean="0">
                <a:solidFill>
                  <a:schemeClr val="tx1"/>
                </a:solidFill>
              </a:rPr>
              <a:t>08:10</a:t>
            </a:r>
            <a:endParaRPr lang="ko-KR" altLang="en-US" sz="600" dirty="0" smtClean="0">
              <a:solidFill>
                <a:schemeClr val="tx1"/>
              </a:solidFill>
            </a:endParaRPr>
          </a:p>
        </p:txBody>
      </p:sp>
      <p:sp>
        <p:nvSpPr>
          <p:cNvPr id="163" name="사각형 설명선 162"/>
          <p:cNvSpPr/>
          <p:nvPr/>
        </p:nvSpPr>
        <p:spPr>
          <a:xfrm>
            <a:off x="5729120" y="3225260"/>
            <a:ext cx="397522" cy="249781"/>
          </a:xfrm>
          <a:prstGeom prst="wedgeRectCallou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600" dirty="0" smtClean="0">
                <a:solidFill>
                  <a:schemeClr val="tx1"/>
                </a:solidFill>
              </a:rPr>
              <a:t>도착</a:t>
            </a:r>
            <a:r>
              <a:rPr lang="en-US" altLang="ko-KR" sz="600" dirty="0" smtClean="0">
                <a:solidFill>
                  <a:schemeClr val="tx1"/>
                </a:solidFill>
              </a:rPr>
              <a:t>09:30</a:t>
            </a:r>
            <a:endParaRPr lang="ko-KR" altLang="en-US" sz="600" dirty="0" smtClean="0">
              <a:solidFill>
                <a:schemeClr val="tx1"/>
              </a:solidFill>
            </a:endParaRPr>
          </a:p>
        </p:txBody>
      </p:sp>
      <p:sp>
        <p:nvSpPr>
          <p:cNvPr id="164" name="사각형 설명선 163"/>
          <p:cNvSpPr/>
          <p:nvPr/>
        </p:nvSpPr>
        <p:spPr>
          <a:xfrm>
            <a:off x="4670158" y="3272262"/>
            <a:ext cx="397522" cy="392481"/>
          </a:xfrm>
          <a:prstGeom prst="wedgeRectCallou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600" dirty="0" smtClean="0">
                <a:solidFill>
                  <a:schemeClr val="tx1"/>
                </a:solidFill>
              </a:rPr>
              <a:t>도</a:t>
            </a:r>
            <a:r>
              <a:rPr lang="ko-KR" altLang="en-US" sz="600" dirty="0">
                <a:solidFill>
                  <a:schemeClr val="tx1"/>
                </a:solidFill>
              </a:rPr>
              <a:t>착</a:t>
            </a:r>
            <a:endParaRPr lang="en-US" altLang="ko-KR" sz="600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600" dirty="0" smtClean="0">
                <a:solidFill>
                  <a:schemeClr val="tx1"/>
                </a:solidFill>
              </a:rPr>
              <a:t>10:20</a:t>
            </a:r>
          </a:p>
          <a:p>
            <a:pPr algn="ctr"/>
            <a:r>
              <a:rPr lang="ko-KR" altLang="en-US" sz="600" dirty="0" smtClean="0">
                <a:solidFill>
                  <a:schemeClr val="tx1"/>
                </a:solidFill>
              </a:rPr>
              <a:t>출</a:t>
            </a:r>
            <a:r>
              <a:rPr lang="ko-KR" altLang="en-US" sz="600" dirty="0">
                <a:solidFill>
                  <a:schemeClr val="tx1"/>
                </a:solidFill>
              </a:rPr>
              <a:t>발</a:t>
            </a:r>
            <a:endParaRPr lang="en-US" altLang="ko-KR" sz="600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600" dirty="0" smtClean="0">
                <a:solidFill>
                  <a:schemeClr val="tx1"/>
                </a:solidFill>
              </a:rPr>
              <a:t>10:10</a:t>
            </a:r>
            <a:endParaRPr lang="ko-KR" altLang="en-US" sz="600" dirty="0" smtClean="0">
              <a:solidFill>
                <a:schemeClr val="tx1"/>
              </a:solidFill>
            </a:endParaRPr>
          </a:p>
        </p:txBody>
      </p:sp>
      <p:sp>
        <p:nvSpPr>
          <p:cNvPr id="165" name="타원 164"/>
          <p:cNvSpPr>
            <a:spLocks noChangeAspect="1"/>
          </p:cNvSpPr>
          <p:nvPr/>
        </p:nvSpPr>
        <p:spPr>
          <a:xfrm>
            <a:off x="5703681" y="2492982"/>
            <a:ext cx="216000" cy="207386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2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166" name="직사각형 165"/>
          <p:cNvSpPr/>
          <p:nvPr/>
        </p:nvSpPr>
        <p:spPr>
          <a:xfrm>
            <a:off x="4016896" y="4683983"/>
            <a:ext cx="3427122" cy="511140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67" name="타원 166"/>
          <p:cNvSpPr>
            <a:spLocks noChangeAspect="1"/>
          </p:cNvSpPr>
          <p:nvPr/>
        </p:nvSpPr>
        <p:spPr>
          <a:xfrm>
            <a:off x="4021210" y="4575983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3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168" name="타원 167"/>
          <p:cNvSpPr/>
          <p:nvPr/>
        </p:nvSpPr>
        <p:spPr>
          <a:xfrm>
            <a:off x="4815334" y="4305675"/>
            <a:ext cx="72008" cy="58582"/>
          </a:xfrm>
          <a:prstGeom prst="ellipse">
            <a:avLst/>
          </a:prstGeom>
          <a:solidFill>
            <a:srgbClr val="FF0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grpSp>
        <p:nvGrpSpPr>
          <p:cNvPr id="180" name="그룹 179"/>
          <p:cNvGrpSpPr/>
          <p:nvPr/>
        </p:nvGrpSpPr>
        <p:grpSpPr>
          <a:xfrm>
            <a:off x="7100515" y="2131121"/>
            <a:ext cx="216024" cy="234982"/>
            <a:chOff x="3028744" y="3706236"/>
            <a:chExt cx="216024" cy="244741"/>
          </a:xfrm>
        </p:grpSpPr>
        <p:sp>
          <p:nvSpPr>
            <p:cNvPr id="181" name="모서리가 둥근 직사각형 180"/>
            <p:cNvSpPr/>
            <p:nvPr/>
          </p:nvSpPr>
          <p:spPr>
            <a:xfrm>
              <a:off x="3028744" y="3706236"/>
              <a:ext cx="216024" cy="244741"/>
            </a:xfrm>
            <a:prstGeom prst="round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82" name="타원 181"/>
            <p:cNvSpPr/>
            <p:nvPr/>
          </p:nvSpPr>
          <p:spPr>
            <a:xfrm>
              <a:off x="3065934" y="3763470"/>
              <a:ext cx="144000" cy="14400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83" name="타원 182"/>
            <p:cNvSpPr/>
            <p:nvPr/>
          </p:nvSpPr>
          <p:spPr>
            <a:xfrm>
              <a:off x="3130608" y="3823998"/>
              <a:ext cx="18000" cy="18000"/>
            </a:xfrm>
            <a:prstGeom prst="ellips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</p:grpSp>
      <p:sp>
        <p:nvSpPr>
          <p:cNvPr id="184" name="타원 183"/>
          <p:cNvSpPr>
            <a:spLocks noChangeAspect="1"/>
          </p:cNvSpPr>
          <p:nvPr/>
        </p:nvSpPr>
        <p:spPr>
          <a:xfrm>
            <a:off x="6966024" y="1989355"/>
            <a:ext cx="216000" cy="207386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4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185" name="직사각형 184"/>
          <p:cNvSpPr/>
          <p:nvPr/>
        </p:nvSpPr>
        <p:spPr>
          <a:xfrm>
            <a:off x="4020758" y="5195123"/>
            <a:ext cx="3427122" cy="576063"/>
          </a:xfrm>
          <a:prstGeom prst="rect">
            <a:avLst/>
          </a:prstGeom>
          <a:noFill/>
          <a:ln w="19050">
            <a:solidFill>
              <a:srgbClr val="00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graphicFrame>
        <p:nvGraphicFramePr>
          <p:cNvPr id="186" name="표 18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9300273"/>
              </p:ext>
            </p:extLst>
          </p:nvPr>
        </p:nvGraphicFramePr>
        <p:xfrm>
          <a:off x="4090631" y="1935235"/>
          <a:ext cx="1222409" cy="459732"/>
        </p:xfrm>
        <a:graphic>
          <a:graphicData uri="http://schemas.openxmlformats.org/drawingml/2006/table">
            <a:tbl>
              <a:tblPr/>
              <a:tblGrid>
                <a:gridCol w="792088"/>
                <a:gridCol w="430321"/>
              </a:tblGrid>
              <a:tr h="22986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배차건수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18000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2986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처리건수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18000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187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55842" y="978446"/>
            <a:ext cx="286122" cy="286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8" name="Picture 3" descr="C:\Users\HQ0384\Desktop\메뉴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8467" y="982802"/>
            <a:ext cx="252040" cy="288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9" name="직사각형 188"/>
          <p:cNvSpPr/>
          <p:nvPr/>
        </p:nvSpPr>
        <p:spPr>
          <a:xfrm>
            <a:off x="378341" y="3068960"/>
            <a:ext cx="1919872" cy="282364"/>
          </a:xfrm>
          <a:prstGeom prst="rect">
            <a:avLst/>
          </a:prstGeom>
          <a:noFill/>
          <a:ln w="31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공지사항</a:t>
            </a:r>
            <a:endParaRPr lang="ko-KR" altLang="en-US" sz="9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2" name="직사각형 191"/>
          <p:cNvSpPr/>
          <p:nvPr/>
        </p:nvSpPr>
        <p:spPr>
          <a:xfrm>
            <a:off x="378341" y="2522009"/>
            <a:ext cx="1922400" cy="282364"/>
          </a:xfrm>
          <a:prstGeom prst="rect">
            <a:avLst/>
          </a:prstGeom>
          <a:noFill/>
          <a:ln w="31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관제</a:t>
            </a:r>
            <a:endParaRPr lang="ko-KR" altLang="en-US" sz="9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3" name="TextBox 192"/>
          <p:cNvSpPr txBox="1"/>
          <p:nvPr/>
        </p:nvSpPr>
        <p:spPr>
          <a:xfrm rot="5400000">
            <a:off x="2022341" y="2529348"/>
            <a:ext cx="288032" cy="276999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endParaRPr lang="ko-KR" altLang="en-US" sz="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4" name="TextBox 193"/>
          <p:cNvSpPr txBox="1"/>
          <p:nvPr/>
        </p:nvSpPr>
        <p:spPr>
          <a:xfrm>
            <a:off x="382091" y="2802597"/>
            <a:ext cx="1918800" cy="253211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• </a:t>
            </a:r>
            <a:r>
              <a: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위치관제</a:t>
            </a:r>
            <a:endParaRPr lang="en-US" altLang="ko-KR" sz="8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96" name="그룹 195"/>
          <p:cNvGrpSpPr/>
          <p:nvPr/>
        </p:nvGrpSpPr>
        <p:grpSpPr>
          <a:xfrm>
            <a:off x="382238" y="1947262"/>
            <a:ext cx="1918504" cy="289849"/>
            <a:chOff x="5236340" y="1061547"/>
            <a:chExt cx="1925679" cy="289849"/>
          </a:xfrm>
        </p:grpSpPr>
        <p:sp>
          <p:nvSpPr>
            <p:cNvPr id="197" name="직사각형 196"/>
            <p:cNvSpPr/>
            <p:nvPr/>
          </p:nvSpPr>
          <p:spPr>
            <a:xfrm>
              <a:off x="5236340" y="1061547"/>
              <a:ext cx="1925679" cy="282364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900" b="1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배차관리</a:t>
              </a:r>
              <a:endParaRPr lang="ko-KR" altLang="en-US" sz="9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8" name="TextBox 197"/>
            <p:cNvSpPr txBox="1"/>
            <p:nvPr/>
          </p:nvSpPr>
          <p:spPr>
            <a:xfrm rot="5400000">
              <a:off x="6877468" y="1068362"/>
              <a:ext cx="288032" cy="278035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&gt;</a:t>
              </a:r>
              <a:endParaRPr lang="ko-KR" altLang="en-US" sz="6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99" name="직사각형 198"/>
          <p:cNvSpPr/>
          <p:nvPr/>
        </p:nvSpPr>
        <p:spPr>
          <a:xfrm>
            <a:off x="382240" y="2233603"/>
            <a:ext cx="1918502" cy="282364"/>
          </a:xfrm>
          <a:prstGeom prst="rect">
            <a:avLst/>
          </a:prstGeom>
          <a:noFill/>
          <a:ln w="31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운송관</a:t>
            </a:r>
            <a:r>
              <a:rPr lang="ko-KR" altLang="en-US" sz="9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리</a:t>
            </a:r>
          </a:p>
        </p:txBody>
      </p:sp>
      <p:sp>
        <p:nvSpPr>
          <p:cNvPr id="200" name="TextBox 199"/>
          <p:cNvSpPr txBox="1"/>
          <p:nvPr/>
        </p:nvSpPr>
        <p:spPr>
          <a:xfrm rot="5400000">
            <a:off x="2016715" y="2240941"/>
            <a:ext cx="288032" cy="276999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endParaRPr lang="ko-KR" altLang="en-US" sz="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6" name="직사각형 205"/>
          <p:cNvSpPr/>
          <p:nvPr/>
        </p:nvSpPr>
        <p:spPr>
          <a:xfrm>
            <a:off x="373323" y="838800"/>
            <a:ext cx="3441675" cy="558867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207" name="직사각형 206"/>
          <p:cNvSpPr/>
          <p:nvPr/>
        </p:nvSpPr>
        <p:spPr>
          <a:xfrm>
            <a:off x="2304857" y="838800"/>
            <a:ext cx="1513118" cy="59824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208" name="직사각형 207"/>
          <p:cNvSpPr/>
          <p:nvPr/>
        </p:nvSpPr>
        <p:spPr>
          <a:xfrm>
            <a:off x="373855" y="838801"/>
            <a:ext cx="1925401" cy="5586588"/>
          </a:xfrm>
          <a:prstGeom prst="rect">
            <a:avLst/>
          </a:prstGeom>
          <a:noFill/>
          <a:ln w="31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9" name="타원 208"/>
          <p:cNvSpPr>
            <a:spLocks noChangeAspect="1"/>
          </p:cNvSpPr>
          <p:nvPr/>
        </p:nvSpPr>
        <p:spPr>
          <a:xfrm>
            <a:off x="269305" y="2819028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>
                <a:solidFill>
                  <a:schemeClr val="bg1"/>
                </a:solidFill>
              </a:rPr>
              <a:t>1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grpSp>
        <p:nvGrpSpPr>
          <p:cNvPr id="210" name="그룹 209"/>
          <p:cNvGrpSpPr/>
          <p:nvPr/>
        </p:nvGrpSpPr>
        <p:grpSpPr>
          <a:xfrm>
            <a:off x="485310" y="964818"/>
            <a:ext cx="1690302" cy="844381"/>
            <a:chOff x="5598676" y="1108197"/>
            <a:chExt cx="1690302" cy="844381"/>
          </a:xfrm>
        </p:grpSpPr>
        <p:pic>
          <p:nvPicPr>
            <p:cNvPr id="211" name="Picture 3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98676" y="1108197"/>
              <a:ext cx="520917" cy="5248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2" name="직사각형 211"/>
            <p:cNvSpPr/>
            <p:nvPr/>
          </p:nvSpPr>
          <p:spPr>
            <a:xfrm>
              <a:off x="6544720" y="1753403"/>
              <a:ext cx="744258" cy="198298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ko-KR" altLang="en-US" sz="8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로그아웃</a:t>
              </a:r>
              <a:endParaRPr lang="ko-KR" altLang="en-US" sz="8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3" name="직사각형 212"/>
            <p:cNvSpPr/>
            <p:nvPr/>
          </p:nvSpPr>
          <p:spPr>
            <a:xfrm>
              <a:off x="5709776" y="1754280"/>
              <a:ext cx="753323" cy="198298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ko-KR" altLang="en-US" sz="8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회원정보수정</a:t>
              </a:r>
              <a:endParaRPr lang="ko-KR" altLang="en-US" sz="8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14" name="TextBox 213"/>
          <p:cNvSpPr txBox="1"/>
          <p:nvPr/>
        </p:nvSpPr>
        <p:spPr>
          <a:xfrm>
            <a:off x="1004461" y="896020"/>
            <a:ext cx="12630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</a:t>
            </a:r>
            <a:r>
              <a:rPr lang="ko-KR" altLang="en-US" sz="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</a:t>
            </a:r>
            <a:endParaRPr lang="en-US" altLang="ko-KR" sz="800" b="1" dirty="0" smtClean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㈜그린냉동 홍길동님</a:t>
            </a:r>
            <a:r>
              <a:rPr lang="en-US" altLang="ko-KR" sz="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환영합니다</a:t>
            </a:r>
            <a:r>
              <a:rPr lang="en-US" altLang="ko-KR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   </a:t>
            </a:r>
            <a:endParaRPr lang="en-US" altLang="ko-KR" sz="8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15" name="표 2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0962445"/>
              </p:ext>
            </p:extLst>
          </p:nvPr>
        </p:nvGraphicFramePr>
        <p:xfrm>
          <a:off x="526604" y="6056932"/>
          <a:ext cx="1579202" cy="25238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579202"/>
              </a:tblGrid>
              <a:tr h="2523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법인 콜센터 </a:t>
                      </a:r>
                      <a:r>
                        <a:rPr lang="ko-KR" altLang="en-US" sz="100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☎</a:t>
                      </a:r>
                      <a:endParaRPr lang="ko-KR" altLang="en-US" sz="100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</a:tr>
            </a:tbl>
          </a:graphicData>
        </a:graphic>
      </p:graphicFrame>
      <p:sp>
        <p:nvSpPr>
          <p:cNvPr id="81" name="TextBox 80"/>
          <p:cNvSpPr txBox="1"/>
          <p:nvPr/>
        </p:nvSpPr>
        <p:spPr>
          <a:xfrm>
            <a:off x="4382407" y="919076"/>
            <a:ext cx="2691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현대캐피탈</a:t>
            </a:r>
            <a:r>
              <a:rPr lang="en-US" altLang="ko-KR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운송관리시스템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2720752" y="930171"/>
            <a:ext cx="114385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현대캐피탈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38089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제목 1"/>
          <p:cNvSpPr>
            <a:spLocks noGrp="1"/>
          </p:cNvSpPr>
          <p:nvPr/>
        </p:nvSpPr>
        <p:spPr bwMode="auto">
          <a:xfrm>
            <a:off x="952500" y="26459"/>
            <a:ext cx="3643313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dirty="0" smtClean="0"/>
              <a:t>HCS-Mobile-05-1101</a:t>
            </a:r>
            <a:endParaRPr lang="ko-KR" altLang="en-US" dirty="0"/>
          </a:p>
        </p:txBody>
      </p:sp>
      <p:sp>
        <p:nvSpPr>
          <p:cNvPr id="62" name="텍스트 개체 틀 3"/>
          <p:cNvSpPr>
            <a:spLocks noGrp="1"/>
          </p:cNvSpPr>
          <p:nvPr/>
        </p:nvSpPr>
        <p:spPr bwMode="auto">
          <a:xfrm>
            <a:off x="7743825" y="864659"/>
            <a:ext cx="2066925" cy="600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lang="ko-KR" alt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 smtClean="0"/>
          </a:p>
        </p:txBody>
      </p:sp>
      <p:sp>
        <p:nvSpPr>
          <p:cNvPr id="63" name="텍스트 개체 틀 4"/>
          <p:cNvSpPr>
            <a:spLocks noGrp="1"/>
          </p:cNvSpPr>
          <p:nvPr/>
        </p:nvSpPr>
        <p:spPr bwMode="auto">
          <a:xfrm>
            <a:off x="5167313" y="302684"/>
            <a:ext cx="3429000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64" name="텍스트 개체 틀 5"/>
          <p:cNvSpPr>
            <a:spLocks noGrp="1"/>
          </p:cNvSpPr>
          <p:nvPr/>
        </p:nvSpPr>
        <p:spPr bwMode="auto">
          <a:xfrm>
            <a:off x="990600" y="312209"/>
            <a:ext cx="364331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 smtClean="0"/>
              <a:t>Home &gt; </a:t>
            </a:r>
            <a:r>
              <a:rPr lang="ko-KR" altLang="en-US" dirty="0" smtClean="0"/>
              <a:t>공지사항 </a:t>
            </a:r>
            <a:r>
              <a:rPr lang="en-US" altLang="ko-KR" dirty="0" smtClean="0"/>
              <a:t>&gt; </a:t>
            </a:r>
            <a:r>
              <a:rPr lang="ko-KR" altLang="en-US" dirty="0" smtClean="0"/>
              <a:t>공지사항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22860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err="1"/>
              <a:t>메뉴트리에서</a:t>
            </a:r>
            <a:r>
              <a:rPr lang="ko-KR" altLang="en-US" sz="900" dirty="0"/>
              <a:t> 공지사항 클릭하여 공지사항을 확인할 수 있는 화면으로 이동한다</a:t>
            </a:r>
            <a:r>
              <a:rPr lang="en-US" altLang="ko-KR" sz="900" dirty="0"/>
              <a:t>. . ( </a:t>
            </a:r>
            <a:r>
              <a:rPr lang="ko-KR" altLang="en-US" sz="900" dirty="0"/>
              <a:t>공지사항 최대 </a:t>
            </a:r>
            <a:r>
              <a:rPr lang="en-US" altLang="ko-KR" sz="900" dirty="0"/>
              <a:t>10</a:t>
            </a:r>
            <a:r>
              <a:rPr lang="ko-KR" altLang="en-US" sz="900" dirty="0"/>
              <a:t>개까지 저장 및 표출</a:t>
            </a:r>
            <a:r>
              <a:rPr lang="en-US" altLang="ko-KR" sz="900" dirty="0"/>
              <a:t>, </a:t>
            </a:r>
            <a:r>
              <a:rPr lang="ko-KR" altLang="en-US" sz="900" dirty="0"/>
              <a:t>공지번호와 관계없이 </a:t>
            </a:r>
            <a:r>
              <a:rPr lang="ko-KR" altLang="en-US" sz="900" dirty="0" err="1"/>
              <a:t>순번부여하여</a:t>
            </a:r>
            <a:r>
              <a:rPr lang="ko-KR" altLang="en-US" sz="900" dirty="0"/>
              <a:t> 표시함</a:t>
            </a:r>
            <a:r>
              <a:rPr lang="en-US" altLang="ko-KR" sz="900" dirty="0"/>
              <a:t>. </a:t>
            </a:r>
            <a:r>
              <a:rPr lang="ko-KR" altLang="en-US" sz="900" dirty="0"/>
              <a:t>제목이 길경우 </a:t>
            </a:r>
            <a:r>
              <a:rPr lang="en-US" altLang="ko-KR" sz="900" dirty="0"/>
              <a:t>… </a:t>
            </a:r>
            <a:r>
              <a:rPr lang="ko-KR" altLang="en-US" sz="900" dirty="0"/>
              <a:t>으로 표출한다</a:t>
            </a:r>
            <a:r>
              <a:rPr lang="en-US" altLang="ko-KR" sz="900" dirty="0"/>
              <a:t>.)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ko-KR" altLang="en-US" dirty="0" err="1" smtClean="0"/>
              <a:t>캐피탈</a:t>
            </a:r>
            <a:r>
              <a:rPr lang="ko-KR" altLang="en-US" dirty="0" smtClean="0"/>
              <a:t> 운송관리시스템</a:t>
            </a: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ko-KR" altLang="en-US" dirty="0" err="1" smtClean="0"/>
              <a:t>에스</a:t>
            </a:r>
            <a:r>
              <a:rPr lang="ko-KR" altLang="en-US" dirty="0" err="1"/>
              <a:t>원</a:t>
            </a:r>
            <a:endParaRPr lang="ko-KR" altLang="en-US" dirty="0"/>
          </a:p>
        </p:txBody>
      </p:sp>
      <p:sp>
        <p:nvSpPr>
          <p:cNvPr id="61" name="텍스트 개체 틀 2"/>
          <p:cNvSpPr>
            <a:spLocks noGrp="1"/>
          </p:cNvSpPr>
          <p:nvPr/>
        </p:nvSpPr>
        <p:spPr bwMode="auto">
          <a:xfrm>
            <a:off x="4936580" y="39159"/>
            <a:ext cx="1143000" cy="25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mtClean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smtClean="0"/>
              <a:t>공지사항 화면입니다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grpSp>
        <p:nvGrpSpPr>
          <p:cNvPr id="54" name="그룹 53"/>
          <p:cNvGrpSpPr/>
          <p:nvPr/>
        </p:nvGrpSpPr>
        <p:grpSpPr>
          <a:xfrm>
            <a:off x="4008312" y="836712"/>
            <a:ext cx="3452611" cy="5588677"/>
            <a:chOff x="4020669" y="836712"/>
            <a:chExt cx="3452611" cy="5588677"/>
          </a:xfrm>
        </p:grpSpPr>
        <p:grpSp>
          <p:nvGrpSpPr>
            <p:cNvPr id="55" name="그룹 54"/>
            <p:cNvGrpSpPr/>
            <p:nvPr/>
          </p:nvGrpSpPr>
          <p:grpSpPr>
            <a:xfrm>
              <a:off x="4031605" y="836712"/>
              <a:ext cx="3441675" cy="5588677"/>
              <a:chOff x="128464" y="836712"/>
              <a:chExt cx="3441675" cy="5588677"/>
            </a:xfrm>
          </p:grpSpPr>
          <p:sp>
            <p:nvSpPr>
              <p:cNvPr id="66" name="직사각형 65"/>
              <p:cNvSpPr/>
              <p:nvPr/>
            </p:nvSpPr>
            <p:spPr>
              <a:xfrm>
                <a:off x="128464" y="836712"/>
                <a:ext cx="3441675" cy="5588677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67" name="직사각형 66"/>
              <p:cNvSpPr/>
              <p:nvPr/>
            </p:nvSpPr>
            <p:spPr>
              <a:xfrm>
                <a:off x="128464" y="836712"/>
                <a:ext cx="3441675" cy="598240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68" name="Picture 3" descr="C:\Users\HQ0384\Desktop\메뉴.png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6464" y="980714"/>
                <a:ext cx="252040" cy="2880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57" name="직사각형 56"/>
            <p:cNvSpPr/>
            <p:nvPr/>
          </p:nvSpPr>
          <p:spPr>
            <a:xfrm>
              <a:off x="5019080" y="1442954"/>
              <a:ext cx="1374080" cy="381594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2000" dirty="0" smtClean="0">
                  <a:solidFill>
                    <a:schemeClr val="tx1"/>
                  </a:solidFill>
                </a:rPr>
                <a:t> 공지사항</a:t>
              </a:r>
              <a:endParaRPr lang="ko-KR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4020669" y="1437894"/>
              <a:ext cx="3441675" cy="408813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65" name="왼쪽 화살표 64"/>
            <p:cNvSpPr/>
            <p:nvPr/>
          </p:nvSpPr>
          <p:spPr>
            <a:xfrm>
              <a:off x="4111483" y="1484784"/>
              <a:ext cx="360041" cy="266269"/>
            </a:xfrm>
            <a:prstGeom prst="leftArrow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</p:grpSp>
      <p:pic>
        <p:nvPicPr>
          <p:cNvPr id="6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55842" y="978446"/>
            <a:ext cx="286122" cy="286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3" descr="C:\Users\HQ0384\Desktop\메뉴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067" y="982802"/>
            <a:ext cx="252040" cy="288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직사각형 70"/>
          <p:cNvSpPr/>
          <p:nvPr/>
        </p:nvSpPr>
        <p:spPr>
          <a:xfrm>
            <a:off x="352941" y="2791594"/>
            <a:ext cx="1919872" cy="282364"/>
          </a:xfrm>
          <a:prstGeom prst="rect">
            <a:avLst/>
          </a:prstGeom>
          <a:noFill/>
          <a:ln w="31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공지사항</a:t>
            </a:r>
            <a:endParaRPr lang="ko-KR" altLang="en-US" sz="9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352941" y="2507353"/>
            <a:ext cx="1922400" cy="282364"/>
          </a:xfrm>
          <a:prstGeom prst="rect">
            <a:avLst/>
          </a:prstGeom>
          <a:noFill/>
          <a:ln w="31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관제</a:t>
            </a:r>
            <a:endParaRPr lang="ko-KR" altLang="en-US" sz="9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5" name="TextBox 74"/>
          <p:cNvSpPr txBox="1"/>
          <p:nvPr/>
        </p:nvSpPr>
        <p:spPr>
          <a:xfrm rot="5400000">
            <a:off x="1996941" y="2515208"/>
            <a:ext cx="288032" cy="275967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endParaRPr lang="ko-KR" altLang="en-US" sz="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356841" y="1942812"/>
            <a:ext cx="1918505" cy="282364"/>
          </a:xfrm>
          <a:prstGeom prst="rect">
            <a:avLst/>
          </a:prstGeom>
          <a:noFill/>
          <a:ln w="31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배차관리</a:t>
            </a:r>
            <a:endParaRPr lang="ko-KR" altLang="en-US" sz="9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5" name="직사각형 84"/>
          <p:cNvSpPr/>
          <p:nvPr/>
        </p:nvSpPr>
        <p:spPr>
          <a:xfrm>
            <a:off x="356840" y="2228472"/>
            <a:ext cx="1918502" cy="282364"/>
          </a:xfrm>
          <a:prstGeom prst="rect">
            <a:avLst/>
          </a:prstGeom>
          <a:noFill/>
          <a:ln w="31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운송관</a:t>
            </a:r>
            <a:r>
              <a:rPr lang="ko-KR" altLang="en-US" sz="9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리</a:t>
            </a:r>
          </a:p>
        </p:txBody>
      </p:sp>
      <p:sp>
        <p:nvSpPr>
          <p:cNvPr id="86" name="TextBox 85"/>
          <p:cNvSpPr txBox="1"/>
          <p:nvPr/>
        </p:nvSpPr>
        <p:spPr>
          <a:xfrm rot="5400000">
            <a:off x="1991315" y="2235810"/>
            <a:ext cx="288032" cy="276999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endParaRPr lang="ko-KR" altLang="en-US" sz="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7" name="TextBox 96"/>
          <p:cNvSpPr txBox="1"/>
          <p:nvPr/>
        </p:nvSpPr>
        <p:spPr>
          <a:xfrm rot="5400000">
            <a:off x="1991314" y="1965063"/>
            <a:ext cx="288032" cy="275967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endParaRPr lang="ko-KR" altLang="en-US" sz="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6" name="직사각형 105"/>
          <p:cNvSpPr/>
          <p:nvPr/>
        </p:nvSpPr>
        <p:spPr>
          <a:xfrm>
            <a:off x="347923" y="838800"/>
            <a:ext cx="3441675" cy="558867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07" name="직사각형 106"/>
          <p:cNvSpPr/>
          <p:nvPr/>
        </p:nvSpPr>
        <p:spPr>
          <a:xfrm>
            <a:off x="2273314" y="838800"/>
            <a:ext cx="1515443" cy="59824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09" name="직사각형 108"/>
          <p:cNvSpPr/>
          <p:nvPr/>
        </p:nvSpPr>
        <p:spPr>
          <a:xfrm>
            <a:off x="348455" y="838801"/>
            <a:ext cx="1925401" cy="5586588"/>
          </a:xfrm>
          <a:prstGeom prst="rect">
            <a:avLst/>
          </a:prstGeom>
          <a:noFill/>
          <a:ln w="31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0" name="타원 109"/>
          <p:cNvSpPr>
            <a:spLocks noChangeAspect="1"/>
          </p:cNvSpPr>
          <p:nvPr/>
        </p:nvSpPr>
        <p:spPr>
          <a:xfrm>
            <a:off x="262979" y="2804294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>
                <a:solidFill>
                  <a:schemeClr val="bg1"/>
                </a:solidFill>
              </a:rPr>
              <a:t>1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grpSp>
        <p:nvGrpSpPr>
          <p:cNvPr id="111" name="그룹 110"/>
          <p:cNvGrpSpPr/>
          <p:nvPr/>
        </p:nvGrpSpPr>
        <p:grpSpPr>
          <a:xfrm>
            <a:off x="459910" y="964818"/>
            <a:ext cx="1690302" cy="844381"/>
            <a:chOff x="5598676" y="1108197"/>
            <a:chExt cx="1690302" cy="844381"/>
          </a:xfrm>
        </p:grpSpPr>
        <p:pic>
          <p:nvPicPr>
            <p:cNvPr id="112" name="Picture 3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98676" y="1108197"/>
              <a:ext cx="520917" cy="5248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3" name="직사각형 112"/>
            <p:cNvSpPr/>
            <p:nvPr/>
          </p:nvSpPr>
          <p:spPr>
            <a:xfrm>
              <a:off x="6544720" y="1753403"/>
              <a:ext cx="744258" cy="198298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ko-KR" altLang="en-US" sz="8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로그아웃</a:t>
              </a:r>
              <a:endParaRPr lang="ko-KR" altLang="en-US" sz="8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4" name="직사각형 113"/>
            <p:cNvSpPr/>
            <p:nvPr/>
          </p:nvSpPr>
          <p:spPr>
            <a:xfrm>
              <a:off x="5709776" y="1754280"/>
              <a:ext cx="753323" cy="198298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ko-KR" altLang="en-US" sz="8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회원정보수정</a:t>
              </a:r>
              <a:endParaRPr lang="ko-KR" altLang="en-US" sz="8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15" name="TextBox 114"/>
          <p:cNvSpPr txBox="1"/>
          <p:nvPr/>
        </p:nvSpPr>
        <p:spPr>
          <a:xfrm>
            <a:off x="979061" y="896020"/>
            <a:ext cx="12630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</a:t>
            </a:r>
            <a:r>
              <a:rPr lang="ko-KR" altLang="en-US" sz="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</a:t>
            </a:r>
            <a:endParaRPr lang="en-US" altLang="ko-KR" sz="800" b="1" dirty="0" smtClean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㈜그린냉동 홍길동님</a:t>
            </a:r>
            <a:r>
              <a:rPr lang="en-US" altLang="ko-KR" sz="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환영합니다</a:t>
            </a:r>
            <a:r>
              <a:rPr lang="en-US" altLang="ko-KR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   </a:t>
            </a:r>
            <a:endParaRPr lang="en-US" altLang="ko-KR" sz="8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16" name="표 1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9120568"/>
              </p:ext>
            </p:extLst>
          </p:nvPr>
        </p:nvGraphicFramePr>
        <p:xfrm>
          <a:off x="501204" y="6056932"/>
          <a:ext cx="1579202" cy="25238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579202"/>
              </a:tblGrid>
              <a:tr h="2523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법인 콜센터 </a:t>
                      </a:r>
                      <a:r>
                        <a:rPr lang="ko-KR" altLang="en-US" sz="100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☎</a:t>
                      </a:r>
                      <a:endParaRPr lang="ko-KR" altLang="en-US" sz="100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</a:tr>
            </a:tbl>
          </a:graphicData>
        </a:graphic>
      </p:graphicFrame>
      <p:sp>
        <p:nvSpPr>
          <p:cNvPr id="118" name="타원 117"/>
          <p:cNvSpPr>
            <a:spLocks noChangeAspect="1"/>
          </p:cNvSpPr>
          <p:nvPr/>
        </p:nvSpPr>
        <p:spPr>
          <a:xfrm>
            <a:off x="967160" y="2848842"/>
            <a:ext cx="179984" cy="179984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>
                <a:solidFill>
                  <a:schemeClr val="bg1"/>
                </a:solidFill>
              </a:rPr>
              <a:t>N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graphicFrame>
        <p:nvGraphicFramePr>
          <p:cNvPr id="119" name="표 1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0915647"/>
              </p:ext>
            </p:extLst>
          </p:nvPr>
        </p:nvGraphicFramePr>
        <p:xfrm>
          <a:off x="4169420" y="1988840"/>
          <a:ext cx="3133890" cy="3955732"/>
        </p:xfrm>
        <a:graphic>
          <a:graphicData uri="http://schemas.openxmlformats.org/drawingml/2006/table">
            <a:tbl>
              <a:tblPr/>
              <a:tblGrid>
                <a:gridCol w="613610"/>
                <a:gridCol w="954407"/>
                <a:gridCol w="648072"/>
                <a:gridCol w="720080"/>
                <a:gridCol w="137255"/>
                <a:gridCol w="60466"/>
              </a:tblGrid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구분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법인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일자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2015-11-10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제목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마감처리 순서 및 마감해제 처리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구분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HCI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일자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2015-10-05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제목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차량관제 시스템 오픈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20" name="타원 119"/>
          <p:cNvSpPr>
            <a:spLocks noChangeAspect="1"/>
          </p:cNvSpPr>
          <p:nvPr/>
        </p:nvSpPr>
        <p:spPr>
          <a:xfrm>
            <a:off x="6295752" y="2323480"/>
            <a:ext cx="179984" cy="179984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>
                <a:solidFill>
                  <a:schemeClr val="bg1"/>
                </a:solidFill>
              </a:rPr>
              <a:t>N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121" name="TextBox 120"/>
          <p:cNvSpPr txBox="1"/>
          <p:nvPr/>
        </p:nvSpPr>
        <p:spPr>
          <a:xfrm rot="10800000">
            <a:off x="6988622" y="2141240"/>
            <a:ext cx="3152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2" name="TextBox 121"/>
          <p:cNvSpPr txBox="1"/>
          <p:nvPr/>
        </p:nvSpPr>
        <p:spPr>
          <a:xfrm rot="10800000">
            <a:off x="7007324" y="2694553"/>
            <a:ext cx="3152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4336842" y="918307"/>
            <a:ext cx="2691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현대캐피탈</a:t>
            </a:r>
            <a:r>
              <a:rPr lang="en-US" altLang="ko-KR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운송관리시스템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2720752" y="930171"/>
            <a:ext cx="114385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현대캐피탈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07266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3" name="표 4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7514962"/>
              </p:ext>
            </p:extLst>
          </p:nvPr>
        </p:nvGraphicFramePr>
        <p:xfrm>
          <a:off x="513904" y="1988840"/>
          <a:ext cx="3133890" cy="3596120"/>
        </p:xfrm>
        <a:graphic>
          <a:graphicData uri="http://schemas.openxmlformats.org/drawingml/2006/table">
            <a:tbl>
              <a:tblPr/>
              <a:tblGrid>
                <a:gridCol w="613610"/>
                <a:gridCol w="954407"/>
                <a:gridCol w="648072"/>
                <a:gridCol w="720080"/>
                <a:gridCol w="137255"/>
                <a:gridCol w="60466"/>
              </a:tblGrid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구분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법인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일자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2015-11-10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제목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마감처리 순서 및 마감해제 처리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구분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HCI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일자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2015-10-05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제목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차량관제 시스템 오픈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60" name="제목 1"/>
          <p:cNvSpPr>
            <a:spLocks noGrp="1"/>
          </p:cNvSpPr>
          <p:nvPr/>
        </p:nvSpPr>
        <p:spPr bwMode="auto">
          <a:xfrm>
            <a:off x="952500" y="26459"/>
            <a:ext cx="3643313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dirty="0" smtClean="0"/>
              <a:t>HCS-Mobile-05-1102</a:t>
            </a:r>
            <a:endParaRPr lang="ko-KR" altLang="en-US" dirty="0"/>
          </a:p>
        </p:txBody>
      </p:sp>
      <p:sp>
        <p:nvSpPr>
          <p:cNvPr id="62" name="텍스트 개체 틀 3"/>
          <p:cNvSpPr>
            <a:spLocks noGrp="1"/>
          </p:cNvSpPr>
          <p:nvPr/>
        </p:nvSpPr>
        <p:spPr bwMode="auto">
          <a:xfrm>
            <a:off x="7743825" y="864659"/>
            <a:ext cx="2066925" cy="600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lang="ko-KR" alt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 smtClean="0"/>
          </a:p>
        </p:txBody>
      </p:sp>
      <p:sp>
        <p:nvSpPr>
          <p:cNvPr id="63" name="텍스트 개체 틀 4"/>
          <p:cNvSpPr>
            <a:spLocks noGrp="1"/>
          </p:cNvSpPr>
          <p:nvPr/>
        </p:nvSpPr>
        <p:spPr bwMode="auto">
          <a:xfrm>
            <a:off x="5167313" y="302684"/>
            <a:ext cx="3429000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64" name="텍스트 개체 틀 5"/>
          <p:cNvSpPr>
            <a:spLocks noGrp="1"/>
          </p:cNvSpPr>
          <p:nvPr/>
        </p:nvSpPr>
        <p:spPr bwMode="auto">
          <a:xfrm>
            <a:off x="1000125" y="312209"/>
            <a:ext cx="364331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 smtClean="0"/>
              <a:t> Home &gt; </a:t>
            </a:r>
            <a:r>
              <a:rPr lang="ko-KR" altLang="en-US" dirty="0" smtClean="0"/>
              <a:t>공지사항 </a:t>
            </a:r>
            <a:r>
              <a:rPr lang="en-US" altLang="ko-KR" dirty="0" smtClean="0"/>
              <a:t>&gt; </a:t>
            </a:r>
            <a:r>
              <a:rPr lang="ko-KR" altLang="en-US" dirty="0" smtClean="0"/>
              <a:t>공지사항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err="1"/>
              <a:t>메뉴트리에서</a:t>
            </a:r>
            <a:r>
              <a:rPr lang="ko-KR" altLang="en-US" sz="900" dirty="0"/>
              <a:t> 공지사항 클릭하여 공지사항을 확인할 수 있는 화면으로 이동한다</a:t>
            </a:r>
            <a:r>
              <a:rPr lang="en-US" altLang="ko-KR" sz="900" dirty="0"/>
              <a:t>. ( </a:t>
            </a:r>
            <a:r>
              <a:rPr lang="ko-KR" altLang="en-US" sz="900" dirty="0"/>
              <a:t>공지사항 최대 </a:t>
            </a:r>
            <a:r>
              <a:rPr lang="en-US" altLang="ko-KR" sz="900" dirty="0"/>
              <a:t>10</a:t>
            </a:r>
            <a:r>
              <a:rPr lang="ko-KR" altLang="en-US" sz="900" dirty="0"/>
              <a:t>개까지 저장 및 표출</a:t>
            </a:r>
            <a:r>
              <a:rPr lang="en-US" altLang="ko-KR" sz="900" dirty="0"/>
              <a:t>, </a:t>
            </a:r>
            <a:r>
              <a:rPr lang="ko-KR" altLang="en-US" sz="900" dirty="0"/>
              <a:t>공지번호와 관계없이 </a:t>
            </a:r>
            <a:r>
              <a:rPr lang="ko-KR" altLang="en-US" sz="900" dirty="0" err="1"/>
              <a:t>순번부여하여</a:t>
            </a:r>
            <a:r>
              <a:rPr lang="ko-KR" altLang="en-US" sz="900" dirty="0"/>
              <a:t> 표시함</a:t>
            </a:r>
            <a:r>
              <a:rPr lang="en-US" altLang="ko-KR" sz="900" dirty="0"/>
              <a:t>. </a:t>
            </a:r>
            <a:r>
              <a:rPr lang="ko-KR" altLang="en-US" sz="900" dirty="0"/>
              <a:t>제목이 길경우 </a:t>
            </a:r>
            <a:r>
              <a:rPr lang="en-US" altLang="ko-KR" sz="900" dirty="0"/>
              <a:t>… </a:t>
            </a:r>
            <a:r>
              <a:rPr lang="ko-KR" altLang="en-US" sz="900" dirty="0"/>
              <a:t>으로 표출한다</a:t>
            </a:r>
            <a:r>
              <a:rPr lang="en-US" altLang="ko-KR" sz="900" dirty="0" smtClean="0"/>
              <a:t>.)</a:t>
            </a:r>
            <a:endParaRPr lang="en-US" altLang="ko-KR" sz="900" dirty="0"/>
          </a:p>
          <a:p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ko-KR" altLang="en-US" dirty="0" err="1" smtClean="0"/>
              <a:t>캐피탈</a:t>
            </a:r>
            <a:r>
              <a:rPr lang="en-US" altLang="ko-KR" dirty="0" smtClean="0"/>
              <a:t> </a:t>
            </a:r>
            <a:r>
              <a:rPr lang="ko-KR" altLang="en-US" dirty="0" smtClean="0"/>
              <a:t>운송관리시스템</a:t>
            </a: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ko-KR" altLang="en-US" dirty="0" err="1" smtClean="0"/>
              <a:t>에스원</a:t>
            </a:r>
            <a:endParaRPr lang="ko-KR" altLang="en-US" dirty="0"/>
          </a:p>
        </p:txBody>
      </p:sp>
      <p:sp>
        <p:nvSpPr>
          <p:cNvPr id="61" name="텍스트 개체 틀 2"/>
          <p:cNvSpPr>
            <a:spLocks noGrp="1"/>
          </p:cNvSpPr>
          <p:nvPr/>
        </p:nvSpPr>
        <p:spPr bwMode="auto">
          <a:xfrm>
            <a:off x="4936580" y="39159"/>
            <a:ext cx="1143000" cy="25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mtClean="0"/>
          </a:p>
        </p:txBody>
      </p:sp>
      <p:grpSp>
        <p:nvGrpSpPr>
          <p:cNvPr id="5" name="그룹 4"/>
          <p:cNvGrpSpPr/>
          <p:nvPr/>
        </p:nvGrpSpPr>
        <p:grpSpPr>
          <a:xfrm>
            <a:off x="4008312" y="836712"/>
            <a:ext cx="3452611" cy="5588677"/>
            <a:chOff x="4020669" y="836712"/>
            <a:chExt cx="3452611" cy="5588677"/>
          </a:xfrm>
        </p:grpSpPr>
        <p:grpSp>
          <p:nvGrpSpPr>
            <p:cNvPr id="29" name="그룹 28"/>
            <p:cNvGrpSpPr/>
            <p:nvPr/>
          </p:nvGrpSpPr>
          <p:grpSpPr>
            <a:xfrm>
              <a:off x="4031605" y="836712"/>
              <a:ext cx="3441675" cy="5588677"/>
              <a:chOff x="128464" y="836712"/>
              <a:chExt cx="3441675" cy="5588677"/>
            </a:xfrm>
          </p:grpSpPr>
          <p:sp>
            <p:nvSpPr>
              <p:cNvPr id="30" name="직사각형 29"/>
              <p:cNvSpPr/>
              <p:nvPr/>
            </p:nvSpPr>
            <p:spPr>
              <a:xfrm>
                <a:off x="128464" y="836712"/>
                <a:ext cx="3441675" cy="5588677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31" name="직사각형 30"/>
              <p:cNvSpPr/>
              <p:nvPr/>
            </p:nvSpPr>
            <p:spPr>
              <a:xfrm>
                <a:off x="128464" y="836712"/>
                <a:ext cx="3441675" cy="598240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33" name="Picture 3" descr="C:\Users\HQ0384\Desktop\메뉴.png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6464" y="980714"/>
                <a:ext cx="252040" cy="2880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76" name="직사각형 75"/>
            <p:cNvSpPr/>
            <p:nvPr/>
          </p:nvSpPr>
          <p:spPr>
            <a:xfrm>
              <a:off x="4893349" y="1442954"/>
              <a:ext cx="2081435" cy="381594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2000" smtClean="0">
                  <a:solidFill>
                    <a:schemeClr val="tx1"/>
                  </a:solidFill>
                </a:rPr>
                <a:t> 공지사항 상세</a:t>
              </a:r>
              <a:endParaRPr lang="ko-KR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77" name="직사각형 76"/>
            <p:cNvSpPr/>
            <p:nvPr/>
          </p:nvSpPr>
          <p:spPr>
            <a:xfrm>
              <a:off x="4020669" y="1437894"/>
              <a:ext cx="3441675" cy="408813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78" name="왼쪽 화살표 77"/>
            <p:cNvSpPr/>
            <p:nvPr/>
          </p:nvSpPr>
          <p:spPr>
            <a:xfrm>
              <a:off x="4111483" y="1484784"/>
              <a:ext cx="360041" cy="266269"/>
            </a:xfrm>
            <a:prstGeom prst="leftArrow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</p:grpSp>
      <p:grpSp>
        <p:nvGrpSpPr>
          <p:cNvPr id="80" name="그룹 79"/>
          <p:cNvGrpSpPr/>
          <p:nvPr/>
        </p:nvGrpSpPr>
        <p:grpSpPr>
          <a:xfrm>
            <a:off x="359616" y="839259"/>
            <a:ext cx="3443439" cy="5588677"/>
            <a:chOff x="4031605" y="836712"/>
            <a:chExt cx="3443439" cy="5588677"/>
          </a:xfrm>
        </p:grpSpPr>
        <p:grpSp>
          <p:nvGrpSpPr>
            <p:cNvPr id="81" name="그룹 80"/>
            <p:cNvGrpSpPr/>
            <p:nvPr/>
          </p:nvGrpSpPr>
          <p:grpSpPr>
            <a:xfrm>
              <a:off x="4031605" y="836712"/>
              <a:ext cx="3441675" cy="5588677"/>
              <a:chOff x="128464" y="836712"/>
              <a:chExt cx="3441675" cy="5588677"/>
            </a:xfrm>
          </p:grpSpPr>
          <p:sp>
            <p:nvSpPr>
              <p:cNvPr id="86" name="직사각형 85"/>
              <p:cNvSpPr/>
              <p:nvPr/>
            </p:nvSpPr>
            <p:spPr>
              <a:xfrm>
                <a:off x="128464" y="836712"/>
                <a:ext cx="3441675" cy="5588677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87" name="직사각형 86"/>
              <p:cNvSpPr/>
              <p:nvPr/>
            </p:nvSpPr>
            <p:spPr>
              <a:xfrm>
                <a:off x="128464" y="836712"/>
                <a:ext cx="3441675" cy="598240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89" name="Picture 3" descr="C:\Users\HQ0384\Desktop\메뉴.png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6464" y="980714"/>
                <a:ext cx="252040" cy="2880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82" name="직사각형 81"/>
            <p:cNvSpPr/>
            <p:nvPr/>
          </p:nvSpPr>
          <p:spPr>
            <a:xfrm>
              <a:off x="5019080" y="1442954"/>
              <a:ext cx="1374080" cy="381594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2000" dirty="0" smtClean="0">
                  <a:solidFill>
                    <a:schemeClr val="tx1"/>
                  </a:solidFill>
                </a:rPr>
                <a:t> 공지사항</a:t>
              </a:r>
              <a:endParaRPr lang="ko-KR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83" name="직사각형 82"/>
            <p:cNvSpPr/>
            <p:nvPr/>
          </p:nvSpPr>
          <p:spPr>
            <a:xfrm>
              <a:off x="4033369" y="1437894"/>
              <a:ext cx="3441675" cy="408813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84" name="왼쪽 화살표 83"/>
            <p:cNvSpPr/>
            <p:nvPr/>
          </p:nvSpPr>
          <p:spPr>
            <a:xfrm>
              <a:off x="4111483" y="1484784"/>
              <a:ext cx="360041" cy="266269"/>
            </a:xfrm>
            <a:prstGeom prst="leftArrow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34" name="표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984465"/>
              </p:ext>
            </p:extLst>
          </p:nvPr>
        </p:nvGraphicFramePr>
        <p:xfrm>
          <a:off x="4171135" y="2013223"/>
          <a:ext cx="3160480" cy="2718467"/>
        </p:xfrm>
        <a:graphic>
          <a:graphicData uri="http://schemas.openxmlformats.org/drawingml/2006/table">
            <a:tbl>
              <a:tblPr/>
              <a:tblGrid>
                <a:gridCol w="1069897"/>
                <a:gridCol w="2090583"/>
              </a:tblGrid>
              <a:tr h="29457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800" b="0" baseline="0" dirty="0" smtClean="0">
                          <a:solidFill>
                            <a:schemeClr val="tx1"/>
                          </a:solidFill>
                        </a:rPr>
                        <a:t>제목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</a:rPr>
                        <a:t>   </a:t>
                      </a:r>
                      <a:r>
                        <a:rPr lang="ko-KR" altLang="en-US" sz="800" b="0" baseline="0" dirty="0" smtClean="0">
                          <a:solidFill>
                            <a:schemeClr val="tx1"/>
                          </a:solidFill>
                        </a:rPr>
                        <a:t>마감처리 순서 및 마감해제 처리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9457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800" b="0" baseline="0" dirty="0" smtClean="0">
                          <a:solidFill>
                            <a:schemeClr val="tx1"/>
                          </a:solidFill>
                        </a:rPr>
                        <a:t>구분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 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법인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47289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내용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 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마감처리 순서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 1.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 2.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 3.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 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마감해제 처리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 1.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 2.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 3.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4977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baseline="0" dirty="0" smtClean="0">
                          <a:solidFill>
                            <a:schemeClr val="tx1"/>
                          </a:solidFill>
                        </a:rPr>
                        <a:t>등록자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홍길동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9457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등록일자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2015-11-10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38" name="타원 37"/>
          <p:cNvSpPr>
            <a:spLocks noChangeAspect="1"/>
          </p:cNvSpPr>
          <p:nvPr/>
        </p:nvSpPr>
        <p:spPr>
          <a:xfrm>
            <a:off x="2684784" y="2168896"/>
            <a:ext cx="179984" cy="179984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>
                <a:solidFill>
                  <a:schemeClr val="bg1"/>
                </a:solidFill>
              </a:rPr>
              <a:t>N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 rot="10800000">
            <a:off x="3303514" y="2024057"/>
            <a:ext cx="3152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 rot="10800000">
            <a:off x="2314393" y="2259622"/>
            <a:ext cx="3152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525052" y="1973257"/>
            <a:ext cx="3108832" cy="375624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smtClean="0"/>
              <a:t>공지사항 상세 화면입니다</a:t>
            </a:r>
            <a:r>
              <a:rPr lang="en-US" altLang="ko-KR" smtClean="0"/>
              <a:t>.</a:t>
            </a:r>
            <a:endParaRPr lang="ko-KR" altLang="en-US"/>
          </a:p>
        </p:txBody>
      </p:sp>
      <p:pic>
        <p:nvPicPr>
          <p:cNvPr id="4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19810" y="982662"/>
            <a:ext cx="286122" cy="286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55842" y="978446"/>
            <a:ext cx="286122" cy="286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TextBox 43"/>
          <p:cNvSpPr txBox="1"/>
          <p:nvPr/>
        </p:nvSpPr>
        <p:spPr>
          <a:xfrm>
            <a:off x="4364225" y="917974"/>
            <a:ext cx="2691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현대캐피탈</a:t>
            </a:r>
            <a:r>
              <a:rPr lang="en-US" altLang="ko-KR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운송관리시스템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728193" y="930630"/>
            <a:ext cx="2691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현대캐피탈</a:t>
            </a:r>
            <a:r>
              <a:rPr lang="en-US" altLang="ko-KR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운송관리시스템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2666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981213" y="1420826"/>
            <a:ext cx="1300161" cy="371476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</a:rPr>
              <a:t>Home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cxnSp>
        <p:nvCxnSpPr>
          <p:cNvPr id="5" name="꺾인 연결선 4"/>
          <p:cNvCxnSpPr>
            <a:stCxn id="17" idx="0"/>
            <a:endCxn id="4" idx="2"/>
          </p:cNvCxnSpPr>
          <p:nvPr/>
        </p:nvCxnSpPr>
        <p:spPr>
          <a:xfrm rot="5400000" flipH="1" flipV="1">
            <a:off x="2446940" y="129315"/>
            <a:ext cx="521366" cy="3847341"/>
          </a:xfrm>
          <a:prstGeom prst="bentConnector3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꺾인 연결선 5"/>
          <p:cNvCxnSpPr>
            <a:stCxn id="14" idx="0"/>
            <a:endCxn id="4" idx="2"/>
          </p:cNvCxnSpPr>
          <p:nvPr/>
        </p:nvCxnSpPr>
        <p:spPr>
          <a:xfrm rot="16200000" flipV="1">
            <a:off x="6639797" y="-216201"/>
            <a:ext cx="521366" cy="4538372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꺾인 연결선 10"/>
          <p:cNvCxnSpPr>
            <a:stCxn id="25" idx="0"/>
            <a:endCxn id="4" idx="2"/>
          </p:cNvCxnSpPr>
          <p:nvPr/>
        </p:nvCxnSpPr>
        <p:spPr>
          <a:xfrm rot="16200000" flipV="1">
            <a:off x="5385397" y="1038199"/>
            <a:ext cx="521366" cy="2029572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5103795"/>
              </p:ext>
            </p:extLst>
          </p:nvPr>
        </p:nvGraphicFramePr>
        <p:xfrm>
          <a:off x="8643166" y="2313668"/>
          <a:ext cx="1053000" cy="1681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53000"/>
              </a:tblGrid>
              <a:tr h="3362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solidFill>
                            <a:srgbClr val="FF0000"/>
                          </a:solidFill>
                        </a:rPr>
                        <a:t>고객 지원</a:t>
                      </a:r>
                      <a:endParaRPr lang="ko-KR" altLang="en-US" sz="10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362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>
                          <a:solidFill>
                            <a:srgbClr val="FF0000"/>
                          </a:solidFill>
                        </a:rPr>
                        <a:t>공지 사항 </a:t>
                      </a:r>
                      <a:endParaRPr lang="en-US" altLang="ko-KR" sz="900" baseline="0" dirty="0" smtClean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362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solidFill>
                            <a:srgbClr val="FF0000"/>
                          </a:solidFill>
                        </a:rPr>
                        <a:t>1:1 </a:t>
                      </a:r>
                      <a:r>
                        <a:rPr lang="ko-KR" altLang="en-US" sz="900" smtClean="0">
                          <a:solidFill>
                            <a:srgbClr val="FF0000"/>
                          </a:solidFill>
                        </a:rPr>
                        <a:t>문의 </a:t>
                      </a:r>
                      <a:endParaRPr lang="en-US" altLang="ko-KR" sz="900" baseline="0" dirty="0" smtClean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362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aseline="0" dirty="0" smtClean="0">
                          <a:solidFill>
                            <a:srgbClr val="FF0000"/>
                          </a:solidFill>
                        </a:rPr>
                        <a:t>자주하는 질문</a:t>
                      </a:r>
                      <a:endParaRPr lang="en-US" altLang="ko-KR" sz="900" baseline="0" dirty="0" smtClean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362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aseline="0" dirty="0" smtClean="0">
                          <a:solidFill>
                            <a:srgbClr val="FF0000"/>
                          </a:solidFill>
                        </a:rPr>
                        <a:t>이용약관관리</a:t>
                      </a:r>
                      <a:endParaRPr lang="en-US" altLang="ko-KR" sz="900" baseline="0" dirty="0" smtClean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7417975"/>
              </p:ext>
            </p:extLst>
          </p:nvPr>
        </p:nvGraphicFramePr>
        <p:xfrm>
          <a:off x="200472" y="2313668"/>
          <a:ext cx="1166963" cy="30146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66963"/>
              </a:tblGrid>
              <a:tr h="3362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/>
                        <a:t>기초 정보 관리</a:t>
                      </a:r>
                      <a:endParaRPr lang="ko-KR" altLang="en-US" sz="1000" b="1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34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정비 상품 관리</a:t>
                      </a:r>
                      <a:endParaRPr lang="en-US" altLang="ko-KR" sz="9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4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세차상품 관리 </a:t>
                      </a:r>
                      <a:endParaRPr lang="en-US" altLang="ko-KR" sz="9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48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strike="sngStrike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대리점</a:t>
                      </a:r>
                      <a:r>
                        <a:rPr lang="en-US" altLang="ko-KR" sz="900" b="0" strike="sngStrike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900" b="0" strike="sngStrike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회사</a:t>
                      </a:r>
                      <a:r>
                        <a:rPr lang="en-US" altLang="ko-KR" sz="900" b="0" strike="sngStrike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  <a:r>
                        <a:rPr lang="ko-KR" altLang="en-US" sz="900" b="0" strike="sngStrike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관리</a:t>
                      </a:r>
                      <a:endParaRPr lang="en-US" altLang="ko-KR" sz="900" b="0" strike="sngStrike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48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BLE</a:t>
                      </a: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900" b="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단말기 관리</a:t>
                      </a:r>
                      <a:endParaRPr lang="en-US" altLang="ko-KR" sz="9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4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배차 내역 관리</a:t>
                      </a:r>
                      <a:endParaRPr lang="en-US" altLang="ko-KR" sz="9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4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권역 관리</a:t>
                      </a:r>
                      <a:endParaRPr lang="en-US" altLang="ko-KR" sz="9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48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세차 차량 관리 </a:t>
                      </a:r>
                      <a:endParaRPr lang="en-US" altLang="ko-KR" sz="9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48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그룹 관리</a:t>
                      </a:r>
                      <a:endParaRPr lang="en-US" altLang="ko-KR" sz="9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cxnSp>
        <p:nvCxnSpPr>
          <p:cNvPr id="23" name="꺾인 연결선 22"/>
          <p:cNvCxnSpPr>
            <a:stCxn id="16" idx="0"/>
            <a:endCxn id="4" idx="2"/>
          </p:cNvCxnSpPr>
          <p:nvPr/>
        </p:nvCxnSpPr>
        <p:spPr>
          <a:xfrm rot="5400000" flipH="1" flipV="1">
            <a:off x="4117020" y="1800190"/>
            <a:ext cx="522162" cy="506386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5374217"/>
              </p:ext>
            </p:extLst>
          </p:nvPr>
        </p:nvGraphicFramePr>
        <p:xfrm>
          <a:off x="1568624" y="2313668"/>
          <a:ext cx="1148108" cy="237599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48108"/>
              </a:tblGrid>
              <a:tr h="3362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/>
                        <a:t>사용자 관리 </a:t>
                      </a:r>
                      <a:endParaRPr lang="ko-KR" altLang="en-US" sz="1000" b="1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34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사용자 가입 현황 </a:t>
                      </a:r>
                      <a:endParaRPr lang="en-US" altLang="ko-KR" sz="9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4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사용자 예약 </a:t>
                      </a:r>
                      <a:r>
                        <a:rPr lang="en-US" altLang="ko-KR" sz="900" b="0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900" b="0" kern="120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취소 </a:t>
                      </a:r>
                      <a:r>
                        <a:rPr lang="en-US" altLang="ko-KR" sz="900" b="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/ </a:t>
                      </a:r>
                      <a:r>
                        <a:rPr lang="ko-KR" altLang="en-US" sz="900" b="0" kern="120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결제 </a:t>
                      </a:r>
                      <a:r>
                        <a:rPr lang="ko-KR" altLang="en-US" sz="900" b="0" kern="120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900" b="0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현황 </a:t>
                      </a:r>
                      <a:endParaRPr lang="ko-KR" altLang="en-US" sz="900" b="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4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endParaRPr lang="ko-KR" altLang="en-US" sz="900" b="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4800"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4800"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4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endParaRPr lang="ko-KR" altLang="en-US" sz="900" b="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6719649"/>
              </p:ext>
            </p:extLst>
          </p:nvPr>
        </p:nvGraphicFramePr>
        <p:xfrm>
          <a:off x="3440832" y="2314464"/>
          <a:ext cx="1368152" cy="13406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68152"/>
              </a:tblGrid>
              <a:tr h="3362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/>
                        <a:t>운영자 관리</a:t>
                      </a:r>
                      <a:endParaRPr lang="ko-KR" altLang="en-US" sz="1000" b="1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34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대리점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관리</a:t>
                      </a:r>
                      <a:endParaRPr lang="en-US" altLang="ko-KR" sz="9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4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직원 관리</a:t>
                      </a:r>
                      <a:endParaRPr lang="ko-KR" altLang="en-US" sz="900" b="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4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kern="120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작업자별</a:t>
                      </a:r>
                      <a:r>
                        <a:rPr lang="ko-KR" altLang="en-US" sz="900" b="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작업 현황</a:t>
                      </a:r>
                      <a:endParaRPr lang="ko-KR" altLang="en-US" sz="900" b="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cxnSp>
        <p:nvCxnSpPr>
          <p:cNvPr id="20" name="꺾인 연결선 19"/>
          <p:cNvCxnSpPr>
            <a:stCxn id="15" idx="0"/>
            <a:endCxn id="4" idx="2"/>
          </p:cNvCxnSpPr>
          <p:nvPr/>
        </p:nvCxnSpPr>
        <p:spPr>
          <a:xfrm rot="5400000" flipH="1" flipV="1">
            <a:off x="3126303" y="808677"/>
            <a:ext cx="521366" cy="2488616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537379"/>
              </p:ext>
            </p:extLst>
          </p:nvPr>
        </p:nvGraphicFramePr>
        <p:xfrm>
          <a:off x="5999446" y="2313668"/>
          <a:ext cx="1322841" cy="13406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22841"/>
              </a:tblGrid>
              <a:tr h="3362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solidFill>
                            <a:srgbClr val="FF0000"/>
                          </a:solidFill>
                        </a:rPr>
                        <a:t>관제 </a:t>
                      </a:r>
                      <a:endParaRPr lang="ko-KR" altLang="en-US" sz="10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34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작업 현황</a:t>
                      </a:r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900" b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당일</a:t>
                      </a:r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4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차량 위치 관제 </a:t>
                      </a:r>
                      <a:endParaRPr lang="ko-KR" altLang="en-US" sz="900" b="0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4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차량 이동</a:t>
                      </a:r>
                      <a:r>
                        <a:rPr lang="ko-KR" altLang="en-US" sz="900" b="0" baseline="0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 경로 </a:t>
                      </a:r>
                      <a:endParaRPr lang="ko-KR" altLang="en-US" sz="900" b="0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21" name="직사각형 20"/>
          <p:cNvSpPr/>
          <p:nvPr/>
        </p:nvSpPr>
        <p:spPr>
          <a:xfrm>
            <a:off x="165590" y="227021"/>
            <a:ext cx="4274526" cy="33813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US" altLang="ko-KR" sz="1600" b="1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Tahoma" pitchFamily="34" charset="0"/>
              </a:rPr>
              <a:t>Menu A</a:t>
            </a:r>
            <a:r>
              <a:rPr lang="en-US" sz="16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​rchitecture</a:t>
            </a:r>
            <a:endParaRPr lang="ko-KR" altLang="en-US" sz="1600" b="1" kern="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  <a:cs typeface="Tahoma" pitchFamily="34" charset="0"/>
            </a:endParaRPr>
          </a:p>
        </p:txBody>
      </p:sp>
      <p:sp>
        <p:nvSpPr>
          <p:cNvPr id="22" name="Line 422"/>
          <p:cNvSpPr>
            <a:spLocks noChangeShapeType="1"/>
          </p:cNvSpPr>
          <p:nvPr/>
        </p:nvSpPr>
        <p:spPr bwMode="auto">
          <a:xfrm>
            <a:off x="309563" y="562339"/>
            <a:ext cx="904716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defPPr>
              <a:defRPr lang="ko-K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5pPr>
            <a:lvl6pPr marL="22860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6pPr>
            <a:lvl7pPr marL="27432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7pPr>
            <a:lvl8pPr marL="32004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8pPr>
            <a:lvl9pPr marL="36576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9pPr>
          </a:lstStyle>
          <a:p>
            <a:endParaRPr lang="ko-KR" altLang="en-US"/>
          </a:p>
        </p:txBody>
      </p:sp>
      <p:cxnSp>
        <p:nvCxnSpPr>
          <p:cNvPr id="24" name="직선 연결선 23"/>
          <p:cNvCxnSpPr/>
          <p:nvPr/>
        </p:nvCxnSpPr>
        <p:spPr>
          <a:xfrm>
            <a:off x="309563" y="581389"/>
            <a:ext cx="1214437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7" name="표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4526895"/>
              </p:ext>
            </p:extLst>
          </p:nvPr>
        </p:nvGraphicFramePr>
        <p:xfrm>
          <a:off x="8643166" y="4319729"/>
          <a:ext cx="1062362" cy="137553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62362"/>
              </a:tblGrid>
              <a:tr h="3373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로그인</a:t>
                      </a:r>
                      <a:endParaRPr lang="ko-KR" altLang="en-US" sz="1000" b="1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marL="84406" marR="8440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362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로그인 </a:t>
                      </a:r>
                      <a:endParaRPr lang="ko-KR" altLang="en-US" sz="900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marL="84406" marR="8440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62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회원가입</a:t>
                      </a:r>
                      <a:endParaRPr lang="ko-KR" altLang="en-US" sz="900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marL="84406" marR="8440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62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아이디</a:t>
                      </a:r>
                      <a:r>
                        <a:rPr lang="en-US" altLang="ko-KR" sz="900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90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비밀번호 찾기</a:t>
                      </a:r>
                      <a:endParaRPr lang="ko-KR" altLang="en-US" sz="900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marL="84406" marR="8440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28" name="TextBox 27"/>
          <p:cNvSpPr txBox="1"/>
          <p:nvPr/>
        </p:nvSpPr>
        <p:spPr>
          <a:xfrm>
            <a:off x="272480" y="644964"/>
            <a:ext cx="3174267" cy="36163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000" b="1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지역관리자 </a:t>
            </a:r>
            <a:r>
              <a:rPr lang="en-US" altLang="ko-KR" sz="1000" b="1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:  </a:t>
            </a:r>
            <a:r>
              <a:rPr lang="ko-KR" altLang="en-US" sz="1000" b="1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대리점과 사용자를 관리를 하는 관리자 레벨임 </a:t>
            </a:r>
            <a:endParaRPr lang="en-US" altLang="ko-KR" sz="1000" b="1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3834099"/>
              </p:ext>
            </p:extLst>
          </p:nvPr>
        </p:nvGraphicFramePr>
        <p:xfrm>
          <a:off x="3912703" y="3836080"/>
          <a:ext cx="1691867" cy="10058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91867"/>
              </a:tblGrid>
              <a:tr h="3362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/>
                        <a:t>정산 내역  </a:t>
                      </a:r>
                      <a:endParaRPr lang="ko-KR" altLang="en-US" sz="1000" b="1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34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대리점 별 </a:t>
                      </a:r>
                      <a:r>
                        <a:rPr lang="ko-KR" altLang="en-US" sz="900" b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월단위</a:t>
                      </a:r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900" b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레포트</a:t>
                      </a:r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endParaRPr lang="en-US" altLang="ko-KR" sz="9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4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kern="120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직원별</a:t>
                      </a:r>
                      <a:r>
                        <a:rPr lang="ko-KR" altLang="en-US" sz="900" b="0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900" b="0" kern="120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월단위</a:t>
                      </a:r>
                      <a:r>
                        <a:rPr lang="ko-KR" altLang="en-US" sz="900" b="0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900" b="0" kern="120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레포트</a:t>
                      </a:r>
                      <a:r>
                        <a:rPr lang="ko-KR" altLang="en-US" sz="900" b="0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endParaRPr lang="ko-KR" altLang="en-US" sz="900" b="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 bwMode="auto">
          <a:xfrm>
            <a:off x="1524000" y="5322721"/>
            <a:ext cx="5458546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기초 정보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주문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??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분전에는 주문 불가 설정 </a:t>
            </a:r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             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예약후 주문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??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분 이내 미 결제시 결제 취소  </a:t>
            </a:r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구역 관리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동 단위로 차량 매칭 배정을 위한 메뉴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  </a:t>
            </a:r>
          </a:p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권역 관리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: 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해당 지역을 묶어서 표현을 하는 방식으로 등록을 하고 차량 매칭을 할 수 있는 방안으로처리를 할 것 </a:t>
            </a:r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일일 마감을 지어야 함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. </a:t>
            </a:r>
          </a:p>
          <a:p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기초 정보 관리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: </a:t>
            </a:r>
          </a:p>
          <a:p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‘</a:t>
            </a:r>
          </a:p>
          <a:p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2305210"/>
              </p:ext>
            </p:extLst>
          </p:nvPr>
        </p:nvGraphicFramePr>
        <p:xfrm>
          <a:off x="6760177" y="3836080"/>
          <a:ext cx="1433183" cy="10058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33183"/>
              </a:tblGrid>
              <a:tr h="3362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/>
                        <a:t>  </a:t>
                      </a:r>
                      <a:endParaRPr lang="ko-KR" altLang="en-US" sz="1000" b="1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34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근태 관리 </a:t>
                      </a:r>
                      <a:endParaRPr lang="en-US" altLang="ko-KR" sz="9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4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endParaRPr lang="ko-KR" altLang="en-US" sz="900" b="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 bwMode="auto">
          <a:xfrm>
            <a:off x="5889104" y="785609"/>
            <a:ext cx="2719014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err="1" smtClean="0">
                <a:latin typeface="맑은 고딕" pitchFamily="50" charset="-127"/>
                <a:ea typeface="맑은 고딕" pitchFamily="50" charset="-127"/>
              </a:rPr>
              <a:t>일자별</a:t>
            </a:r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  표시 내역  </a:t>
            </a:r>
            <a:r>
              <a:rPr kumimoji="0" lang="ko-KR" altLang="en-US" sz="800" dirty="0" err="1" smtClean="0">
                <a:latin typeface="맑은 고딕" pitchFamily="50" charset="-127"/>
                <a:ea typeface="맑은 고딕" pitchFamily="50" charset="-127"/>
              </a:rPr>
              <a:t>차량별</a:t>
            </a:r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 상품 내역 </a:t>
            </a:r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                      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팀별 내역 </a:t>
            </a:r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                      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지역 별 내역 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(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경기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,</a:t>
            </a:r>
          </a:p>
          <a:p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                      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결제 방식 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(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후불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카드 결제 내역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) </a:t>
            </a:r>
          </a:p>
          <a:p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                      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취소 내역 </a:t>
            </a:r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ko-KR" altLang="en-US" sz="800" dirty="0" err="1" smtClean="0">
                <a:latin typeface="맑은 고딕" pitchFamily="50" charset="-127"/>
                <a:ea typeface="맑은 고딕" pitchFamily="50" charset="-127"/>
              </a:rPr>
              <a:t>일자별</a:t>
            </a:r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+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팀별 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+ </a:t>
            </a:r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 </a:t>
            </a:r>
          </a:p>
          <a:p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 bwMode="auto">
          <a:xfrm>
            <a:off x="7322287" y="5695263"/>
            <a:ext cx="771365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차량 </a:t>
            </a:r>
            <a:r>
              <a:rPr kumimoji="0" lang="ko-KR" altLang="en-US" sz="800" dirty="0" err="1" smtClean="0">
                <a:latin typeface="맑은 고딕" pitchFamily="50" charset="-127"/>
                <a:ea typeface="맑은 고딕" pitchFamily="50" charset="-127"/>
              </a:rPr>
              <a:t>태블릿</a:t>
            </a:r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86078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221515" y="226021"/>
            <a:ext cx="1344730" cy="6094005"/>
          </a:xfrm>
          <a:prstGeom prst="rect">
            <a:avLst/>
          </a:prstGeom>
          <a:solidFill>
            <a:schemeClr val="bg1">
              <a:lumMod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34000" y="379762"/>
            <a:ext cx="548772" cy="65372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66916" y="459776"/>
            <a:ext cx="710555" cy="539041"/>
          </a:xfrm>
          <a:prstGeom prst="rect">
            <a:avLst/>
          </a:prstGeom>
        </p:spPr>
      </p:pic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232201"/>
              </p:ext>
            </p:extLst>
          </p:nvPr>
        </p:nvGraphicFramePr>
        <p:xfrm>
          <a:off x="1240582" y="1360999"/>
          <a:ext cx="1312328" cy="1646658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066883"/>
                <a:gridCol w="245445"/>
              </a:tblGrid>
              <a:tr h="27444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/>
                        <a:t>  기초정보관리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▼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444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/>
                        <a:t>  사용자관리         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▼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7444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/>
                        <a:t>  운영자 관리 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▼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7444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/>
                        <a:t>  </a:t>
                      </a:r>
                      <a:r>
                        <a:rPr lang="ko-KR" altLang="en-US" sz="1000" dirty="0" err="1" smtClean="0"/>
                        <a:t>레포트</a:t>
                      </a:r>
                      <a:r>
                        <a:rPr lang="ko-KR" altLang="en-US" sz="1000" dirty="0" smtClean="0"/>
                        <a:t> 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▼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7444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/>
                        <a:t>  위치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ko-KR" altLang="en-US" sz="1000" smtClean="0"/>
                        <a:t>관제 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▼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7444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/>
                        <a:t>  고객 지원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▼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2552910" y="226022"/>
            <a:ext cx="6256352" cy="330528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 bwMode="auto">
          <a:xfrm>
            <a:off x="2573459" y="241486"/>
            <a:ext cx="2230098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1200" dirty="0" smtClean="0">
                <a:latin typeface="맑은 고딕" pitchFamily="50" charset="-127"/>
                <a:ea typeface="맑은 고딕" pitchFamily="50" charset="-127"/>
              </a:rPr>
              <a:t>◎ 기초 정보 관리 </a:t>
            </a:r>
            <a:r>
              <a:rPr kumimoji="0" lang="en-US" altLang="ko-KR" sz="1200" dirty="0" smtClean="0">
                <a:latin typeface="맑은 고딕" pitchFamily="50" charset="-127"/>
                <a:ea typeface="맑은 고딕" pitchFamily="50" charset="-127"/>
              </a:rPr>
              <a:t>&gt;&gt;  XXXX </a:t>
            </a:r>
            <a:endParaRPr kumimoji="0" lang="ko-KR" altLang="en-US" sz="12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4329781"/>
              </p:ext>
            </p:extLst>
          </p:nvPr>
        </p:nvGraphicFramePr>
        <p:xfrm>
          <a:off x="2580257" y="910253"/>
          <a:ext cx="6229005" cy="528052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804252"/>
                <a:gridCol w="1272083"/>
                <a:gridCol w="797163"/>
                <a:gridCol w="1279172"/>
                <a:gridCol w="788077"/>
                <a:gridCol w="1288258"/>
              </a:tblGrid>
              <a:tr h="2640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현대체 mediurr"/>
                        </a:rPr>
                        <a:t>분  류 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현대체 mediurr"/>
                        </a:rPr>
                        <a:t>회사명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현대체 mediurr"/>
                        </a:rPr>
                        <a:t>회사 분류 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640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현대체 mediurr"/>
                        </a:rPr>
                        <a:t>사업자번호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현대체 mediurr"/>
                        </a:rPr>
                        <a:t>메인 관리자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현대체 mediurr"/>
                        </a:rPr>
                        <a:t>사용여부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2572007" y="631394"/>
            <a:ext cx="11010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현대체 mediurr"/>
              </a:rPr>
              <a:t>▷ 업체 관리</a:t>
            </a:r>
            <a:endParaRPr lang="ko-KR" altLang="en-US" sz="1200" dirty="0">
              <a:latin typeface="현대체 mediurr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430524" y="948150"/>
            <a:ext cx="1201631" cy="20066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ko-KR" altLang="en-US" sz="800" dirty="0">
              <a:solidFill>
                <a:schemeClr val="tx1"/>
              </a:solidFill>
              <a:latin typeface="현대체 mediurr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7592896" y="1196612"/>
            <a:ext cx="1193465" cy="216761"/>
            <a:chOff x="9812992" y="1180668"/>
            <a:chExt cx="1193465" cy="216761"/>
          </a:xfrm>
        </p:grpSpPr>
        <p:grpSp>
          <p:nvGrpSpPr>
            <p:cNvPr id="13" name="그룹 12"/>
            <p:cNvGrpSpPr/>
            <p:nvPr/>
          </p:nvGrpSpPr>
          <p:grpSpPr>
            <a:xfrm>
              <a:off x="9812992" y="1180668"/>
              <a:ext cx="504549" cy="215444"/>
              <a:chOff x="3355576" y="1263570"/>
              <a:chExt cx="504549" cy="215444"/>
            </a:xfrm>
          </p:grpSpPr>
          <p:sp>
            <p:nvSpPr>
              <p:cNvPr id="20" name="타원 19"/>
              <p:cNvSpPr/>
              <p:nvPr/>
            </p:nvSpPr>
            <p:spPr>
              <a:xfrm>
                <a:off x="3355576" y="1289203"/>
                <a:ext cx="183228" cy="16417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2700000" scaled="1"/>
                <a:tileRect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>
                  <a:latin typeface="현대체 mediurr"/>
                </a:endParaRP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3470275" y="1263570"/>
                <a:ext cx="389850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dirty="0">
                    <a:latin typeface="현대체 mediurr"/>
                  </a:rPr>
                  <a:t>전체</a:t>
                </a:r>
              </a:p>
            </p:txBody>
          </p:sp>
        </p:grpSp>
        <p:grpSp>
          <p:nvGrpSpPr>
            <p:cNvPr id="14" name="그룹 13"/>
            <p:cNvGrpSpPr/>
            <p:nvPr/>
          </p:nvGrpSpPr>
          <p:grpSpPr>
            <a:xfrm>
              <a:off x="10232961" y="1180668"/>
              <a:ext cx="410936" cy="215444"/>
              <a:chOff x="3168738" y="1263570"/>
              <a:chExt cx="410936" cy="215444"/>
            </a:xfrm>
          </p:grpSpPr>
          <p:sp>
            <p:nvSpPr>
              <p:cNvPr id="18" name="타원 17"/>
              <p:cNvSpPr/>
              <p:nvPr/>
            </p:nvSpPr>
            <p:spPr>
              <a:xfrm>
                <a:off x="3168738" y="1287621"/>
                <a:ext cx="183228" cy="16417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2700000" scaled="1"/>
                <a:tileRect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>
                  <a:latin typeface="현대체 mediurr"/>
                </a:endParaRP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3292416" y="1263570"/>
                <a:ext cx="287258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dirty="0">
                    <a:latin typeface="현대체 mediurr"/>
                  </a:rPr>
                  <a:t>여</a:t>
                </a:r>
              </a:p>
            </p:txBody>
          </p:sp>
        </p:grpSp>
        <p:grpSp>
          <p:nvGrpSpPr>
            <p:cNvPr id="15" name="그룹 14"/>
            <p:cNvGrpSpPr/>
            <p:nvPr/>
          </p:nvGrpSpPr>
          <p:grpSpPr>
            <a:xfrm>
              <a:off x="10561785" y="1181985"/>
              <a:ext cx="444672" cy="215444"/>
              <a:chOff x="2890755" y="1264887"/>
              <a:chExt cx="444672" cy="215444"/>
            </a:xfrm>
          </p:grpSpPr>
          <p:sp>
            <p:nvSpPr>
              <p:cNvPr id="16" name="타원 15"/>
              <p:cNvSpPr/>
              <p:nvPr/>
            </p:nvSpPr>
            <p:spPr>
              <a:xfrm>
                <a:off x="2890755" y="1293110"/>
                <a:ext cx="183228" cy="16417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2700000" scaled="1"/>
                <a:tileRect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>
                  <a:latin typeface="현대체 mediurr"/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3048169" y="1264887"/>
                <a:ext cx="287258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dirty="0">
                    <a:latin typeface="현대체 mediurr"/>
                  </a:rPr>
                  <a:t>부</a:t>
                </a:r>
              </a:p>
            </p:txBody>
          </p:sp>
        </p:grpSp>
      </p:grpSp>
      <p:sp>
        <p:nvSpPr>
          <p:cNvPr id="22" name="직사각형 21"/>
          <p:cNvSpPr/>
          <p:nvPr/>
        </p:nvSpPr>
        <p:spPr>
          <a:xfrm>
            <a:off x="3430524" y="1201886"/>
            <a:ext cx="1201631" cy="20066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ko-KR" altLang="en-US" sz="800" dirty="0">
              <a:solidFill>
                <a:schemeClr val="tx1"/>
              </a:solidFill>
              <a:latin typeface="현대체 mediurr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5486656" y="1196410"/>
            <a:ext cx="1208056" cy="20066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ko-KR" altLang="en-US" sz="800" dirty="0">
              <a:solidFill>
                <a:schemeClr val="tx1"/>
              </a:solidFill>
              <a:latin typeface="현대체 mediurr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5486656" y="931636"/>
            <a:ext cx="1208056" cy="20066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ko-KR" altLang="en-US" sz="800" dirty="0">
              <a:solidFill>
                <a:schemeClr val="tx1"/>
              </a:solidFill>
              <a:latin typeface="현대체 mediurr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7562417" y="950646"/>
            <a:ext cx="1223944" cy="20066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ko-KR" altLang="en-US" sz="800" dirty="0">
              <a:solidFill>
                <a:schemeClr val="tx1"/>
              </a:solidFill>
              <a:latin typeface="현대체 mediurr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572007" y="1493732"/>
            <a:ext cx="14253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현대체 mediurr"/>
              </a:rPr>
              <a:t>▷ 업체 세부 조회</a:t>
            </a:r>
            <a:endParaRPr lang="ko-KR" altLang="en-US" sz="1200" dirty="0">
              <a:latin typeface="현대체 mediurr"/>
            </a:endParaRPr>
          </a:p>
        </p:txBody>
      </p:sp>
      <p:graphicFrame>
        <p:nvGraphicFramePr>
          <p:cNvPr id="27" name="표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8364808"/>
              </p:ext>
            </p:extLst>
          </p:nvPr>
        </p:nvGraphicFramePr>
        <p:xfrm>
          <a:off x="2576736" y="1772816"/>
          <a:ext cx="6209624" cy="3930836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286963"/>
                <a:gridCol w="801986"/>
                <a:gridCol w="782181"/>
                <a:gridCol w="1569123"/>
                <a:gridCol w="751901"/>
                <a:gridCol w="691452"/>
                <a:gridCol w="1326018"/>
              </a:tblGrid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No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분류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회사명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주    소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연락처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등록일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관리자</a:t>
                      </a:r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ID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본사 관리자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현대중공업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서울시 서초구 서초동 </a:t>
                      </a:r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*****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02-778-4515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2016-11-20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Equation**@naver.com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166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Factor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가산</a:t>
                      </a:r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 </a:t>
                      </a:r>
                      <a:r>
                        <a:rPr lang="ko-KR" altLang="en-US" sz="80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지게차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서울시 서초구 서초동 </a:t>
                      </a:r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*****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02-778-4515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2016-11-20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Equation**@naver.com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3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Factor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하여 지게차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서울시 서초구 서초동 </a:t>
                      </a:r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*****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02-778-4515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2016-11-20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Equation**@naver.com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4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Factor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남광</a:t>
                      </a:r>
                      <a:r>
                        <a:rPr lang="ko-KR" altLang="en-US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 물류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서울시 서초구 서초동 </a:t>
                      </a:r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*****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02-778-4515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2016-11-20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Equation**@naver.com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5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Rental </a:t>
                      </a:r>
                      <a:r>
                        <a:rPr lang="ko-KR" altLang="en-US" sz="80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대리점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err="1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명일물류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서울시 서초구 서초동 </a:t>
                      </a:r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*****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02-778-4515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2016-11-20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Equation**@naver.com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6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Rental </a:t>
                      </a:r>
                      <a:r>
                        <a:rPr lang="ko-KR" altLang="en-US" sz="80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대리점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금강지게차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서울시 서초구 서초동 </a:t>
                      </a:r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*****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02-778-4515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2016-11-20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Equation**@naver.com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7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Rental </a:t>
                      </a:r>
                      <a:r>
                        <a:rPr lang="ko-KR" altLang="en-US" sz="80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대리점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성심 지게차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서울시 서초구 서초동 </a:t>
                      </a:r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*****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02-778-4515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2016-11-20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Equation**@naver.com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8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Rental </a:t>
                      </a:r>
                      <a:r>
                        <a:rPr lang="ko-KR" altLang="en-US" sz="80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대리점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한국 지게차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서울시 서초구 서초동 </a:t>
                      </a:r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*****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02-778-4515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2016-11-20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Equation**@naver.com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9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Factor</a:t>
                      </a:r>
                      <a:r>
                        <a:rPr lang="en-US" altLang="ko-KR" sz="800" baseline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효성 지게차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서울시 강남구 도곡동 </a:t>
                      </a:r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****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02-778-4515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2016-11-20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Equation**@naver.com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Factor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금성 지게차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서울시 강남구 도곡동 </a:t>
                      </a:r>
                      <a:r>
                        <a:rPr lang="en-US" altLang="ko-KR" sz="80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****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02-778-4515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2016-11-20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Equation**@naver.com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Factor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방영 지게차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서울시 강남구 도곡동 </a:t>
                      </a:r>
                      <a:r>
                        <a:rPr lang="en-US" altLang="ko-KR" sz="80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****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02-778-4515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2016-11-20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Equation**@naver.com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Factor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냉동 물류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서울시 강남구 도곡동 </a:t>
                      </a:r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****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02-778-4515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2016-11-20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Equation**@naver.com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13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Factor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하여 지게차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서울시 서초구 서초동 </a:t>
                      </a:r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*****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02-778-4515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2016-11-20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Equation**@naver.com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60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14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Factor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남광</a:t>
                      </a:r>
                      <a:r>
                        <a:rPr lang="ko-KR" altLang="en-US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 물류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서울시 서초구 서초동 </a:t>
                      </a:r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*****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02-778-4515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2016-11-20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Equation**@naver.com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15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Rental </a:t>
                      </a:r>
                      <a:r>
                        <a:rPr lang="ko-KR" altLang="en-US" sz="80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대리점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err="1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명일물류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서울시 서초구 서초동 </a:t>
                      </a:r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*****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02-778-4515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2016-11-20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Equation**@naver.com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16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Rental </a:t>
                      </a:r>
                      <a:r>
                        <a:rPr lang="ko-KR" altLang="en-US" sz="80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대리점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금강지게차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서울시 서초구 서초동 </a:t>
                      </a:r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*****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02-778-4515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2016-11-20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Equation**@naver.com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28" name="그림 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9595" y="694032"/>
            <a:ext cx="3025378" cy="180512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 bwMode="auto">
          <a:xfrm>
            <a:off x="2573460" y="5725681"/>
            <a:ext cx="6235802" cy="21544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ctr"/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&lt;&lt; &lt; 1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2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3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4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5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6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7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8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9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10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&gt; &gt;&gt;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566245" y="5950543"/>
            <a:ext cx="6243017" cy="405373"/>
          </a:xfrm>
          <a:prstGeom prst="rect">
            <a:avLst/>
          </a:prstGeom>
          <a:solidFill>
            <a:schemeClr val="bg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Footer ( </a:t>
            </a:r>
            <a:r>
              <a:rPr lang="ko-KR" altLang="en-US" sz="800" smtClean="0">
                <a:solidFill>
                  <a:schemeClr val="tx1"/>
                </a:solidFill>
              </a:rPr>
              <a:t>사업자</a:t>
            </a:r>
            <a:r>
              <a:rPr lang="en-US" altLang="ko-KR" sz="800" dirty="0" smtClean="0">
                <a:solidFill>
                  <a:schemeClr val="tx1"/>
                </a:solidFill>
              </a:rPr>
              <a:t> </a:t>
            </a:r>
            <a:r>
              <a:rPr lang="ko-KR" altLang="en-US" sz="800" smtClean="0">
                <a:solidFill>
                  <a:schemeClr val="tx1"/>
                </a:solidFill>
              </a:rPr>
              <a:t>정보 등등을 표시</a:t>
            </a:r>
            <a:r>
              <a:rPr lang="en-US" altLang="ko-KR" sz="800" dirty="0" smtClean="0">
                <a:solidFill>
                  <a:schemeClr val="tx1"/>
                </a:solidFill>
              </a:rPr>
              <a:t> )  - </a:t>
            </a:r>
            <a:r>
              <a:rPr lang="ko-KR" altLang="en-US" sz="800" smtClean="0">
                <a:solidFill>
                  <a:schemeClr val="tx1"/>
                </a:solidFill>
              </a:rPr>
              <a:t>내부적으로 표시를 하기 때문에 많은내용이 필요 하지는 않음</a:t>
            </a:r>
            <a:r>
              <a:rPr lang="en-US" altLang="ko-KR" sz="800" dirty="0" smtClean="0">
                <a:solidFill>
                  <a:schemeClr val="tx1"/>
                </a:solidFill>
              </a:rPr>
              <a:t>.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8086924" y="1559858"/>
            <a:ext cx="673754" cy="15002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50   V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02680" y="1502758"/>
            <a:ext cx="1046347" cy="243809"/>
          </a:xfrm>
          <a:prstGeom prst="rect">
            <a:avLst/>
          </a:prstGeom>
        </p:spPr>
      </p:pic>
      <p:sp>
        <p:nvSpPr>
          <p:cNvPr id="33" name="직사각형 32"/>
          <p:cNvSpPr/>
          <p:nvPr/>
        </p:nvSpPr>
        <p:spPr>
          <a:xfrm>
            <a:off x="8221626" y="271354"/>
            <a:ext cx="490832" cy="21602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LOGOUT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 bwMode="auto">
          <a:xfrm>
            <a:off x="5450689" y="287033"/>
            <a:ext cx="2800767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600" dirty="0" smtClean="0">
                <a:latin typeface="맑은 고딕" pitchFamily="50" charset="-127"/>
                <a:ea typeface="맑은 고딕" pitchFamily="50" charset="-127"/>
                <a:hlinkClick r:id="rId6"/>
              </a:rPr>
              <a:t>equation@g-trace.co.kr</a:t>
            </a:r>
            <a:r>
              <a:rPr kumimoji="0" lang="en-US" altLang="ko-KR" sz="600" dirty="0" smtClean="0">
                <a:latin typeface="맑은 고딕" pitchFamily="50" charset="-127"/>
                <a:ea typeface="맑은 고딕" pitchFamily="50" charset="-127"/>
              </a:rPr>
              <a:t> (</a:t>
            </a:r>
            <a:r>
              <a:rPr kumimoji="0" lang="ko-KR" altLang="en-US" sz="600" smtClean="0">
                <a:latin typeface="맑은 고딕" pitchFamily="50" charset="-127"/>
                <a:ea typeface="맑은 고딕" pitchFamily="50" charset="-127"/>
              </a:rPr>
              <a:t>관리자</a:t>
            </a:r>
            <a:r>
              <a:rPr kumimoji="0" lang="en-US" altLang="ko-KR" sz="600" dirty="0" smtClean="0">
                <a:latin typeface="맑은 고딕" pitchFamily="50" charset="-127"/>
                <a:ea typeface="맑은 고딕" pitchFamily="50" charset="-127"/>
              </a:rPr>
              <a:t>)</a:t>
            </a:r>
            <a:r>
              <a:rPr kumimoji="0" lang="ko-KR" altLang="en-US" sz="600" smtClean="0">
                <a:latin typeface="맑은 고딕" pitchFamily="50" charset="-127"/>
                <a:ea typeface="맑은 고딕" pitchFamily="50" charset="-127"/>
              </a:rPr>
              <a:t>님이 최근 로그인 시간은 </a:t>
            </a:r>
            <a:r>
              <a:rPr kumimoji="0" lang="en-US" altLang="ko-KR" sz="600" dirty="0" smtClean="0">
                <a:latin typeface="맑은 고딕" pitchFamily="50" charset="-127"/>
                <a:ea typeface="맑은 고딕" pitchFamily="50" charset="-127"/>
              </a:rPr>
              <a:t>2016-12-11 12:12</a:t>
            </a:r>
            <a:endParaRPr kumimoji="0" lang="ko-KR" altLang="en-US" sz="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2552910" y="226021"/>
            <a:ext cx="6256352" cy="330529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2524609" y="5967732"/>
            <a:ext cx="6256352" cy="330529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37" name="타원 36"/>
          <p:cNvSpPr/>
          <p:nvPr/>
        </p:nvSpPr>
        <p:spPr>
          <a:xfrm>
            <a:off x="2645945" y="5855520"/>
            <a:ext cx="203406" cy="177363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5696643" y="644249"/>
            <a:ext cx="203406" cy="177363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3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39" name="타원 38"/>
          <p:cNvSpPr/>
          <p:nvPr/>
        </p:nvSpPr>
        <p:spPr>
          <a:xfrm>
            <a:off x="6821436" y="1502005"/>
            <a:ext cx="203406" cy="177363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4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40" name="타원 39"/>
          <p:cNvSpPr/>
          <p:nvPr/>
        </p:nvSpPr>
        <p:spPr>
          <a:xfrm>
            <a:off x="8609775" y="1955159"/>
            <a:ext cx="203406" cy="177363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5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8760677" y="532683"/>
            <a:ext cx="93236" cy="5787343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34581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8461174"/>
              </p:ext>
            </p:extLst>
          </p:nvPr>
        </p:nvGraphicFramePr>
        <p:xfrm>
          <a:off x="7761312" y="867783"/>
          <a:ext cx="2049438" cy="5169208"/>
        </p:xfrm>
        <a:graphic>
          <a:graphicData uri="http://schemas.openxmlformats.org/drawingml/2006/table">
            <a:tbl>
              <a:tblPr/>
              <a:tblGrid>
                <a:gridCol w="222338"/>
                <a:gridCol w="1827100"/>
              </a:tblGrid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No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설명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1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kern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메뉴의 위치를 표시를 하면 해당 부문의 좌측은 고정이 되어 있으면 우측의 </a:t>
                      </a:r>
                      <a:r>
                        <a:rPr lang="en-US" altLang="ko-KR" sz="800" b="0" kern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logout</a:t>
                      </a:r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 </a:t>
                      </a:r>
                      <a:r>
                        <a:rPr lang="ko-KR" altLang="en-US" sz="800" b="0" kern="1200" baseline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버튼은 화면의 오른쪽 끝에 고정이 되어서 표시가됨 </a:t>
                      </a:r>
                      <a:endParaRPr lang="en-US" altLang="ko-KR" sz="800" b="0" kern="1200" baseline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2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Footer </a:t>
                      </a: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는 고정이 되면 </a:t>
                      </a: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list </a:t>
                      </a: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의 내용이 커지더라고 이동을 하지않음</a:t>
                      </a: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. </a:t>
                      </a:r>
                      <a:endParaRPr kumimoji="0" lang="ko-KR" altLang="en-US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3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메뉴에 버튼에</a:t>
                      </a: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sz="800" b="0" baseline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따라서 아래의 내용이 출력이 되는 형태임  </a:t>
                      </a: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sz="800" b="0" baseline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닫기</a:t>
                      </a: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) </a:t>
                      </a:r>
                      <a:r>
                        <a:rPr lang="ko-KR" altLang="en-US" sz="800" b="0" baseline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버튼은 없슴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strike="sngStrike" dirty="0" smtClean="0">
                          <a:latin typeface="+mj-ea"/>
                          <a:ea typeface="+mj-ea"/>
                        </a:rPr>
                        <a:t>4</a:t>
                      </a:r>
                      <a:endParaRPr lang="ko-KR" altLang="en-US" sz="800" strike="sngStrike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+ </a:t>
                      </a: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는 추가 </a:t>
                      </a:r>
                      <a:r>
                        <a:rPr kumimoji="1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–</a:t>
                      </a: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삭제</a:t>
                      </a:r>
                      <a:r>
                        <a:rPr kumimoji="1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, </a:t>
                      </a: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저장</a:t>
                      </a:r>
                      <a:r>
                        <a:rPr kumimoji="1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, </a:t>
                      </a: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재조회 </a:t>
                      </a:r>
                      <a:r>
                        <a:rPr kumimoji="1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, excel  </a:t>
                      </a: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형태의</a:t>
                      </a:r>
                      <a:r>
                        <a:rPr kumimoji="1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 </a:t>
                      </a: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버튼을 나타냄 </a:t>
                      </a:r>
                      <a:r>
                        <a:rPr kumimoji="1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list </a:t>
                      </a: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의</a:t>
                      </a:r>
                      <a:r>
                        <a:rPr kumimoji="1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 </a:t>
                      </a: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개수가 기본 </a:t>
                      </a:r>
                      <a:r>
                        <a:rPr kumimoji="1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30, 50, 100 </a:t>
                      </a: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개로 나타냄 </a:t>
                      </a:r>
                      <a:endParaRPr kumimoji="1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5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strike="noStrike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List </a:t>
                      </a:r>
                      <a:r>
                        <a:rPr lang="ko-KR" altLang="en-US" sz="800" b="0" strike="noStrike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의</a:t>
                      </a:r>
                      <a:r>
                        <a:rPr lang="en-US" altLang="ko-KR" sz="800" b="0" strike="noStrike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sz="800" b="0" strike="noStrike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개수가 늘어나면 세로 스크롤이 생김 화면의 폭이 </a:t>
                      </a:r>
                      <a:r>
                        <a:rPr lang="en-US" altLang="ko-KR" sz="800" b="0" strike="noStrike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800</a:t>
                      </a:r>
                      <a:r>
                        <a:rPr lang="en-US" altLang="ko-KR" sz="800" b="0" strike="noStrike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sz="800" b="0" strike="noStrike" baseline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이하로 떨어지면  가로 스크롤이 생김</a:t>
                      </a:r>
                      <a:r>
                        <a:rPr lang="en-US" altLang="ko-KR" sz="800" b="0" strike="noStrike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. </a:t>
                      </a:r>
                      <a:endParaRPr lang="en-US" altLang="ko-KR" sz="800" b="0" strike="noStrike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6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7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baseline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8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9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10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11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12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88900" indent="-39688" algn="l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Note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lumMod val="75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5" marB="46805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1191912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lang="ko-KR" altLang="en-US" sz="800" b="1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현업측</a:t>
                      </a:r>
                      <a:r>
                        <a:rPr lang="ko-KR" altLang="en-US" sz="8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질의사항</a:t>
                      </a:r>
                      <a:r>
                        <a:rPr lang="en-US" altLang="ko-KR" sz="8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]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1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5" marB="46805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 bwMode="auto">
          <a:xfrm>
            <a:off x="5216230" y="290615"/>
            <a:ext cx="2952328" cy="2160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예시 화면 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79878" y="647363"/>
            <a:ext cx="1344730" cy="6094005"/>
          </a:xfrm>
          <a:prstGeom prst="rect">
            <a:avLst/>
          </a:prstGeom>
          <a:solidFill>
            <a:schemeClr val="bg1">
              <a:lumMod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2363" y="801104"/>
            <a:ext cx="548772" cy="65372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5279" y="881118"/>
            <a:ext cx="710555" cy="539041"/>
          </a:xfrm>
          <a:prstGeom prst="rect">
            <a:avLst/>
          </a:prstGeom>
        </p:spPr>
      </p:pic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3710801"/>
              </p:ext>
            </p:extLst>
          </p:nvPr>
        </p:nvGraphicFramePr>
        <p:xfrm>
          <a:off x="98945" y="1782341"/>
          <a:ext cx="1312328" cy="1646658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066883"/>
                <a:gridCol w="245445"/>
              </a:tblGrid>
              <a:tr h="27444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/>
                        <a:t>  기초정보관리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▼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444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/>
                        <a:t>  사용자관리         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▼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7444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/>
                        <a:t>  운영자 관리 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▼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7444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/>
                        <a:t>  </a:t>
                      </a:r>
                      <a:r>
                        <a:rPr lang="ko-KR" altLang="en-US" sz="1000" dirty="0" err="1" smtClean="0"/>
                        <a:t>레포트</a:t>
                      </a:r>
                      <a:r>
                        <a:rPr lang="ko-KR" altLang="en-US" sz="1000" dirty="0" smtClean="0"/>
                        <a:t> 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▼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7444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/>
                        <a:t>  위치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ko-KR" altLang="en-US" sz="1000" smtClean="0"/>
                        <a:t>관제 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▼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7444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/>
                        <a:t>  고객 지원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▼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3" name="직사각형 12"/>
          <p:cNvSpPr/>
          <p:nvPr/>
        </p:nvSpPr>
        <p:spPr>
          <a:xfrm>
            <a:off x="1411273" y="647364"/>
            <a:ext cx="6256352" cy="330528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 bwMode="auto">
          <a:xfrm>
            <a:off x="1431822" y="662828"/>
            <a:ext cx="2230098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1200" dirty="0" smtClean="0">
                <a:latin typeface="맑은 고딕" pitchFamily="50" charset="-127"/>
                <a:ea typeface="맑은 고딕" pitchFamily="50" charset="-127"/>
              </a:rPr>
              <a:t>◎ 기초 정보 관리 </a:t>
            </a:r>
            <a:r>
              <a:rPr kumimoji="0" lang="en-US" altLang="ko-KR" sz="1200" dirty="0" smtClean="0">
                <a:latin typeface="맑은 고딕" pitchFamily="50" charset="-127"/>
                <a:ea typeface="맑은 고딕" pitchFamily="50" charset="-127"/>
              </a:rPr>
              <a:t>&gt;&gt;  XXXX </a:t>
            </a:r>
            <a:endParaRPr kumimoji="0" lang="ko-KR" altLang="en-US" sz="12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31" name="표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8537084"/>
              </p:ext>
            </p:extLst>
          </p:nvPr>
        </p:nvGraphicFramePr>
        <p:xfrm>
          <a:off x="1438620" y="1331595"/>
          <a:ext cx="6229005" cy="528052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804252"/>
                <a:gridCol w="1272083"/>
                <a:gridCol w="797163"/>
                <a:gridCol w="1279172"/>
                <a:gridCol w="788077"/>
                <a:gridCol w="1288258"/>
              </a:tblGrid>
              <a:tr h="2640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현대체 mediurr"/>
                        </a:rPr>
                        <a:t>분  류 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현대체 mediurr"/>
                        </a:rPr>
                        <a:t>회사명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현대체 mediurr"/>
                        </a:rPr>
                        <a:t>회사 분류 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640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현대체 mediurr"/>
                        </a:rPr>
                        <a:t>사업자번호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현대체 mediurr"/>
                        </a:rPr>
                        <a:t>메인 관리자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현대체 mediurr"/>
                        </a:rPr>
                        <a:t>사용여부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2" name="TextBox 31"/>
          <p:cNvSpPr txBox="1"/>
          <p:nvPr/>
        </p:nvSpPr>
        <p:spPr>
          <a:xfrm>
            <a:off x="1430370" y="1052736"/>
            <a:ext cx="11010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현대체 mediurr"/>
              </a:rPr>
              <a:t>▷ 업체 관리</a:t>
            </a:r>
            <a:endParaRPr lang="ko-KR" altLang="en-US" sz="1200" dirty="0">
              <a:latin typeface="현대체 mediurr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2288887" y="1369492"/>
            <a:ext cx="1201631" cy="20066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ko-KR" altLang="en-US" sz="800" dirty="0">
              <a:solidFill>
                <a:schemeClr val="tx1"/>
              </a:solidFill>
              <a:latin typeface="현대체 mediurr"/>
            </a:endParaRPr>
          </a:p>
        </p:txBody>
      </p:sp>
      <p:grpSp>
        <p:nvGrpSpPr>
          <p:cNvPr id="34" name="그룹 33"/>
          <p:cNvGrpSpPr/>
          <p:nvPr/>
        </p:nvGrpSpPr>
        <p:grpSpPr>
          <a:xfrm>
            <a:off x="6451259" y="1617954"/>
            <a:ext cx="1193465" cy="216761"/>
            <a:chOff x="9812992" y="1180668"/>
            <a:chExt cx="1193465" cy="216761"/>
          </a:xfrm>
        </p:grpSpPr>
        <p:grpSp>
          <p:nvGrpSpPr>
            <p:cNvPr id="37" name="그룹 36"/>
            <p:cNvGrpSpPr/>
            <p:nvPr/>
          </p:nvGrpSpPr>
          <p:grpSpPr>
            <a:xfrm>
              <a:off x="9812992" y="1180668"/>
              <a:ext cx="504549" cy="215444"/>
              <a:chOff x="3355576" y="1263570"/>
              <a:chExt cx="504549" cy="215444"/>
            </a:xfrm>
          </p:grpSpPr>
          <p:sp>
            <p:nvSpPr>
              <p:cNvPr id="52" name="타원 51"/>
              <p:cNvSpPr/>
              <p:nvPr/>
            </p:nvSpPr>
            <p:spPr>
              <a:xfrm>
                <a:off x="3355576" y="1289203"/>
                <a:ext cx="183228" cy="16417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2700000" scaled="1"/>
                <a:tileRect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>
                  <a:latin typeface="현대체 mediurr"/>
                </a:endParaRPr>
              </a:p>
            </p:txBody>
          </p:sp>
          <p:sp>
            <p:nvSpPr>
              <p:cNvPr id="53" name="TextBox 52"/>
              <p:cNvSpPr txBox="1"/>
              <p:nvPr/>
            </p:nvSpPr>
            <p:spPr>
              <a:xfrm>
                <a:off x="3470275" y="1263570"/>
                <a:ext cx="389850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dirty="0">
                    <a:latin typeface="현대체 mediurr"/>
                  </a:rPr>
                  <a:t>전체</a:t>
                </a:r>
              </a:p>
            </p:txBody>
          </p:sp>
        </p:grpSp>
        <p:grpSp>
          <p:nvGrpSpPr>
            <p:cNvPr id="42" name="그룹 41"/>
            <p:cNvGrpSpPr/>
            <p:nvPr/>
          </p:nvGrpSpPr>
          <p:grpSpPr>
            <a:xfrm>
              <a:off x="10232961" y="1180668"/>
              <a:ext cx="410936" cy="215444"/>
              <a:chOff x="3168738" y="1263570"/>
              <a:chExt cx="410936" cy="215444"/>
            </a:xfrm>
          </p:grpSpPr>
          <p:sp>
            <p:nvSpPr>
              <p:cNvPr id="50" name="타원 49"/>
              <p:cNvSpPr/>
              <p:nvPr/>
            </p:nvSpPr>
            <p:spPr>
              <a:xfrm>
                <a:off x="3168738" y="1287621"/>
                <a:ext cx="183228" cy="16417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2700000" scaled="1"/>
                <a:tileRect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>
                  <a:latin typeface="현대체 mediurr"/>
                </a:endParaRPr>
              </a:p>
            </p:txBody>
          </p:sp>
          <p:sp>
            <p:nvSpPr>
              <p:cNvPr id="51" name="TextBox 50"/>
              <p:cNvSpPr txBox="1"/>
              <p:nvPr/>
            </p:nvSpPr>
            <p:spPr>
              <a:xfrm>
                <a:off x="3292416" y="1263570"/>
                <a:ext cx="287258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dirty="0">
                    <a:latin typeface="현대체 mediurr"/>
                  </a:rPr>
                  <a:t>여</a:t>
                </a:r>
              </a:p>
            </p:txBody>
          </p:sp>
        </p:grpSp>
        <p:grpSp>
          <p:nvGrpSpPr>
            <p:cNvPr id="43" name="그룹 42"/>
            <p:cNvGrpSpPr/>
            <p:nvPr/>
          </p:nvGrpSpPr>
          <p:grpSpPr>
            <a:xfrm>
              <a:off x="10561785" y="1181985"/>
              <a:ext cx="444672" cy="215444"/>
              <a:chOff x="2890755" y="1264887"/>
              <a:chExt cx="444672" cy="215444"/>
            </a:xfrm>
          </p:grpSpPr>
          <p:sp>
            <p:nvSpPr>
              <p:cNvPr id="48" name="타원 47"/>
              <p:cNvSpPr/>
              <p:nvPr/>
            </p:nvSpPr>
            <p:spPr>
              <a:xfrm>
                <a:off x="2890755" y="1293110"/>
                <a:ext cx="183228" cy="16417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2700000" scaled="1"/>
                <a:tileRect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>
                  <a:latin typeface="현대체 mediurr"/>
                </a:endParaRPr>
              </a:p>
            </p:txBody>
          </p:sp>
          <p:sp>
            <p:nvSpPr>
              <p:cNvPr id="49" name="TextBox 48"/>
              <p:cNvSpPr txBox="1"/>
              <p:nvPr/>
            </p:nvSpPr>
            <p:spPr>
              <a:xfrm>
                <a:off x="3048169" y="1264887"/>
                <a:ext cx="287258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dirty="0">
                    <a:latin typeface="현대체 mediurr"/>
                  </a:rPr>
                  <a:t>부</a:t>
                </a:r>
              </a:p>
            </p:txBody>
          </p:sp>
        </p:grpSp>
      </p:grpSp>
      <p:sp>
        <p:nvSpPr>
          <p:cNvPr id="54" name="직사각형 53"/>
          <p:cNvSpPr/>
          <p:nvPr/>
        </p:nvSpPr>
        <p:spPr>
          <a:xfrm>
            <a:off x="2288887" y="1623228"/>
            <a:ext cx="1201631" cy="20066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ko-KR" altLang="en-US" sz="800" dirty="0">
              <a:solidFill>
                <a:schemeClr val="tx1"/>
              </a:solidFill>
              <a:latin typeface="현대체 mediurr"/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4345019" y="1617752"/>
            <a:ext cx="1208056" cy="20066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ko-KR" altLang="en-US" sz="800" dirty="0">
              <a:solidFill>
                <a:schemeClr val="tx1"/>
              </a:solidFill>
              <a:latin typeface="현대체 mediurr"/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4345019" y="1352978"/>
            <a:ext cx="1208056" cy="20066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ko-KR" altLang="en-US" sz="800" dirty="0">
              <a:solidFill>
                <a:schemeClr val="tx1"/>
              </a:solidFill>
              <a:latin typeface="현대체 mediurr"/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6420780" y="1371988"/>
            <a:ext cx="1223944" cy="20066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ko-KR" altLang="en-US" sz="800" dirty="0">
              <a:solidFill>
                <a:schemeClr val="tx1"/>
              </a:solidFill>
              <a:latin typeface="현대체 mediurr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1430370" y="1915074"/>
            <a:ext cx="14253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현대체 mediurr"/>
              </a:rPr>
              <a:t>▷ 업체 세부 조회</a:t>
            </a:r>
            <a:endParaRPr lang="ko-KR" altLang="en-US" sz="1200" dirty="0">
              <a:latin typeface="현대체 mediurr"/>
            </a:endParaRPr>
          </a:p>
        </p:txBody>
      </p:sp>
      <p:graphicFrame>
        <p:nvGraphicFramePr>
          <p:cNvPr id="59" name="표 5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4759517"/>
              </p:ext>
            </p:extLst>
          </p:nvPr>
        </p:nvGraphicFramePr>
        <p:xfrm>
          <a:off x="1435099" y="2194158"/>
          <a:ext cx="6209624" cy="3930836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286963"/>
                <a:gridCol w="801986"/>
                <a:gridCol w="782181"/>
                <a:gridCol w="1569123"/>
                <a:gridCol w="751901"/>
                <a:gridCol w="691452"/>
                <a:gridCol w="1326018"/>
              </a:tblGrid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No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분류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회사명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주    소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연락처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등록일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관리자</a:t>
                      </a:r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ID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본사 관리자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현대중공업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서울시 서초구 서초동 </a:t>
                      </a:r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*****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02-778-4515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2016-11-20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Equation**@naver.com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166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Factor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가산</a:t>
                      </a:r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 </a:t>
                      </a:r>
                      <a:r>
                        <a:rPr lang="ko-KR" altLang="en-US" sz="80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지게차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서울시 서초구 서초동 </a:t>
                      </a:r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*****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02-778-4515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2016-11-20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Equation**@naver.com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3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Factor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하여 지게차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서울시 서초구 서초동 </a:t>
                      </a:r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*****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02-778-4515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2016-11-20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Equation**@naver.com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4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Factor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남광</a:t>
                      </a:r>
                      <a:r>
                        <a:rPr lang="ko-KR" altLang="en-US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 물류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서울시 서초구 서초동 </a:t>
                      </a:r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*****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02-778-4515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2016-11-20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Equation**@naver.com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5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Rental </a:t>
                      </a:r>
                      <a:r>
                        <a:rPr lang="ko-KR" altLang="en-US" sz="80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대리점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err="1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명일물류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서울시 서초구 서초동 </a:t>
                      </a:r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*****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02-778-4515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2016-11-20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Equation**@naver.com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6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Rental </a:t>
                      </a:r>
                      <a:r>
                        <a:rPr lang="ko-KR" altLang="en-US" sz="80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대리점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금강지게차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서울시 서초구 서초동 </a:t>
                      </a:r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*****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02-778-4515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2016-11-20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Equation**@naver.com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7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Rental </a:t>
                      </a:r>
                      <a:r>
                        <a:rPr lang="ko-KR" altLang="en-US" sz="80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대리점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성심 지게차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서울시 서초구 서초동 </a:t>
                      </a:r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*****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02-778-4515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2016-11-20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Equation**@naver.com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8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Rental </a:t>
                      </a:r>
                      <a:r>
                        <a:rPr lang="ko-KR" altLang="en-US" sz="80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대리점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한국 지게차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서울시 서초구 서초동 </a:t>
                      </a:r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*****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02-778-4515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2016-11-20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Equation**@naver.com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9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Factor</a:t>
                      </a:r>
                      <a:r>
                        <a:rPr lang="en-US" altLang="ko-KR" sz="800" baseline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효성 지게차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서울시 강남구 도곡동 </a:t>
                      </a:r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****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02-778-4515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2016-11-20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Equation**@naver.com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Factor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금성 지게차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서울시 강남구 도곡동 </a:t>
                      </a:r>
                      <a:r>
                        <a:rPr lang="en-US" altLang="ko-KR" sz="80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****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02-778-4515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2016-11-20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Equation**@naver.com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Factor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방영 지게차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서울시 강남구 도곡동 </a:t>
                      </a:r>
                      <a:r>
                        <a:rPr lang="en-US" altLang="ko-KR" sz="80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****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02-778-4515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2016-11-20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Equation**@naver.com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Factor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냉동 물류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서울시 강남구 도곡동 </a:t>
                      </a:r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****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02-778-4515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2016-11-20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Equation**@naver.com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13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Factor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하여 지게차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서울시 서초구 서초동 </a:t>
                      </a:r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*****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02-778-4515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2016-11-20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Equation**@naver.com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60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14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Factor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남광</a:t>
                      </a:r>
                      <a:r>
                        <a:rPr lang="ko-KR" altLang="en-US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 물류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서울시 서초구 서초동 </a:t>
                      </a:r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*****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02-778-4515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2016-11-20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Equation**@naver.com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15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Rental </a:t>
                      </a:r>
                      <a:r>
                        <a:rPr lang="ko-KR" altLang="en-US" sz="80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대리점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err="1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명일물류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서울시 서초구 서초동 </a:t>
                      </a:r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*****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02-778-4515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2016-11-20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Equation**@naver.com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16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Rental </a:t>
                      </a:r>
                      <a:r>
                        <a:rPr lang="ko-KR" altLang="en-US" sz="80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대리점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금강지게차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서울시 서초구 서초동 </a:t>
                      </a:r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*****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02-778-4515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2016-11-20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Equation**@naver.com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60" name="그림 5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7958" y="1115374"/>
            <a:ext cx="3025378" cy="180512"/>
          </a:xfrm>
          <a:prstGeom prst="rect">
            <a:avLst/>
          </a:prstGeom>
        </p:spPr>
      </p:pic>
      <p:sp>
        <p:nvSpPr>
          <p:cNvPr id="65" name="직사각형 64"/>
          <p:cNvSpPr/>
          <p:nvPr/>
        </p:nvSpPr>
        <p:spPr>
          <a:xfrm>
            <a:off x="10631501" y="6232180"/>
            <a:ext cx="161923" cy="18097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현대체 mediurr"/>
            </a:endParaRPr>
          </a:p>
        </p:txBody>
      </p:sp>
      <p:sp>
        <p:nvSpPr>
          <p:cNvPr id="15" name="TextBox 14"/>
          <p:cNvSpPr txBox="1"/>
          <p:nvPr/>
        </p:nvSpPr>
        <p:spPr bwMode="auto">
          <a:xfrm>
            <a:off x="1431823" y="6147023"/>
            <a:ext cx="6235802" cy="21544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ctr"/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&lt;&lt; &lt; 1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2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3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4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5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6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7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8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9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10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&gt; &gt;&gt;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6" name="직사각형 65"/>
          <p:cNvSpPr/>
          <p:nvPr/>
        </p:nvSpPr>
        <p:spPr>
          <a:xfrm>
            <a:off x="1424608" y="6371885"/>
            <a:ext cx="6243017" cy="405373"/>
          </a:xfrm>
          <a:prstGeom prst="rect">
            <a:avLst/>
          </a:prstGeom>
          <a:solidFill>
            <a:schemeClr val="bg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Footer ( </a:t>
            </a:r>
            <a:r>
              <a:rPr lang="ko-KR" altLang="en-US" sz="800" smtClean="0">
                <a:solidFill>
                  <a:schemeClr val="tx1"/>
                </a:solidFill>
              </a:rPr>
              <a:t>사업자</a:t>
            </a:r>
            <a:r>
              <a:rPr lang="en-US" altLang="ko-KR" sz="800" dirty="0" smtClean="0">
                <a:solidFill>
                  <a:schemeClr val="tx1"/>
                </a:solidFill>
              </a:rPr>
              <a:t> </a:t>
            </a:r>
            <a:r>
              <a:rPr lang="ko-KR" altLang="en-US" sz="800" smtClean="0">
                <a:solidFill>
                  <a:schemeClr val="tx1"/>
                </a:solidFill>
              </a:rPr>
              <a:t>정보 등등을 표시</a:t>
            </a:r>
            <a:r>
              <a:rPr lang="en-US" altLang="ko-KR" sz="800" dirty="0" smtClean="0">
                <a:solidFill>
                  <a:schemeClr val="tx1"/>
                </a:solidFill>
              </a:rPr>
              <a:t> )  - </a:t>
            </a:r>
            <a:r>
              <a:rPr lang="ko-KR" altLang="en-US" sz="800" smtClean="0">
                <a:solidFill>
                  <a:schemeClr val="tx1"/>
                </a:solidFill>
              </a:rPr>
              <a:t>내부적으로 표시를 하기 때문에 많은내용이 필요 하지는 않음</a:t>
            </a:r>
            <a:r>
              <a:rPr lang="en-US" altLang="ko-KR" sz="800" dirty="0" smtClean="0">
                <a:solidFill>
                  <a:schemeClr val="tx1"/>
                </a:solidFill>
              </a:rPr>
              <a:t>.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945287" y="1981200"/>
            <a:ext cx="673754" cy="15002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50   V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pic>
        <p:nvPicPr>
          <p:cNvPr id="67" name="그림 6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1043" y="1924100"/>
            <a:ext cx="1046347" cy="243809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7079989" y="692696"/>
            <a:ext cx="490832" cy="21602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LOGOUT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 bwMode="auto">
          <a:xfrm>
            <a:off x="4309052" y="708375"/>
            <a:ext cx="2800767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600" dirty="0" smtClean="0">
                <a:latin typeface="맑은 고딕" pitchFamily="50" charset="-127"/>
                <a:ea typeface="맑은 고딕" pitchFamily="50" charset="-127"/>
                <a:hlinkClick r:id="rId6"/>
              </a:rPr>
              <a:t>equation@g-trace.co.kr</a:t>
            </a:r>
            <a:r>
              <a:rPr kumimoji="0" lang="en-US" altLang="ko-KR" sz="600" dirty="0" smtClean="0">
                <a:latin typeface="맑은 고딕" pitchFamily="50" charset="-127"/>
                <a:ea typeface="맑은 고딕" pitchFamily="50" charset="-127"/>
              </a:rPr>
              <a:t> (</a:t>
            </a:r>
            <a:r>
              <a:rPr kumimoji="0" lang="ko-KR" altLang="en-US" sz="600" smtClean="0">
                <a:latin typeface="맑은 고딕" pitchFamily="50" charset="-127"/>
                <a:ea typeface="맑은 고딕" pitchFamily="50" charset="-127"/>
              </a:rPr>
              <a:t>관리자</a:t>
            </a:r>
            <a:r>
              <a:rPr kumimoji="0" lang="en-US" altLang="ko-KR" sz="600" dirty="0" smtClean="0">
                <a:latin typeface="맑은 고딕" pitchFamily="50" charset="-127"/>
                <a:ea typeface="맑은 고딕" pitchFamily="50" charset="-127"/>
              </a:rPr>
              <a:t>)</a:t>
            </a:r>
            <a:r>
              <a:rPr kumimoji="0" lang="ko-KR" altLang="en-US" sz="600" smtClean="0">
                <a:latin typeface="맑은 고딕" pitchFamily="50" charset="-127"/>
                <a:ea typeface="맑은 고딕" pitchFamily="50" charset="-127"/>
              </a:rPr>
              <a:t>님이 최근 로그인 시간은 </a:t>
            </a:r>
            <a:r>
              <a:rPr kumimoji="0" lang="en-US" altLang="ko-KR" sz="600" dirty="0" smtClean="0">
                <a:latin typeface="맑은 고딕" pitchFamily="50" charset="-127"/>
                <a:ea typeface="맑은 고딕" pitchFamily="50" charset="-127"/>
              </a:rPr>
              <a:t>2016-12-11 12:12</a:t>
            </a:r>
            <a:endParaRPr kumimoji="0" lang="ko-KR" altLang="en-US" sz="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411273" y="647363"/>
            <a:ext cx="6256352" cy="330529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1544768" y="515333"/>
            <a:ext cx="203406" cy="177363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1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1382972" y="6389074"/>
            <a:ext cx="6256352" cy="330529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69" name="타원 68"/>
          <p:cNvSpPr/>
          <p:nvPr/>
        </p:nvSpPr>
        <p:spPr>
          <a:xfrm>
            <a:off x="1504308" y="6276862"/>
            <a:ext cx="203406" cy="177363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70" name="타원 69"/>
          <p:cNvSpPr/>
          <p:nvPr/>
        </p:nvSpPr>
        <p:spPr>
          <a:xfrm>
            <a:off x="4555006" y="1065591"/>
            <a:ext cx="203406" cy="177363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3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71" name="타원 70"/>
          <p:cNvSpPr/>
          <p:nvPr/>
        </p:nvSpPr>
        <p:spPr>
          <a:xfrm>
            <a:off x="5679799" y="1923347"/>
            <a:ext cx="203406" cy="177363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4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72" name="타원 71"/>
          <p:cNvSpPr/>
          <p:nvPr/>
        </p:nvSpPr>
        <p:spPr>
          <a:xfrm>
            <a:off x="7468138" y="2376501"/>
            <a:ext cx="203406" cy="177363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5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7619040" y="954025"/>
            <a:ext cx="93236" cy="5787343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7446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140813"/>
              </p:ext>
            </p:extLst>
          </p:nvPr>
        </p:nvGraphicFramePr>
        <p:xfrm>
          <a:off x="7761312" y="867783"/>
          <a:ext cx="2049438" cy="4058048"/>
        </p:xfrm>
        <a:graphic>
          <a:graphicData uri="http://schemas.openxmlformats.org/drawingml/2006/table">
            <a:tbl>
              <a:tblPr/>
              <a:tblGrid>
                <a:gridCol w="222338"/>
                <a:gridCol w="1827100"/>
              </a:tblGrid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No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설명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1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2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3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strike="sngStrike" dirty="0" smtClean="0">
                          <a:latin typeface="+mj-ea"/>
                          <a:ea typeface="+mj-ea"/>
                        </a:rPr>
                        <a:t>4</a:t>
                      </a:r>
                      <a:endParaRPr lang="ko-KR" altLang="en-US" sz="800" strike="sngStrike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5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strike="noStrike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6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7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baseline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8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9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10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11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12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88900" indent="-39688" algn="l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Note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lumMod val="75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5" marB="46805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1191912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lang="ko-KR" altLang="en-US" sz="800" b="1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현업측</a:t>
                      </a:r>
                      <a:r>
                        <a:rPr lang="ko-KR" altLang="en-US" sz="8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질의사항</a:t>
                      </a:r>
                      <a:r>
                        <a:rPr lang="en-US" altLang="ko-KR" sz="8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]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권역은 </a:t>
                      </a:r>
                      <a:r>
                        <a:rPr lang="ko-KR" altLang="en-US" sz="800" b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지역별로 별도의 지정을 할 수도 있음</a:t>
                      </a:r>
                      <a:r>
                        <a:rPr lang="en-US" altLang="ko-KR" sz="8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.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1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5" marB="46805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 bwMode="auto">
          <a:xfrm>
            <a:off x="5216230" y="290615"/>
            <a:ext cx="2952328" cy="2160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예시 화면 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79878" y="647363"/>
            <a:ext cx="1344730" cy="6094005"/>
          </a:xfrm>
          <a:prstGeom prst="rect">
            <a:avLst/>
          </a:prstGeom>
          <a:solidFill>
            <a:schemeClr val="bg1">
              <a:lumMod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2363" y="801104"/>
            <a:ext cx="548772" cy="65372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5279" y="881118"/>
            <a:ext cx="710555" cy="539041"/>
          </a:xfrm>
          <a:prstGeom prst="rect">
            <a:avLst/>
          </a:prstGeom>
        </p:spPr>
      </p:pic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3311947"/>
              </p:ext>
            </p:extLst>
          </p:nvPr>
        </p:nvGraphicFramePr>
        <p:xfrm>
          <a:off x="88004" y="1701421"/>
          <a:ext cx="1312328" cy="304800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066883"/>
                <a:gridCol w="245445"/>
              </a:tblGrid>
              <a:tr h="22390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/>
                        <a:t>  기초정보관리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▲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1921">
                <a:tc gridSpan="2">
                  <a:txBody>
                    <a:bodyPr/>
                    <a:lstStyle/>
                    <a:p>
                      <a:pPr algn="r" latinLnBrk="1"/>
                      <a:r>
                        <a:rPr lang="ko-KR" altLang="en-US" sz="700" dirty="0" smtClean="0"/>
                        <a:t>정비 상품 관리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181921">
                <a:tc gridSpan="2">
                  <a:txBody>
                    <a:bodyPr/>
                    <a:lstStyle/>
                    <a:p>
                      <a:pPr algn="r" latinLnBrk="1"/>
                      <a:r>
                        <a:rPr lang="ko-KR" altLang="en-US" sz="700" dirty="0" smtClean="0"/>
                        <a:t>세차 상품 관리 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181921">
                <a:tc gridSpan="2">
                  <a:txBody>
                    <a:bodyPr/>
                    <a:lstStyle/>
                    <a:p>
                      <a:pPr algn="r" latinLnBrk="1"/>
                      <a:r>
                        <a:rPr lang="ko-KR" altLang="en-US" sz="700" dirty="0" smtClean="0"/>
                        <a:t>대리점</a:t>
                      </a:r>
                      <a:r>
                        <a:rPr lang="en-US" altLang="ko-KR" sz="700" baseline="0" dirty="0" smtClean="0"/>
                        <a:t> </a:t>
                      </a:r>
                      <a:r>
                        <a:rPr lang="ko-KR" altLang="en-US" sz="700" baseline="0" smtClean="0"/>
                        <a:t>관리 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181921">
                <a:tc gridSpan="2">
                  <a:txBody>
                    <a:bodyPr/>
                    <a:lstStyle/>
                    <a:p>
                      <a:pPr algn="r" latinLnBrk="1"/>
                      <a:r>
                        <a:rPr lang="en-US" altLang="ko-KR" sz="700" dirty="0" smtClean="0"/>
                        <a:t>BLE</a:t>
                      </a:r>
                      <a:r>
                        <a:rPr lang="en-US" altLang="ko-KR" sz="700" baseline="0" dirty="0" smtClean="0"/>
                        <a:t> </a:t>
                      </a:r>
                      <a:r>
                        <a:rPr lang="ko-KR" altLang="en-US" sz="700" baseline="0" smtClean="0"/>
                        <a:t>단말기 관리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181921">
                <a:tc gridSpan="2">
                  <a:txBody>
                    <a:bodyPr/>
                    <a:lstStyle/>
                    <a:p>
                      <a:pPr algn="r" latinLnBrk="1"/>
                      <a:r>
                        <a:rPr lang="ko-KR" altLang="en-US" sz="700" dirty="0" smtClean="0"/>
                        <a:t>배차 내역 관리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181921">
                <a:tc gridSpan="2">
                  <a:txBody>
                    <a:bodyPr/>
                    <a:lstStyle/>
                    <a:p>
                      <a:pPr algn="r" latinLnBrk="1"/>
                      <a:r>
                        <a:rPr lang="ko-KR" altLang="en-US" sz="700" dirty="0" smtClean="0"/>
                        <a:t>권역 관리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181921">
                <a:tc gridSpan="2">
                  <a:txBody>
                    <a:bodyPr/>
                    <a:lstStyle/>
                    <a:p>
                      <a:pPr algn="r" latinLnBrk="1"/>
                      <a:r>
                        <a:rPr lang="ko-KR" altLang="en-US" sz="700" dirty="0" smtClean="0"/>
                        <a:t>세차 차량 관리 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181921">
                <a:tc gridSpan="2">
                  <a:txBody>
                    <a:bodyPr/>
                    <a:lstStyle/>
                    <a:p>
                      <a:pPr algn="r" latinLnBrk="1"/>
                      <a:r>
                        <a:rPr lang="ko-KR" altLang="en-US" sz="700" dirty="0" smtClean="0"/>
                        <a:t>그룹 관리 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22390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/>
                        <a:t>  사용자관리         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▼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390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/>
                        <a:t>  운영자관리 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▼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390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/>
                        <a:t>  </a:t>
                      </a:r>
                      <a:r>
                        <a:rPr lang="ko-KR" altLang="en-US" sz="1000" dirty="0" err="1" smtClean="0"/>
                        <a:t>레</a:t>
                      </a:r>
                      <a:r>
                        <a:rPr lang="ko-KR" altLang="en-US" sz="1000" dirty="0" smtClean="0"/>
                        <a:t>  포  </a:t>
                      </a:r>
                      <a:r>
                        <a:rPr lang="ko-KR" altLang="en-US" sz="1000" dirty="0" err="1" smtClean="0"/>
                        <a:t>트</a:t>
                      </a:r>
                      <a:r>
                        <a:rPr lang="ko-KR" altLang="en-US" sz="1000" dirty="0" smtClean="0"/>
                        <a:t> 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▼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390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/>
                        <a:t>  위치관제 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▼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390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/>
                        <a:t>  고객지원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▼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3" name="직사각형 12"/>
          <p:cNvSpPr/>
          <p:nvPr/>
        </p:nvSpPr>
        <p:spPr>
          <a:xfrm>
            <a:off x="1411273" y="647364"/>
            <a:ext cx="6256352" cy="330528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 bwMode="auto">
          <a:xfrm>
            <a:off x="1431822" y="662828"/>
            <a:ext cx="2810385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1200" dirty="0" smtClean="0">
                <a:latin typeface="맑은 고딕" pitchFamily="50" charset="-127"/>
                <a:ea typeface="맑은 고딕" pitchFamily="50" charset="-127"/>
              </a:rPr>
              <a:t>◎ 기초 정보 관리 </a:t>
            </a:r>
            <a:r>
              <a:rPr kumimoji="0" lang="en-US" altLang="ko-KR" sz="1200" dirty="0" smtClean="0">
                <a:latin typeface="맑은 고딕" pitchFamily="50" charset="-127"/>
                <a:ea typeface="맑은 고딕" pitchFamily="50" charset="-127"/>
              </a:rPr>
              <a:t>&gt;&gt;  </a:t>
            </a:r>
            <a:r>
              <a:rPr kumimoji="0" lang="ko-KR" altLang="en-US" sz="1000" smtClean="0">
                <a:latin typeface="맑은 고딕" pitchFamily="50" charset="-127"/>
                <a:ea typeface="맑은 고딕" pitchFamily="50" charset="-127"/>
              </a:rPr>
              <a:t>정비 상품 관리 </a:t>
            </a:r>
            <a:r>
              <a:rPr kumimoji="0" lang="en-US" altLang="ko-KR" sz="1200" dirty="0" smtClean="0">
                <a:latin typeface="맑은 고딕" pitchFamily="50" charset="-127"/>
                <a:ea typeface="맑은 고딕" pitchFamily="50" charset="-127"/>
              </a:rPr>
              <a:t> </a:t>
            </a:r>
            <a:endParaRPr kumimoji="0" lang="ko-KR" altLang="en-US" sz="12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31" name="표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8537084"/>
              </p:ext>
            </p:extLst>
          </p:nvPr>
        </p:nvGraphicFramePr>
        <p:xfrm>
          <a:off x="1438620" y="1331595"/>
          <a:ext cx="6229005" cy="528052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804252"/>
                <a:gridCol w="1272083"/>
                <a:gridCol w="797163"/>
                <a:gridCol w="1279172"/>
                <a:gridCol w="788077"/>
                <a:gridCol w="1288258"/>
              </a:tblGrid>
              <a:tr h="2640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현대체 mediurr"/>
                        </a:rPr>
                        <a:t>분  류 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현대체 mediurr"/>
                        </a:rPr>
                        <a:t>회사명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현대체 mediurr"/>
                        </a:rPr>
                        <a:t>회사 분류 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640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현대체 mediurr"/>
                        </a:rPr>
                        <a:t>사업자번호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현대체 mediurr"/>
                        </a:rPr>
                        <a:t>메인 관리자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현대체 mediurr"/>
                        </a:rPr>
                        <a:t>사용여부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2" name="TextBox 31"/>
          <p:cNvSpPr txBox="1"/>
          <p:nvPr/>
        </p:nvSpPr>
        <p:spPr>
          <a:xfrm>
            <a:off x="1430370" y="1052736"/>
            <a:ext cx="22264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현대체 mediurr"/>
              </a:rPr>
              <a:t>▷ 세차 상품 조회  </a:t>
            </a:r>
            <a:endParaRPr lang="ko-KR" altLang="en-US" sz="1200" dirty="0">
              <a:latin typeface="현대체 mediurr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2288887" y="1369492"/>
            <a:ext cx="1201631" cy="20066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ko-KR" altLang="en-US" sz="800" dirty="0">
              <a:solidFill>
                <a:schemeClr val="tx1"/>
              </a:solidFill>
              <a:latin typeface="현대체 mediurr"/>
            </a:endParaRPr>
          </a:p>
        </p:txBody>
      </p:sp>
      <p:grpSp>
        <p:nvGrpSpPr>
          <p:cNvPr id="34" name="그룹 33"/>
          <p:cNvGrpSpPr/>
          <p:nvPr/>
        </p:nvGrpSpPr>
        <p:grpSpPr>
          <a:xfrm>
            <a:off x="6451259" y="1617954"/>
            <a:ext cx="1193465" cy="216761"/>
            <a:chOff x="9812992" y="1180668"/>
            <a:chExt cx="1193465" cy="216761"/>
          </a:xfrm>
        </p:grpSpPr>
        <p:grpSp>
          <p:nvGrpSpPr>
            <p:cNvPr id="37" name="그룹 36"/>
            <p:cNvGrpSpPr/>
            <p:nvPr/>
          </p:nvGrpSpPr>
          <p:grpSpPr>
            <a:xfrm>
              <a:off x="9812992" y="1180668"/>
              <a:ext cx="504549" cy="215444"/>
              <a:chOff x="3355576" y="1263570"/>
              <a:chExt cx="504549" cy="215444"/>
            </a:xfrm>
          </p:grpSpPr>
          <p:sp>
            <p:nvSpPr>
              <p:cNvPr id="52" name="타원 51"/>
              <p:cNvSpPr/>
              <p:nvPr/>
            </p:nvSpPr>
            <p:spPr>
              <a:xfrm>
                <a:off x="3355576" y="1289203"/>
                <a:ext cx="183228" cy="16417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2700000" scaled="1"/>
                <a:tileRect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>
                  <a:latin typeface="현대체 mediurr"/>
                </a:endParaRPr>
              </a:p>
            </p:txBody>
          </p:sp>
          <p:sp>
            <p:nvSpPr>
              <p:cNvPr id="53" name="TextBox 52"/>
              <p:cNvSpPr txBox="1"/>
              <p:nvPr/>
            </p:nvSpPr>
            <p:spPr>
              <a:xfrm>
                <a:off x="3470275" y="1263570"/>
                <a:ext cx="389850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dirty="0">
                    <a:latin typeface="현대체 mediurr"/>
                  </a:rPr>
                  <a:t>전체</a:t>
                </a:r>
              </a:p>
            </p:txBody>
          </p:sp>
        </p:grpSp>
        <p:grpSp>
          <p:nvGrpSpPr>
            <p:cNvPr id="42" name="그룹 41"/>
            <p:cNvGrpSpPr/>
            <p:nvPr/>
          </p:nvGrpSpPr>
          <p:grpSpPr>
            <a:xfrm>
              <a:off x="10232961" y="1180668"/>
              <a:ext cx="410936" cy="215444"/>
              <a:chOff x="3168738" y="1263570"/>
              <a:chExt cx="410936" cy="215444"/>
            </a:xfrm>
          </p:grpSpPr>
          <p:sp>
            <p:nvSpPr>
              <p:cNvPr id="50" name="타원 49"/>
              <p:cNvSpPr/>
              <p:nvPr/>
            </p:nvSpPr>
            <p:spPr>
              <a:xfrm>
                <a:off x="3168738" y="1287621"/>
                <a:ext cx="183228" cy="16417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2700000" scaled="1"/>
                <a:tileRect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>
                  <a:latin typeface="현대체 mediurr"/>
                </a:endParaRPr>
              </a:p>
            </p:txBody>
          </p:sp>
          <p:sp>
            <p:nvSpPr>
              <p:cNvPr id="51" name="TextBox 50"/>
              <p:cNvSpPr txBox="1"/>
              <p:nvPr/>
            </p:nvSpPr>
            <p:spPr>
              <a:xfrm>
                <a:off x="3292416" y="1263570"/>
                <a:ext cx="287258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dirty="0">
                    <a:latin typeface="현대체 mediurr"/>
                  </a:rPr>
                  <a:t>여</a:t>
                </a:r>
              </a:p>
            </p:txBody>
          </p:sp>
        </p:grpSp>
        <p:grpSp>
          <p:nvGrpSpPr>
            <p:cNvPr id="43" name="그룹 42"/>
            <p:cNvGrpSpPr/>
            <p:nvPr/>
          </p:nvGrpSpPr>
          <p:grpSpPr>
            <a:xfrm>
              <a:off x="10561785" y="1181985"/>
              <a:ext cx="444672" cy="215444"/>
              <a:chOff x="2890755" y="1264887"/>
              <a:chExt cx="444672" cy="215444"/>
            </a:xfrm>
          </p:grpSpPr>
          <p:sp>
            <p:nvSpPr>
              <p:cNvPr id="48" name="타원 47"/>
              <p:cNvSpPr/>
              <p:nvPr/>
            </p:nvSpPr>
            <p:spPr>
              <a:xfrm>
                <a:off x="2890755" y="1293110"/>
                <a:ext cx="183228" cy="16417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2700000" scaled="1"/>
                <a:tileRect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>
                  <a:latin typeface="현대체 mediurr"/>
                </a:endParaRPr>
              </a:p>
            </p:txBody>
          </p:sp>
          <p:sp>
            <p:nvSpPr>
              <p:cNvPr id="49" name="TextBox 48"/>
              <p:cNvSpPr txBox="1"/>
              <p:nvPr/>
            </p:nvSpPr>
            <p:spPr>
              <a:xfrm>
                <a:off x="3048169" y="1264887"/>
                <a:ext cx="287258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dirty="0">
                    <a:latin typeface="현대체 mediurr"/>
                  </a:rPr>
                  <a:t>부</a:t>
                </a:r>
              </a:p>
            </p:txBody>
          </p:sp>
        </p:grpSp>
      </p:grpSp>
      <p:sp>
        <p:nvSpPr>
          <p:cNvPr id="54" name="직사각형 53"/>
          <p:cNvSpPr/>
          <p:nvPr/>
        </p:nvSpPr>
        <p:spPr>
          <a:xfrm>
            <a:off x="2288887" y="1623228"/>
            <a:ext cx="1201631" cy="20066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ko-KR" altLang="en-US" sz="800" dirty="0">
              <a:solidFill>
                <a:schemeClr val="tx1"/>
              </a:solidFill>
              <a:latin typeface="현대체 mediurr"/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4345019" y="1617752"/>
            <a:ext cx="1208056" cy="20066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ko-KR" altLang="en-US" sz="800" dirty="0">
              <a:solidFill>
                <a:schemeClr val="tx1"/>
              </a:solidFill>
              <a:latin typeface="현대체 mediurr"/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4345019" y="1352978"/>
            <a:ext cx="1208056" cy="20066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ko-KR" altLang="en-US" sz="800" dirty="0">
              <a:solidFill>
                <a:schemeClr val="tx1"/>
              </a:solidFill>
              <a:latin typeface="현대체 mediurr"/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6420780" y="1371988"/>
            <a:ext cx="1223944" cy="20066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ko-KR" altLang="en-US" sz="800" dirty="0">
              <a:solidFill>
                <a:schemeClr val="tx1"/>
              </a:solidFill>
              <a:latin typeface="현대체 mediurr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1430370" y="1915074"/>
            <a:ext cx="14253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현대체 mediurr"/>
              </a:rPr>
              <a:t>▷ 세차 세부 조회</a:t>
            </a:r>
            <a:endParaRPr lang="ko-KR" altLang="en-US" sz="1200" dirty="0">
              <a:latin typeface="현대체 mediurr"/>
            </a:endParaRPr>
          </a:p>
        </p:txBody>
      </p:sp>
      <p:graphicFrame>
        <p:nvGraphicFramePr>
          <p:cNvPr id="59" name="표 5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9845527"/>
              </p:ext>
            </p:extLst>
          </p:nvPr>
        </p:nvGraphicFramePr>
        <p:xfrm>
          <a:off x="1435099" y="2194158"/>
          <a:ext cx="6275921" cy="4005897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254860"/>
                <a:gridCol w="712267"/>
                <a:gridCol w="760975"/>
                <a:gridCol w="694678"/>
                <a:gridCol w="1393583"/>
                <a:gridCol w="667785"/>
                <a:gridCol w="614098"/>
                <a:gridCol w="1177675"/>
              </a:tblGrid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No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그룹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분류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차종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기준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상품명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옵셥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등록일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강남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_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서초 요금내역 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table</a:t>
                      </a:r>
                      <a:r>
                        <a:rPr lang="en-US" altLang="ko-KR" sz="800" b="0" baseline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세차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소형차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회성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외부세차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5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개 등록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2016-01-01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166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강남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_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서초 요금내역 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table</a:t>
                      </a:r>
                      <a:r>
                        <a:rPr lang="en-US" altLang="ko-KR" sz="800" b="0" baseline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세차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중소형차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회성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외부세차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5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개 등록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2016-01-01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3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강남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_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서초 요금내역 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table</a:t>
                      </a:r>
                      <a:r>
                        <a:rPr lang="en-US" altLang="ko-KR" sz="800" b="0" baseline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세차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대형차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회성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외부세차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5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개 등록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2016-01-01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4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강남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_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서초 요금내역 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table</a:t>
                      </a:r>
                      <a:r>
                        <a:rPr lang="en-US" altLang="ko-KR" sz="800" b="0" baseline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세차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중소형차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회성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외부세차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5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개 등록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2016-01-01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5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강남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_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서초 요금내역 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table</a:t>
                      </a:r>
                      <a:r>
                        <a:rPr lang="en-US" altLang="ko-KR" sz="800" b="0" baseline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세차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대형차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회성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외부세차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5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개 등록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2016-01-01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6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7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8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9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13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60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14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15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16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60" name="그림 5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7958" y="1115374"/>
            <a:ext cx="3025378" cy="180512"/>
          </a:xfrm>
          <a:prstGeom prst="rect">
            <a:avLst/>
          </a:prstGeom>
        </p:spPr>
      </p:pic>
      <p:sp>
        <p:nvSpPr>
          <p:cNvPr id="65" name="직사각형 64"/>
          <p:cNvSpPr/>
          <p:nvPr/>
        </p:nvSpPr>
        <p:spPr>
          <a:xfrm>
            <a:off x="10631501" y="6232180"/>
            <a:ext cx="161923" cy="18097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현대체 mediurr"/>
            </a:endParaRPr>
          </a:p>
        </p:txBody>
      </p:sp>
      <p:sp>
        <p:nvSpPr>
          <p:cNvPr id="15" name="TextBox 14"/>
          <p:cNvSpPr txBox="1"/>
          <p:nvPr/>
        </p:nvSpPr>
        <p:spPr bwMode="auto">
          <a:xfrm>
            <a:off x="1431823" y="6147023"/>
            <a:ext cx="6235802" cy="21544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ctr"/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&lt;&lt; &lt; 1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2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3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4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5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6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7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8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9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10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&gt; &gt;&gt;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6" name="직사각형 65"/>
          <p:cNvSpPr/>
          <p:nvPr/>
        </p:nvSpPr>
        <p:spPr>
          <a:xfrm>
            <a:off x="1424608" y="6371885"/>
            <a:ext cx="6243017" cy="405373"/>
          </a:xfrm>
          <a:prstGeom prst="rect">
            <a:avLst/>
          </a:prstGeom>
          <a:solidFill>
            <a:schemeClr val="bg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Footer ( </a:t>
            </a:r>
            <a:r>
              <a:rPr lang="ko-KR" altLang="en-US" sz="800" smtClean="0">
                <a:solidFill>
                  <a:schemeClr val="tx1"/>
                </a:solidFill>
              </a:rPr>
              <a:t>사업자</a:t>
            </a:r>
            <a:r>
              <a:rPr lang="en-US" altLang="ko-KR" sz="800" dirty="0" smtClean="0">
                <a:solidFill>
                  <a:schemeClr val="tx1"/>
                </a:solidFill>
              </a:rPr>
              <a:t> </a:t>
            </a:r>
            <a:r>
              <a:rPr lang="ko-KR" altLang="en-US" sz="800" smtClean="0">
                <a:solidFill>
                  <a:schemeClr val="tx1"/>
                </a:solidFill>
              </a:rPr>
              <a:t>정보 등등을 표시</a:t>
            </a:r>
            <a:r>
              <a:rPr lang="en-US" altLang="ko-KR" sz="800" dirty="0" smtClean="0">
                <a:solidFill>
                  <a:schemeClr val="tx1"/>
                </a:solidFill>
              </a:rPr>
              <a:t> )  -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945287" y="1981200"/>
            <a:ext cx="673754" cy="15002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50   V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pic>
        <p:nvPicPr>
          <p:cNvPr id="67" name="그림 6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1043" y="1924100"/>
            <a:ext cx="1046347" cy="243809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7079989" y="692696"/>
            <a:ext cx="490832" cy="21602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LOGOUT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 bwMode="auto">
          <a:xfrm>
            <a:off x="4309052" y="708375"/>
            <a:ext cx="2800767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600" dirty="0" smtClean="0">
                <a:latin typeface="맑은 고딕" pitchFamily="50" charset="-127"/>
                <a:ea typeface="맑은 고딕" pitchFamily="50" charset="-127"/>
                <a:hlinkClick r:id="rId6"/>
              </a:rPr>
              <a:t>equation@g-trace.co.kr</a:t>
            </a:r>
            <a:r>
              <a:rPr kumimoji="0" lang="en-US" altLang="ko-KR" sz="600" dirty="0" smtClean="0">
                <a:latin typeface="맑은 고딕" pitchFamily="50" charset="-127"/>
                <a:ea typeface="맑은 고딕" pitchFamily="50" charset="-127"/>
              </a:rPr>
              <a:t> (</a:t>
            </a:r>
            <a:r>
              <a:rPr kumimoji="0" lang="ko-KR" altLang="en-US" sz="600" smtClean="0">
                <a:latin typeface="맑은 고딕" pitchFamily="50" charset="-127"/>
                <a:ea typeface="맑은 고딕" pitchFamily="50" charset="-127"/>
              </a:rPr>
              <a:t>관리자</a:t>
            </a:r>
            <a:r>
              <a:rPr kumimoji="0" lang="en-US" altLang="ko-KR" sz="600" dirty="0" smtClean="0">
                <a:latin typeface="맑은 고딕" pitchFamily="50" charset="-127"/>
                <a:ea typeface="맑은 고딕" pitchFamily="50" charset="-127"/>
              </a:rPr>
              <a:t>)</a:t>
            </a:r>
            <a:r>
              <a:rPr kumimoji="0" lang="ko-KR" altLang="en-US" sz="600" smtClean="0">
                <a:latin typeface="맑은 고딕" pitchFamily="50" charset="-127"/>
                <a:ea typeface="맑은 고딕" pitchFamily="50" charset="-127"/>
              </a:rPr>
              <a:t>님이 최근 로그인 시간은 </a:t>
            </a:r>
            <a:r>
              <a:rPr kumimoji="0" lang="en-US" altLang="ko-KR" sz="600" dirty="0" smtClean="0">
                <a:latin typeface="맑은 고딕" pitchFamily="50" charset="-127"/>
                <a:ea typeface="맑은 고딕" pitchFamily="50" charset="-127"/>
              </a:rPr>
              <a:t>2016-12-11 12:12</a:t>
            </a:r>
            <a:endParaRPr kumimoji="0" lang="ko-KR" altLang="en-US" sz="60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2104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140813"/>
              </p:ext>
            </p:extLst>
          </p:nvPr>
        </p:nvGraphicFramePr>
        <p:xfrm>
          <a:off x="7761312" y="867783"/>
          <a:ext cx="2049438" cy="4058048"/>
        </p:xfrm>
        <a:graphic>
          <a:graphicData uri="http://schemas.openxmlformats.org/drawingml/2006/table">
            <a:tbl>
              <a:tblPr/>
              <a:tblGrid>
                <a:gridCol w="222338"/>
                <a:gridCol w="1827100"/>
              </a:tblGrid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No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설명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1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2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3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strike="sngStrike" dirty="0" smtClean="0">
                          <a:latin typeface="+mj-ea"/>
                          <a:ea typeface="+mj-ea"/>
                        </a:rPr>
                        <a:t>4</a:t>
                      </a:r>
                      <a:endParaRPr lang="ko-KR" altLang="en-US" sz="800" strike="sngStrike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5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strike="noStrike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6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7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baseline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8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9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10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11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12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88900" indent="-39688" algn="l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Note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lumMod val="75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5" marB="46805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1191912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lang="ko-KR" altLang="en-US" sz="800" b="1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현업측</a:t>
                      </a:r>
                      <a:r>
                        <a:rPr lang="ko-KR" altLang="en-US" sz="8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질의사항</a:t>
                      </a:r>
                      <a:r>
                        <a:rPr lang="en-US" altLang="ko-KR" sz="8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]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권역은 </a:t>
                      </a:r>
                      <a:r>
                        <a:rPr lang="ko-KR" altLang="en-US" sz="800" b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지역별로 별도의 지정을 할 수도 있음</a:t>
                      </a:r>
                      <a:r>
                        <a:rPr lang="en-US" altLang="ko-KR" sz="8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.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1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5" marB="46805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 bwMode="auto">
          <a:xfrm>
            <a:off x="5216230" y="290615"/>
            <a:ext cx="2952328" cy="2160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예시 화면 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79878" y="647363"/>
            <a:ext cx="1344730" cy="6094005"/>
          </a:xfrm>
          <a:prstGeom prst="rect">
            <a:avLst/>
          </a:prstGeom>
          <a:solidFill>
            <a:schemeClr val="bg1">
              <a:lumMod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2363" y="801104"/>
            <a:ext cx="548772" cy="65372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5279" y="881118"/>
            <a:ext cx="710555" cy="539041"/>
          </a:xfrm>
          <a:prstGeom prst="rect">
            <a:avLst/>
          </a:prstGeom>
        </p:spPr>
      </p:pic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3311947"/>
              </p:ext>
            </p:extLst>
          </p:nvPr>
        </p:nvGraphicFramePr>
        <p:xfrm>
          <a:off x="88004" y="1701421"/>
          <a:ext cx="1312328" cy="304800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066883"/>
                <a:gridCol w="245445"/>
              </a:tblGrid>
              <a:tr h="22390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/>
                        <a:t>  기초정보관리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▲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1921">
                <a:tc gridSpan="2">
                  <a:txBody>
                    <a:bodyPr/>
                    <a:lstStyle/>
                    <a:p>
                      <a:pPr algn="r" latinLnBrk="1"/>
                      <a:r>
                        <a:rPr lang="ko-KR" altLang="en-US" sz="700" dirty="0" smtClean="0"/>
                        <a:t>정비 상품 관리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181921">
                <a:tc gridSpan="2">
                  <a:txBody>
                    <a:bodyPr/>
                    <a:lstStyle/>
                    <a:p>
                      <a:pPr algn="r" latinLnBrk="1"/>
                      <a:r>
                        <a:rPr lang="ko-KR" altLang="en-US" sz="700" dirty="0" smtClean="0"/>
                        <a:t>세차 상품 관리 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181921">
                <a:tc gridSpan="2">
                  <a:txBody>
                    <a:bodyPr/>
                    <a:lstStyle/>
                    <a:p>
                      <a:pPr algn="r" latinLnBrk="1"/>
                      <a:r>
                        <a:rPr lang="ko-KR" altLang="en-US" sz="700" dirty="0" smtClean="0"/>
                        <a:t>대리점</a:t>
                      </a:r>
                      <a:r>
                        <a:rPr lang="en-US" altLang="ko-KR" sz="700" baseline="0" dirty="0" smtClean="0"/>
                        <a:t> </a:t>
                      </a:r>
                      <a:r>
                        <a:rPr lang="ko-KR" altLang="en-US" sz="700" baseline="0" smtClean="0"/>
                        <a:t>관리 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181921">
                <a:tc gridSpan="2">
                  <a:txBody>
                    <a:bodyPr/>
                    <a:lstStyle/>
                    <a:p>
                      <a:pPr algn="r" latinLnBrk="1"/>
                      <a:r>
                        <a:rPr lang="en-US" altLang="ko-KR" sz="700" dirty="0" smtClean="0"/>
                        <a:t>BLE</a:t>
                      </a:r>
                      <a:r>
                        <a:rPr lang="en-US" altLang="ko-KR" sz="700" baseline="0" dirty="0" smtClean="0"/>
                        <a:t> </a:t>
                      </a:r>
                      <a:r>
                        <a:rPr lang="ko-KR" altLang="en-US" sz="700" baseline="0" smtClean="0"/>
                        <a:t>단말기 관리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181921">
                <a:tc gridSpan="2">
                  <a:txBody>
                    <a:bodyPr/>
                    <a:lstStyle/>
                    <a:p>
                      <a:pPr algn="r" latinLnBrk="1"/>
                      <a:r>
                        <a:rPr lang="ko-KR" altLang="en-US" sz="700" dirty="0" smtClean="0"/>
                        <a:t>배차 내역 관리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181921">
                <a:tc gridSpan="2">
                  <a:txBody>
                    <a:bodyPr/>
                    <a:lstStyle/>
                    <a:p>
                      <a:pPr algn="r" latinLnBrk="1"/>
                      <a:r>
                        <a:rPr lang="ko-KR" altLang="en-US" sz="700" dirty="0" smtClean="0"/>
                        <a:t>권역 관리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181921">
                <a:tc gridSpan="2">
                  <a:txBody>
                    <a:bodyPr/>
                    <a:lstStyle/>
                    <a:p>
                      <a:pPr algn="r" latinLnBrk="1"/>
                      <a:r>
                        <a:rPr lang="ko-KR" altLang="en-US" sz="700" dirty="0" smtClean="0"/>
                        <a:t>세차 차량 관리 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181921">
                <a:tc gridSpan="2">
                  <a:txBody>
                    <a:bodyPr/>
                    <a:lstStyle/>
                    <a:p>
                      <a:pPr algn="r" latinLnBrk="1"/>
                      <a:r>
                        <a:rPr lang="ko-KR" altLang="en-US" sz="700" dirty="0" smtClean="0"/>
                        <a:t>그룹 관리 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22390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/>
                        <a:t>  사용자관리         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▼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390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/>
                        <a:t>  운영자관리 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▼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390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/>
                        <a:t>  </a:t>
                      </a:r>
                      <a:r>
                        <a:rPr lang="ko-KR" altLang="en-US" sz="1000" dirty="0" err="1" smtClean="0"/>
                        <a:t>레</a:t>
                      </a:r>
                      <a:r>
                        <a:rPr lang="ko-KR" altLang="en-US" sz="1000" dirty="0" smtClean="0"/>
                        <a:t>  포  </a:t>
                      </a:r>
                      <a:r>
                        <a:rPr lang="ko-KR" altLang="en-US" sz="1000" dirty="0" err="1" smtClean="0"/>
                        <a:t>트</a:t>
                      </a:r>
                      <a:r>
                        <a:rPr lang="ko-KR" altLang="en-US" sz="1000" dirty="0" smtClean="0"/>
                        <a:t> 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▼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390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/>
                        <a:t>  위치관제 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▼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390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/>
                        <a:t>  고객지원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▼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3" name="직사각형 12"/>
          <p:cNvSpPr/>
          <p:nvPr/>
        </p:nvSpPr>
        <p:spPr>
          <a:xfrm>
            <a:off x="1411273" y="647364"/>
            <a:ext cx="6256352" cy="330528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 bwMode="auto">
          <a:xfrm>
            <a:off x="1431822" y="662828"/>
            <a:ext cx="2762295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1200" dirty="0" smtClean="0">
                <a:latin typeface="맑은 고딕" pitchFamily="50" charset="-127"/>
                <a:ea typeface="맑은 고딕" pitchFamily="50" charset="-127"/>
              </a:rPr>
              <a:t>◎ 기초 정보 관리 </a:t>
            </a:r>
            <a:r>
              <a:rPr kumimoji="0" lang="en-US" altLang="ko-KR" sz="1200" dirty="0" smtClean="0">
                <a:latin typeface="맑은 고딕" pitchFamily="50" charset="-127"/>
                <a:ea typeface="맑은 고딕" pitchFamily="50" charset="-127"/>
              </a:rPr>
              <a:t>&gt;&gt;  </a:t>
            </a:r>
            <a:r>
              <a:rPr kumimoji="0" lang="ko-KR" altLang="en-US" sz="1000" smtClean="0">
                <a:latin typeface="맑은 고딕" pitchFamily="50" charset="-127"/>
                <a:ea typeface="맑은 고딕" pitchFamily="50" charset="-127"/>
              </a:rPr>
              <a:t>세차 상품 관리 </a:t>
            </a:r>
            <a:r>
              <a:rPr kumimoji="0" lang="en-US" altLang="ko-KR" sz="1200" dirty="0" smtClean="0">
                <a:latin typeface="맑은 고딕" pitchFamily="50" charset="-127"/>
                <a:ea typeface="맑은 고딕" pitchFamily="50" charset="-127"/>
              </a:rPr>
              <a:t> </a:t>
            </a:r>
            <a:endParaRPr kumimoji="0" lang="ko-KR" altLang="en-US" sz="12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10631501" y="6232180"/>
            <a:ext cx="161923" cy="18097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현대체 mediurr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079989" y="692696"/>
            <a:ext cx="490832" cy="21602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LOGOUT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 bwMode="auto">
          <a:xfrm>
            <a:off x="4309052" y="708375"/>
            <a:ext cx="2800767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600" dirty="0" smtClean="0">
                <a:latin typeface="맑은 고딕" pitchFamily="50" charset="-127"/>
                <a:ea typeface="맑은 고딕" pitchFamily="50" charset="-127"/>
                <a:hlinkClick r:id="rId4"/>
              </a:rPr>
              <a:t>equation@g-trace.co.kr</a:t>
            </a:r>
            <a:r>
              <a:rPr kumimoji="0" lang="en-US" altLang="ko-KR" sz="600" dirty="0" smtClean="0">
                <a:latin typeface="맑은 고딕" pitchFamily="50" charset="-127"/>
                <a:ea typeface="맑은 고딕" pitchFamily="50" charset="-127"/>
              </a:rPr>
              <a:t> (</a:t>
            </a:r>
            <a:r>
              <a:rPr kumimoji="0" lang="ko-KR" altLang="en-US" sz="600" smtClean="0">
                <a:latin typeface="맑은 고딕" pitchFamily="50" charset="-127"/>
                <a:ea typeface="맑은 고딕" pitchFamily="50" charset="-127"/>
              </a:rPr>
              <a:t>관리자</a:t>
            </a:r>
            <a:r>
              <a:rPr kumimoji="0" lang="en-US" altLang="ko-KR" sz="600" dirty="0" smtClean="0">
                <a:latin typeface="맑은 고딕" pitchFamily="50" charset="-127"/>
                <a:ea typeface="맑은 고딕" pitchFamily="50" charset="-127"/>
              </a:rPr>
              <a:t>)</a:t>
            </a:r>
            <a:r>
              <a:rPr kumimoji="0" lang="ko-KR" altLang="en-US" sz="600" smtClean="0">
                <a:latin typeface="맑은 고딕" pitchFamily="50" charset="-127"/>
                <a:ea typeface="맑은 고딕" pitchFamily="50" charset="-127"/>
              </a:rPr>
              <a:t>님이 최근 로그인 시간은 </a:t>
            </a:r>
            <a:r>
              <a:rPr kumimoji="0" lang="en-US" altLang="ko-KR" sz="600" dirty="0" smtClean="0">
                <a:latin typeface="맑은 고딕" pitchFamily="50" charset="-127"/>
                <a:ea typeface="맑은 고딕" pitchFamily="50" charset="-127"/>
              </a:rPr>
              <a:t>2016-12-11 12:12</a:t>
            </a:r>
            <a:endParaRPr kumimoji="0" lang="ko-KR" altLang="en-US" sz="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 bwMode="auto">
          <a:xfrm>
            <a:off x="1856656" y="1556792"/>
            <a:ext cx="115288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세차 정보 그룹 관리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072680" y="2276872"/>
            <a:ext cx="1656184" cy="338437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 bwMode="auto">
          <a:xfrm>
            <a:off x="2062816" y="2060848"/>
            <a:ext cx="1522032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세차 </a:t>
            </a:r>
            <a:r>
              <a:rPr kumimoji="0" lang="ko-KR" altLang="en-US" sz="800" dirty="0" err="1" smtClean="0">
                <a:latin typeface="맑은 고딕" pitchFamily="50" charset="-127"/>
                <a:ea typeface="맑은 고딕" pitchFamily="50" charset="-127"/>
              </a:rPr>
              <a:t>그룹명</a:t>
            </a:r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 bwMode="auto">
          <a:xfrm>
            <a:off x="2144688" y="2351136"/>
            <a:ext cx="139493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강남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서초 금액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세차 그룹</a:t>
            </a:r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부산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세차 그룹 </a:t>
            </a:r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144688" y="5805264"/>
            <a:ext cx="1152128" cy="21602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등록 </a:t>
            </a:r>
            <a:r>
              <a:rPr lang="en-US" altLang="ko-KR" sz="800" dirty="0" smtClean="0">
                <a:solidFill>
                  <a:schemeClr val="tx1"/>
                </a:solidFill>
              </a:rPr>
              <a:t>/ </a:t>
            </a:r>
            <a:r>
              <a:rPr lang="ko-KR" altLang="en-US" sz="800" smtClean="0">
                <a:solidFill>
                  <a:schemeClr val="tx1"/>
                </a:solidFill>
              </a:rPr>
              <a:t>수정 </a:t>
            </a:r>
            <a:r>
              <a:rPr lang="en-US" altLang="ko-KR" sz="800" dirty="0" smtClean="0">
                <a:solidFill>
                  <a:schemeClr val="tx1"/>
                </a:solidFill>
              </a:rPr>
              <a:t>/ </a:t>
            </a:r>
            <a:r>
              <a:rPr lang="ko-KR" altLang="en-US" sz="800" smtClean="0">
                <a:solidFill>
                  <a:schemeClr val="tx1"/>
                </a:solidFill>
              </a:rPr>
              <a:t>삭제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4053250" y="2276292"/>
            <a:ext cx="3546153" cy="331294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 bwMode="auto">
          <a:xfrm>
            <a:off x="4309052" y="2060848"/>
            <a:ext cx="1075996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세차 상품명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22" name="표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9127067"/>
              </p:ext>
            </p:extLst>
          </p:nvPr>
        </p:nvGraphicFramePr>
        <p:xfrm>
          <a:off x="4088903" y="2276292"/>
          <a:ext cx="3528393" cy="963393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490954"/>
                <a:gridCol w="490954"/>
                <a:gridCol w="478830"/>
                <a:gridCol w="372323"/>
                <a:gridCol w="460293"/>
                <a:gridCol w="423287"/>
                <a:gridCol w="811752"/>
              </a:tblGrid>
              <a:tr h="231873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분류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차종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기준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상품명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옵셥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등록일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세차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소형차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회성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외부세차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5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개 등록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2016-01-01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16647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세차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소형차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회성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외부세차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5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개 등록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2016-01-01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07461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세차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소형차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회성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외부세차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5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개 등록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2016-01-01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3" name="직사각형 22"/>
          <p:cNvSpPr/>
          <p:nvPr/>
        </p:nvSpPr>
        <p:spPr>
          <a:xfrm>
            <a:off x="4232920" y="2564904"/>
            <a:ext cx="144016" cy="14401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4237682" y="2774454"/>
            <a:ext cx="144016" cy="14401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4228157" y="3012579"/>
            <a:ext cx="144016" cy="14401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917418" y="3052153"/>
            <a:ext cx="1656218" cy="288612"/>
          </a:xfrm>
          <a:prstGeom prst="rect">
            <a:avLst/>
          </a:prstGeom>
          <a:solidFill>
            <a:schemeClr val="accent5">
              <a:alpha val="4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7445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altLang="ko-KR" dirty="0">
                <a:latin typeface="맑은 고딕" pitchFamily="50" charset="-127"/>
              </a:rPr>
              <a:t>* </a:t>
            </a:r>
            <a:r>
              <a:rPr lang="ko-KR" altLang="en-US">
                <a:latin typeface="맑은 고딕" pitchFamily="50" charset="-127"/>
              </a:rPr>
              <a:t>세차의 포인트는 차량의 차종으로 기준으로 조회를 한다</a:t>
            </a:r>
            <a:r>
              <a:rPr lang="en-US" altLang="ko-KR" dirty="0">
                <a:latin typeface="맑은 고딕" pitchFamily="50" charset="-127"/>
              </a:rPr>
              <a:t>. </a:t>
            </a:r>
            <a:endParaRPr lang="ko-KR" altLang="en-US">
              <a:latin typeface="맑은 고딕" pitchFamily="50" charset="-127"/>
            </a:endParaRPr>
          </a:p>
          <a:p>
            <a:endParaRPr lang="en-US" altLang="ko-KR" dirty="0" smtClean="0"/>
          </a:p>
          <a:p>
            <a:endParaRPr lang="en-US" altLang="ko-KR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dirty="0" smtClean="0"/>
              <a:t>정비는 차량의 세부 사항을 기준으로 조회를 할 수 있음</a:t>
            </a:r>
            <a:r>
              <a:rPr lang="en-US" altLang="ko-KR" dirty="0" smtClean="0"/>
              <a:t>. </a:t>
            </a:r>
          </a:p>
          <a:p>
            <a:endParaRPr lang="en-US" altLang="ko-KR" dirty="0"/>
          </a:p>
          <a:p>
            <a:r>
              <a:rPr lang="ko-KR" altLang="en-US" dirty="0" smtClean="0"/>
              <a:t>예시</a:t>
            </a:r>
            <a:r>
              <a:rPr lang="en-US" altLang="ko-KR" dirty="0" smtClean="0"/>
              <a:t>) </a:t>
            </a:r>
            <a:r>
              <a:rPr lang="ko-KR" altLang="en-US" smtClean="0"/>
              <a:t>카니발의 경우 </a:t>
            </a:r>
            <a:endParaRPr lang="en-US" altLang="ko-KR" dirty="0" smtClean="0"/>
          </a:p>
          <a:p>
            <a:r>
              <a:rPr lang="en-US" altLang="ko-KR" dirty="0" smtClean="0"/>
              <a:t>   1) </a:t>
            </a:r>
            <a:r>
              <a:rPr lang="ko-KR" altLang="en-US" smtClean="0"/>
              <a:t>엔진의</a:t>
            </a:r>
            <a:r>
              <a:rPr lang="en-US" altLang="ko-KR" dirty="0" smtClean="0"/>
              <a:t> </a:t>
            </a:r>
            <a:endParaRPr lang="en-US" altLang="ko-KR" dirty="0"/>
          </a:p>
          <a:p>
            <a:r>
              <a:rPr lang="en-US" altLang="ko-KR" dirty="0" smtClean="0"/>
              <a:t>    </a:t>
            </a:r>
          </a:p>
        </p:txBody>
      </p:sp>
      <p:sp>
        <p:nvSpPr>
          <p:cNvPr id="6" name="TextBox 5"/>
          <p:cNvSpPr txBox="1"/>
          <p:nvPr/>
        </p:nvSpPr>
        <p:spPr bwMode="auto">
          <a:xfrm>
            <a:off x="488504" y="1118133"/>
            <a:ext cx="1585690" cy="42780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세차 상품 </a:t>
            </a:r>
            <a:r>
              <a:rPr kumimoji="0" lang="ko-KR" altLang="en-US" sz="8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구성 </a:t>
            </a:r>
            <a:endParaRPr kumimoji="0" lang="en-US" altLang="ko-KR" sz="800" dirty="0" smtClean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 smtClean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AutoNum type="arabicParenR"/>
            </a:pPr>
            <a:r>
              <a:rPr kumimoji="0" lang="ko-KR" altLang="en-US" sz="8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내부 세차 </a:t>
            </a:r>
            <a:endParaRPr kumimoji="0" lang="en-US" altLang="ko-KR" sz="800" dirty="0" smtClean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AutoNum type="arabicParenR"/>
            </a:pPr>
            <a:endParaRPr kumimoji="0" lang="en-US" altLang="ko-KR" sz="800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AutoNum type="arabicParenR"/>
            </a:pPr>
            <a:r>
              <a:rPr kumimoji="0" lang="ko-KR" altLang="en-US" sz="8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외부 세차 </a:t>
            </a:r>
            <a:endParaRPr kumimoji="0" lang="en-US" altLang="ko-KR" sz="800" dirty="0" smtClean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AutoNum type="arabicParenR"/>
            </a:pPr>
            <a:endParaRPr kumimoji="0" lang="en-US" altLang="ko-KR" sz="800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AutoNum type="arabicParenR"/>
            </a:pPr>
            <a:r>
              <a:rPr kumimoji="0" lang="ko-KR" altLang="en-US" sz="8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내부 </a:t>
            </a:r>
            <a:r>
              <a:rPr kumimoji="0" lang="en-US" altLang="ko-KR" sz="8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+ </a:t>
            </a:r>
            <a:r>
              <a:rPr kumimoji="0" lang="ko-KR" altLang="en-US" sz="80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외부 세차 </a:t>
            </a:r>
            <a:endParaRPr kumimoji="0" lang="en-US" altLang="ko-KR" sz="800" dirty="0" smtClean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AutoNum type="arabicParenR"/>
            </a:pPr>
            <a:endParaRPr kumimoji="0" lang="en-US" altLang="ko-KR" sz="800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AutoNum type="arabicParenR"/>
            </a:pPr>
            <a:r>
              <a:rPr kumimoji="0" lang="ko-KR" altLang="en-US" sz="8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월 </a:t>
            </a:r>
            <a:r>
              <a:rPr kumimoji="0" lang="en-US" altLang="ko-KR" sz="8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r>
              <a:rPr kumimoji="0" lang="ko-KR" altLang="en-US" sz="80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회 내부 </a:t>
            </a:r>
            <a:r>
              <a:rPr kumimoji="0" lang="en-US" altLang="ko-KR" sz="8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+ </a:t>
            </a:r>
            <a:r>
              <a:rPr kumimoji="0" lang="ko-KR" altLang="en-US" sz="80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외부 세차 </a:t>
            </a:r>
            <a:endParaRPr kumimoji="0" lang="en-US" altLang="ko-KR" sz="800" dirty="0" smtClean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AutoNum type="arabicParenR"/>
            </a:pPr>
            <a:endParaRPr kumimoji="0" lang="en-US" altLang="ko-KR" sz="800" dirty="0" smtClean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AutoNum type="arabicParenR"/>
            </a:pPr>
            <a:r>
              <a:rPr kumimoji="0" lang="ko-KR" altLang="en-US" sz="8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월 </a:t>
            </a:r>
            <a:r>
              <a:rPr kumimoji="0" lang="en-US" altLang="ko-KR" sz="8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4</a:t>
            </a:r>
            <a:r>
              <a:rPr kumimoji="0" lang="ko-KR" altLang="en-US" sz="80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회 내부 </a:t>
            </a:r>
            <a:r>
              <a:rPr kumimoji="0" lang="en-US" altLang="ko-KR" sz="8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+ </a:t>
            </a:r>
            <a:r>
              <a:rPr kumimoji="0" lang="ko-KR" altLang="en-US" sz="80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외부 세차 </a:t>
            </a:r>
            <a:endParaRPr kumimoji="0" lang="en-US" altLang="ko-KR" sz="800" dirty="0" smtClean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AutoNum type="arabicParenR"/>
            </a:pPr>
            <a:endParaRPr kumimoji="0" lang="en-US" altLang="ko-KR" sz="800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AutoNum type="arabicParenR"/>
            </a:pPr>
            <a:r>
              <a:rPr kumimoji="0" lang="en-US" altLang="ko-KR" sz="8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6</a:t>
            </a:r>
            <a:r>
              <a:rPr kumimoji="0" lang="ko-KR" altLang="en-US" sz="80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개월 </a:t>
            </a:r>
            <a:r>
              <a:rPr kumimoji="0" lang="en-US" altLang="ko-KR" sz="8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6</a:t>
            </a:r>
            <a:r>
              <a:rPr kumimoji="0" lang="ko-KR" altLang="en-US" sz="80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회</a:t>
            </a:r>
            <a:endParaRPr kumimoji="0" lang="en-US" altLang="ko-KR" sz="800" dirty="0" smtClean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 smtClean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ko-KR" altLang="en-US" sz="8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위의 구성으로 되어 있음</a:t>
            </a:r>
            <a:r>
              <a:rPr kumimoji="0" lang="en-US" altLang="ko-KR" sz="8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. </a:t>
            </a:r>
          </a:p>
          <a:p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ko-KR" altLang="en-US" sz="8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정비 상품 구성</a:t>
            </a:r>
            <a:endParaRPr kumimoji="0" lang="en-US" altLang="ko-KR" sz="800" dirty="0" smtClean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AutoNum type="arabicParenR"/>
            </a:pPr>
            <a:r>
              <a:rPr kumimoji="0" lang="en-US" altLang="ko-KR" sz="8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r>
              <a:rPr kumimoji="0" lang="ko-KR" altLang="en-US" sz="80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회 소모품 교환 상품</a:t>
            </a:r>
            <a:endParaRPr kumimoji="0" lang="en-US" altLang="ko-KR" sz="800" dirty="0" smtClean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en-US" altLang="ko-KR" sz="8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  - </a:t>
            </a:r>
            <a:r>
              <a:rPr kumimoji="0" lang="ko-KR" altLang="en-US" sz="80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엔진오일  </a:t>
            </a:r>
            <a:endParaRPr kumimoji="0" lang="en-US" altLang="ko-KR" sz="800" dirty="0" smtClean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 smtClean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en-US" altLang="ko-KR" sz="8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2) </a:t>
            </a:r>
            <a:r>
              <a:rPr kumimoji="0" lang="ko-KR" altLang="en-US" sz="80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정기 상품 </a:t>
            </a:r>
            <a:r>
              <a:rPr kumimoji="0" lang="en-US" altLang="ko-KR" sz="8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– </a:t>
            </a:r>
            <a:r>
              <a:rPr kumimoji="0" lang="ko-KR" altLang="en-US" sz="80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실속형</a:t>
            </a:r>
            <a:r>
              <a:rPr kumimoji="0" lang="en-US" altLang="ko-KR" sz="8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</a:p>
          <a:p>
            <a:endParaRPr kumimoji="0" lang="en-US" altLang="ko-KR" sz="800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en-US" altLang="ko-KR" sz="8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3) </a:t>
            </a:r>
            <a:r>
              <a:rPr kumimoji="0" lang="ko-KR" altLang="en-US" sz="80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정기 상품 </a:t>
            </a:r>
            <a:r>
              <a:rPr kumimoji="0" lang="en-US" altLang="ko-KR" sz="8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- </a:t>
            </a:r>
            <a:r>
              <a:rPr kumimoji="0" lang="ko-KR" altLang="en-US" sz="80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고급형 </a:t>
            </a:r>
            <a:endParaRPr kumimoji="0" lang="en-US" altLang="ko-KR" sz="800" dirty="0" smtClean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kumimoji="0" lang="ko-KR" altLang="en-US" sz="800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 bwMode="auto">
          <a:xfrm>
            <a:off x="2864768" y="1118133"/>
            <a:ext cx="4392488" cy="40318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세차 상품 등록을 할 때</a:t>
            </a:r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AutoNum type="arabicParenR"/>
            </a:pPr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상품에 대한 횟수와 기간을 선택 </a:t>
            </a:r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      	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예시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, 1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회 상품인 경우 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: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1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회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+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각 회수별 기간 </a:t>
            </a:r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	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   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횟수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1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회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기간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= 0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일 </a:t>
            </a:r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       	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월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4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회 상품인 경우 </a:t>
            </a:r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    	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횟수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4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회 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기간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= 7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일 </a:t>
            </a:r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	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월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2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회 상품인 경우 </a:t>
            </a:r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	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횟수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2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회 기간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= 14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일 </a:t>
            </a:r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AutoNum type="arabicParenR"/>
            </a:pPr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AutoNum type="arabicParenR"/>
            </a:pPr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2)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세차 상품에 대해서 품목 입력 함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.   - 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금액을 입력을 함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. </a:t>
            </a:r>
          </a:p>
          <a:p>
            <a:r>
              <a:rPr kumimoji="0" lang="en-US" altLang="ko-KR" sz="8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3) </a:t>
            </a:r>
            <a:r>
              <a:rPr kumimoji="0" lang="ko-KR" altLang="en-US" sz="80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해당 </a:t>
            </a:r>
            <a:r>
              <a:rPr kumimoji="0" lang="ko-KR" altLang="en-US" sz="8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차량의 차종을 </a:t>
            </a:r>
            <a:r>
              <a:rPr kumimoji="0" lang="ko-KR" altLang="en-US" sz="80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선택 </a:t>
            </a:r>
            <a:endParaRPr kumimoji="0" lang="en-US" altLang="ko-KR" sz="800" dirty="0" smtClean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4)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옵션 에 대해서 등록을 함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. –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금액을 등록 함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. </a:t>
            </a:r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정비 상품 등록을 할 </a:t>
            </a:r>
            <a:r>
              <a:rPr kumimoji="0" lang="ko-KR" altLang="en-US" sz="800" dirty="0" err="1" smtClean="0">
                <a:latin typeface="맑은 고딕" pitchFamily="50" charset="-127"/>
                <a:ea typeface="맑은 고딕" pitchFamily="50" charset="-127"/>
              </a:rPr>
              <a:t>떄</a:t>
            </a:r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AutoNum type="arabicParenR"/>
            </a:pPr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상품에 대한 횟수와 기간을 선택 한다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. </a:t>
            </a:r>
          </a:p>
          <a:p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	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예시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, 1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회 소모품 교환 상품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: 1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회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+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횟수 입력 </a:t>
            </a:r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	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예시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정기상품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-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실속형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: 6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회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+ 60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일  </a:t>
            </a:r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	</a:t>
            </a:r>
            <a:r>
              <a:rPr kumimoji="0" lang="ko-KR" altLang="en-US" sz="800">
                <a:latin typeface="맑은 고딕" pitchFamily="50" charset="-127"/>
                <a:ea typeface="맑은 고딕" pitchFamily="50" charset="-127"/>
              </a:rPr>
              <a:t>예시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kumimoji="0" lang="ko-KR" altLang="en-US" sz="800">
                <a:latin typeface="맑은 고딕" pitchFamily="50" charset="-127"/>
                <a:ea typeface="맑은 고딕" pitchFamily="50" charset="-127"/>
              </a:rPr>
              <a:t>정기상품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-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고급형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: 12</a:t>
            </a:r>
            <a:r>
              <a:rPr kumimoji="0" lang="ko-KR" altLang="en-US" sz="800">
                <a:latin typeface="맑은 고딕" pitchFamily="50" charset="-127"/>
                <a:ea typeface="맑은 고딕" pitchFamily="50" charset="-127"/>
              </a:rPr>
              <a:t>회 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+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30</a:t>
            </a:r>
            <a:r>
              <a:rPr kumimoji="0" lang="ko-KR" altLang="en-US" sz="800">
                <a:latin typeface="맑은 고딕" pitchFamily="50" charset="-127"/>
                <a:ea typeface="맑은 고딕" pitchFamily="50" charset="-127"/>
              </a:rPr>
              <a:t>일 </a:t>
            </a:r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2)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상품명을 입력을 합니다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. </a:t>
            </a:r>
          </a:p>
          <a:p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3)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해당 차량과 모델을 선택 합니다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. </a:t>
            </a:r>
          </a:p>
          <a:p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4)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옵셥을 입력 옵션은 없을 수도 있습니다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. </a:t>
            </a:r>
          </a:p>
          <a:p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 </a:t>
            </a:r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AutoNum type="arabicParenR"/>
            </a:pPr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 bwMode="auto">
          <a:xfrm>
            <a:off x="7743419" y="1412776"/>
            <a:ext cx="184731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434935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6700011"/>
              </p:ext>
            </p:extLst>
          </p:nvPr>
        </p:nvGraphicFramePr>
        <p:xfrm>
          <a:off x="560512" y="1052736"/>
          <a:ext cx="1686560" cy="172112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625793"/>
                <a:gridCol w="1060767"/>
              </a:tblGrid>
              <a:tr h="21695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차량 정보 </a:t>
                      </a:r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440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소속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국산 </a:t>
                      </a:r>
                      <a:r>
                        <a:rPr lang="en-US" altLang="ko-KR" sz="800" dirty="0" smtClean="0"/>
                        <a:t>/ </a:t>
                      </a:r>
                      <a:r>
                        <a:rPr lang="ko-KR" altLang="en-US" sz="800" smtClean="0"/>
                        <a:t>수입</a:t>
                      </a:r>
                      <a:endParaRPr lang="ko-KR" altLang="en-US" sz="800" dirty="0"/>
                    </a:p>
                  </a:txBody>
                  <a:tcPr anchor="ctr"/>
                </a:tc>
              </a:tr>
              <a:tr h="1466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제조사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현대 </a:t>
                      </a:r>
                      <a:r>
                        <a:rPr lang="en-US" altLang="ko-KR" sz="800" dirty="0" smtClean="0"/>
                        <a:t>/ </a:t>
                      </a:r>
                      <a:r>
                        <a:rPr lang="ko-KR" altLang="en-US" sz="800" smtClean="0"/>
                        <a:t>기아 </a:t>
                      </a:r>
                      <a:r>
                        <a:rPr lang="en-US" altLang="ko-KR" sz="800" dirty="0" smtClean="0"/>
                        <a:t>/ </a:t>
                      </a:r>
                      <a:endParaRPr lang="ko-KR" altLang="en-US" sz="800" dirty="0"/>
                    </a:p>
                  </a:txBody>
                  <a:tcPr anchor="ctr"/>
                </a:tc>
              </a:tr>
              <a:tr h="1493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차량 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K5,</a:t>
                      </a:r>
                      <a:r>
                        <a:rPr lang="en-US" altLang="ko-KR" sz="800" baseline="0" dirty="0" smtClean="0"/>
                        <a:t> K7 …. </a:t>
                      </a:r>
                      <a:endParaRPr lang="ko-KR" altLang="en-US" sz="800" dirty="0"/>
                    </a:p>
                  </a:txBody>
                  <a:tcPr anchor="ctr"/>
                </a:tc>
              </a:tr>
              <a:tr h="2240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세부모델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가솔린</a:t>
                      </a:r>
                      <a:r>
                        <a:rPr lang="en-US" altLang="ko-KR" sz="800" dirty="0" smtClean="0"/>
                        <a:t>7</a:t>
                      </a:r>
                      <a:r>
                        <a:rPr lang="ko-KR" altLang="en-US" sz="800" smtClean="0"/>
                        <a:t>인승 </a:t>
                      </a:r>
                      <a:endParaRPr lang="ko-KR" altLang="en-US" sz="800" dirty="0"/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유종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가솔린</a:t>
                      </a:r>
                      <a:r>
                        <a:rPr lang="en-US" altLang="ko-KR" sz="800" dirty="0" smtClean="0"/>
                        <a:t>, </a:t>
                      </a:r>
                      <a:r>
                        <a:rPr lang="ko-KR" altLang="en-US" sz="800" smtClean="0"/>
                        <a:t>디젤</a:t>
                      </a:r>
                      <a:r>
                        <a:rPr lang="en-US" altLang="ko-KR" sz="800" dirty="0" smtClean="0"/>
                        <a:t>, LPG </a:t>
                      </a:r>
                      <a:endParaRPr lang="ko-KR" altLang="en-US" sz="800" dirty="0"/>
                    </a:p>
                  </a:txBody>
                  <a:tcPr anchor="ctr"/>
                </a:tc>
              </a:tr>
              <a:tr h="1521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차종 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대형 </a:t>
                      </a:r>
                      <a:r>
                        <a:rPr lang="en-US" altLang="ko-KR" sz="800" dirty="0" smtClean="0"/>
                        <a:t>SUV</a:t>
                      </a:r>
                      <a:endParaRPr lang="ko-KR" altLang="en-US" sz="800" dirty="0"/>
                    </a:p>
                  </a:txBody>
                  <a:tcPr anchor="ctr"/>
                </a:tc>
              </a:tr>
              <a:tr h="140424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2925211"/>
              </p:ext>
            </p:extLst>
          </p:nvPr>
        </p:nvGraphicFramePr>
        <p:xfrm>
          <a:off x="128464" y="5253038"/>
          <a:ext cx="7362136" cy="912266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699566"/>
                <a:gridCol w="857535"/>
                <a:gridCol w="857535"/>
                <a:gridCol w="857535"/>
                <a:gridCol w="857535"/>
                <a:gridCol w="857535"/>
                <a:gridCol w="857535"/>
                <a:gridCol w="857535"/>
                <a:gridCol w="659825"/>
              </a:tblGrid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등록일자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차종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대분류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제조사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모델명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세부모델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세부모델명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유종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차종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사용여부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국산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현대자동차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err="1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카렌스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올뉴카렌스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2.2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디젤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대형 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SUV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166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국산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기아 자동차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err="1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카렌스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카렌스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2.2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디젤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대형 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SUV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국산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기아 자동차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err="1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카렌스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뉴카렌스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2.2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디젤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대형 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SUV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 bwMode="auto">
          <a:xfrm>
            <a:off x="4047268" y="3245579"/>
            <a:ext cx="611065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세     차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88504" y="2342813"/>
            <a:ext cx="1872208" cy="244476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cxnSp>
        <p:nvCxnSpPr>
          <p:cNvPr id="9" name="직선 화살표 연결선 8"/>
          <p:cNvCxnSpPr/>
          <p:nvPr/>
        </p:nvCxnSpPr>
        <p:spPr>
          <a:xfrm>
            <a:off x="2432720" y="2506434"/>
            <a:ext cx="1776065" cy="1139518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 bwMode="auto">
          <a:xfrm>
            <a:off x="4213707" y="3550439"/>
            <a:ext cx="237757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세차를 상품은 차종을 기준으로 금액을 산정함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.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 bwMode="auto">
          <a:xfrm>
            <a:off x="3613620" y="1091631"/>
            <a:ext cx="537327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정    비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 bwMode="auto">
          <a:xfrm>
            <a:off x="3831933" y="1478709"/>
            <a:ext cx="2451312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정비는 차량</a:t>
            </a:r>
            <a:r>
              <a:rPr kumimoji="0" lang="en-US" altLang="ko-KR" sz="80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유종 </a:t>
            </a:r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기준으로 상품을 표시를 한다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.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493777" y="2103208"/>
            <a:ext cx="1872208" cy="244476"/>
          </a:xfrm>
          <a:prstGeom prst="rect">
            <a:avLst/>
          </a:prstGeom>
          <a:noFill/>
          <a:ln w="28575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88504" y="1668824"/>
            <a:ext cx="1872208" cy="244476"/>
          </a:xfrm>
          <a:prstGeom prst="rect">
            <a:avLst/>
          </a:prstGeom>
          <a:noFill/>
          <a:ln w="28575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cxnSp>
        <p:nvCxnSpPr>
          <p:cNvPr id="17" name="직선 화살표 연결선 16"/>
          <p:cNvCxnSpPr/>
          <p:nvPr/>
        </p:nvCxnSpPr>
        <p:spPr>
          <a:xfrm flipV="1">
            <a:off x="2385331" y="1642655"/>
            <a:ext cx="1384837" cy="581651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>
            <a:stCxn id="16" idx="3"/>
          </p:cNvCxnSpPr>
          <p:nvPr/>
        </p:nvCxnSpPr>
        <p:spPr>
          <a:xfrm flipV="1">
            <a:off x="2360712" y="1494249"/>
            <a:ext cx="1409456" cy="296813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34510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2577679"/>
              </p:ext>
            </p:extLst>
          </p:nvPr>
        </p:nvGraphicFramePr>
        <p:xfrm>
          <a:off x="7761312" y="867783"/>
          <a:ext cx="2049438" cy="4058048"/>
        </p:xfrm>
        <a:graphic>
          <a:graphicData uri="http://schemas.openxmlformats.org/drawingml/2006/table">
            <a:tbl>
              <a:tblPr/>
              <a:tblGrid>
                <a:gridCol w="222338"/>
                <a:gridCol w="1827100"/>
              </a:tblGrid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No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설명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1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2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3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strike="sngStrike" dirty="0" smtClean="0">
                          <a:latin typeface="+mj-ea"/>
                          <a:ea typeface="+mj-ea"/>
                        </a:rPr>
                        <a:t>4</a:t>
                      </a:r>
                      <a:endParaRPr lang="ko-KR" altLang="en-US" sz="800" strike="sngStrike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5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strike="noStrike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6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7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baseline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8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9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10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11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12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88900" indent="-39688" algn="l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Note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lumMod val="75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5" marB="46805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1191912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-excel</a:t>
                      </a:r>
                      <a:r>
                        <a:rPr lang="ko-KR" altLang="en-US" sz="800" b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로 일괄 등록</a:t>
                      </a:r>
                      <a:r>
                        <a:rPr lang="en-US" altLang="ko-KR" sz="800" b="1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800" b="1" baseline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삭제를 할 수 있도록 하여야 합니다</a:t>
                      </a:r>
                      <a:r>
                        <a:rPr lang="en-US" altLang="ko-KR" sz="800" b="1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.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1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5" marB="46805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 bwMode="auto">
          <a:xfrm>
            <a:off x="5216230" y="290615"/>
            <a:ext cx="2952328" cy="2160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예시 화면 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1432290" y="647363"/>
            <a:ext cx="1344730" cy="6094005"/>
          </a:xfrm>
          <a:prstGeom prst="rect">
            <a:avLst/>
          </a:prstGeom>
          <a:solidFill>
            <a:schemeClr val="bg1">
              <a:lumMod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1419805" y="801104"/>
            <a:ext cx="548772" cy="65372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886889" y="881118"/>
            <a:ext cx="710555" cy="539041"/>
          </a:xfrm>
          <a:prstGeom prst="rect">
            <a:avLst/>
          </a:prstGeom>
        </p:spPr>
      </p:pic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5581401"/>
              </p:ext>
            </p:extLst>
          </p:nvPr>
        </p:nvGraphicFramePr>
        <p:xfrm>
          <a:off x="-1424164" y="1701421"/>
          <a:ext cx="1312328" cy="324612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066883"/>
                <a:gridCol w="245445"/>
              </a:tblGrid>
              <a:tr h="22390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/>
                        <a:t>  기초정보관리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▲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7595">
                <a:tc gridSpan="2">
                  <a:txBody>
                    <a:bodyPr/>
                    <a:lstStyle/>
                    <a:p>
                      <a:pPr algn="r" latinLnBrk="1"/>
                      <a:r>
                        <a:rPr lang="ko-KR" altLang="en-US" sz="700" dirty="0" smtClean="0"/>
                        <a:t>정비 상품 관리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181921">
                <a:tc gridSpan="2">
                  <a:txBody>
                    <a:bodyPr/>
                    <a:lstStyle/>
                    <a:p>
                      <a:pPr algn="r" latinLnBrk="1"/>
                      <a:r>
                        <a:rPr lang="ko-KR" altLang="en-US" sz="700" dirty="0" smtClean="0"/>
                        <a:t>세차 상품 관리 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181921">
                <a:tc gridSpan="2">
                  <a:txBody>
                    <a:bodyPr/>
                    <a:lstStyle/>
                    <a:p>
                      <a:pPr algn="r" latinLnBrk="1"/>
                      <a:r>
                        <a:rPr lang="ko-KR" altLang="en-US" sz="700" dirty="0" smtClean="0"/>
                        <a:t>차종 관리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81921">
                <a:tc gridSpan="2">
                  <a:txBody>
                    <a:bodyPr/>
                    <a:lstStyle/>
                    <a:p>
                      <a:pPr algn="r" latinLnBrk="1"/>
                      <a:r>
                        <a:rPr lang="en-US" altLang="ko-KR" sz="700" dirty="0" smtClean="0"/>
                        <a:t>*</a:t>
                      </a:r>
                      <a:r>
                        <a:rPr lang="ko-KR" altLang="en-US" sz="700" smtClean="0"/>
                        <a:t>대리점</a:t>
                      </a:r>
                      <a:r>
                        <a:rPr lang="en-US" altLang="ko-KR" sz="700" baseline="0" dirty="0" smtClean="0"/>
                        <a:t> </a:t>
                      </a:r>
                      <a:r>
                        <a:rPr lang="ko-KR" altLang="en-US" sz="700" baseline="0" smtClean="0"/>
                        <a:t>관리 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181921">
                <a:tc gridSpan="2">
                  <a:txBody>
                    <a:bodyPr/>
                    <a:lstStyle/>
                    <a:p>
                      <a:pPr algn="r" latinLnBrk="1"/>
                      <a:r>
                        <a:rPr lang="en-US" altLang="ko-KR" sz="700" dirty="0" smtClean="0"/>
                        <a:t>*BLE</a:t>
                      </a:r>
                      <a:r>
                        <a:rPr lang="en-US" altLang="ko-KR" sz="700" baseline="0" dirty="0" smtClean="0"/>
                        <a:t> </a:t>
                      </a:r>
                      <a:r>
                        <a:rPr lang="ko-KR" altLang="en-US" sz="700" baseline="0" smtClean="0"/>
                        <a:t>단말기 관리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181921">
                <a:tc gridSpan="2">
                  <a:txBody>
                    <a:bodyPr/>
                    <a:lstStyle/>
                    <a:p>
                      <a:pPr algn="r" latinLnBrk="1"/>
                      <a:r>
                        <a:rPr lang="ko-KR" altLang="en-US" sz="700" dirty="0" smtClean="0"/>
                        <a:t>배차 내역 관리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181921">
                <a:tc gridSpan="2">
                  <a:txBody>
                    <a:bodyPr/>
                    <a:lstStyle/>
                    <a:p>
                      <a:pPr algn="r" latinLnBrk="1"/>
                      <a:r>
                        <a:rPr lang="en-US" altLang="ko-KR" sz="700" dirty="0" smtClean="0"/>
                        <a:t>*</a:t>
                      </a:r>
                      <a:r>
                        <a:rPr lang="ko-KR" altLang="en-US" sz="700" smtClean="0"/>
                        <a:t>권역 </a:t>
                      </a:r>
                      <a:r>
                        <a:rPr lang="ko-KR" altLang="en-US" sz="700" dirty="0" smtClean="0"/>
                        <a:t>관리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181921">
                <a:tc gridSpan="2">
                  <a:txBody>
                    <a:bodyPr/>
                    <a:lstStyle/>
                    <a:p>
                      <a:pPr algn="r" latinLnBrk="1"/>
                      <a:r>
                        <a:rPr lang="en-US" altLang="ko-KR" sz="700" dirty="0" smtClean="0"/>
                        <a:t>*</a:t>
                      </a:r>
                      <a:r>
                        <a:rPr lang="ko-KR" altLang="en-US" sz="700" smtClean="0"/>
                        <a:t>세차 </a:t>
                      </a:r>
                      <a:r>
                        <a:rPr lang="ko-KR" altLang="en-US" sz="700" dirty="0" smtClean="0"/>
                        <a:t>차량 관리 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181921">
                <a:tc gridSpan="2">
                  <a:txBody>
                    <a:bodyPr/>
                    <a:lstStyle/>
                    <a:p>
                      <a:pPr algn="r" latinLnBrk="1"/>
                      <a:r>
                        <a:rPr lang="en-US" altLang="ko-KR" sz="700" dirty="0" smtClean="0"/>
                        <a:t>*</a:t>
                      </a:r>
                      <a:r>
                        <a:rPr lang="ko-KR" altLang="en-US" sz="700" smtClean="0"/>
                        <a:t>그룹 </a:t>
                      </a:r>
                      <a:r>
                        <a:rPr lang="ko-KR" altLang="en-US" sz="700" dirty="0" smtClean="0"/>
                        <a:t>관리 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22390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/>
                        <a:t>  사용자관리         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▼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390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/>
                        <a:t>  운영자관리 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▼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390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/>
                        <a:t>  </a:t>
                      </a:r>
                      <a:r>
                        <a:rPr lang="ko-KR" altLang="en-US" sz="1000" dirty="0" err="1" smtClean="0"/>
                        <a:t>레</a:t>
                      </a:r>
                      <a:r>
                        <a:rPr lang="ko-KR" altLang="en-US" sz="1000" dirty="0" smtClean="0"/>
                        <a:t>  포  </a:t>
                      </a:r>
                      <a:r>
                        <a:rPr lang="ko-KR" altLang="en-US" sz="1000" dirty="0" err="1" smtClean="0"/>
                        <a:t>트</a:t>
                      </a:r>
                      <a:r>
                        <a:rPr lang="ko-KR" altLang="en-US" sz="1000" dirty="0" smtClean="0"/>
                        <a:t> 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▼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390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/>
                        <a:t>  위치관제 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▼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390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/>
                        <a:t>  고객지원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▼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3" name="직사각형 12"/>
          <p:cNvSpPr/>
          <p:nvPr/>
        </p:nvSpPr>
        <p:spPr>
          <a:xfrm>
            <a:off x="85038" y="647364"/>
            <a:ext cx="7582587" cy="330528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 bwMode="auto">
          <a:xfrm>
            <a:off x="96916" y="670920"/>
            <a:ext cx="245131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1200" dirty="0" smtClean="0">
                <a:latin typeface="맑은 고딕" pitchFamily="50" charset="-127"/>
                <a:ea typeface="맑은 고딕" pitchFamily="50" charset="-127"/>
              </a:rPr>
              <a:t>◎ 기초 정보 관리 </a:t>
            </a:r>
            <a:r>
              <a:rPr kumimoji="0" lang="en-US" altLang="ko-KR" sz="1200" dirty="0" smtClean="0">
                <a:latin typeface="맑은 고딕" pitchFamily="50" charset="-127"/>
                <a:ea typeface="맑은 고딕" pitchFamily="50" charset="-127"/>
              </a:rPr>
              <a:t>&gt;&gt;  </a:t>
            </a:r>
            <a:r>
              <a:rPr kumimoji="0" lang="ko-KR" altLang="en-US" sz="1000" smtClean="0">
                <a:latin typeface="맑은 고딕" pitchFamily="50" charset="-127"/>
                <a:ea typeface="맑은 고딕" pitchFamily="50" charset="-127"/>
              </a:rPr>
              <a:t>차종 관리  </a:t>
            </a:r>
            <a:endParaRPr kumimoji="0" lang="ko-KR" altLang="en-US" sz="12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10631501" y="6232180"/>
            <a:ext cx="161923" cy="18097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현대체 mediurr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079989" y="692696"/>
            <a:ext cx="490832" cy="21602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LOGOUT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 bwMode="auto">
          <a:xfrm>
            <a:off x="4309052" y="708375"/>
            <a:ext cx="2800767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600" dirty="0" smtClean="0">
                <a:latin typeface="맑은 고딕" pitchFamily="50" charset="-127"/>
                <a:ea typeface="맑은 고딕" pitchFamily="50" charset="-127"/>
                <a:hlinkClick r:id="rId4"/>
              </a:rPr>
              <a:t>equation@g-trace.co.kr</a:t>
            </a:r>
            <a:r>
              <a:rPr kumimoji="0" lang="en-US" altLang="ko-KR" sz="600" dirty="0" smtClean="0">
                <a:latin typeface="맑은 고딕" pitchFamily="50" charset="-127"/>
                <a:ea typeface="맑은 고딕" pitchFamily="50" charset="-127"/>
              </a:rPr>
              <a:t> (</a:t>
            </a:r>
            <a:r>
              <a:rPr kumimoji="0" lang="ko-KR" altLang="en-US" sz="600" smtClean="0">
                <a:latin typeface="맑은 고딕" pitchFamily="50" charset="-127"/>
                <a:ea typeface="맑은 고딕" pitchFamily="50" charset="-127"/>
              </a:rPr>
              <a:t>관리자</a:t>
            </a:r>
            <a:r>
              <a:rPr kumimoji="0" lang="en-US" altLang="ko-KR" sz="600" dirty="0" smtClean="0">
                <a:latin typeface="맑은 고딕" pitchFamily="50" charset="-127"/>
                <a:ea typeface="맑은 고딕" pitchFamily="50" charset="-127"/>
              </a:rPr>
              <a:t>)</a:t>
            </a:r>
            <a:r>
              <a:rPr kumimoji="0" lang="ko-KR" altLang="en-US" sz="600" smtClean="0">
                <a:latin typeface="맑은 고딕" pitchFamily="50" charset="-127"/>
                <a:ea typeface="맑은 고딕" pitchFamily="50" charset="-127"/>
              </a:rPr>
              <a:t>님이 최근 로그인 시간은 </a:t>
            </a:r>
            <a:r>
              <a:rPr kumimoji="0" lang="en-US" altLang="ko-KR" sz="600" dirty="0" smtClean="0">
                <a:latin typeface="맑은 고딕" pitchFamily="50" charset="-127"/>
                <a:ea typeface="맑은 고딕" pitchFamily="50" charset="-127"/>
              </a:rPr>
              <a:t>2016-12-11 12:12</a:t>
            </a:r>
            <a:endParaRPr kumimoji="0" lang="ko-KR" altLang="en-US" sz="6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2452473"/>
              </p:ext>
            </p:extLst>
          </p:nvPr>
        </p:nvGraphicFramePr>
        <p:xfrm>
          <a:off x="91947" y="1271728"/>
          <a:ext cx="7578853" cy="264026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695705"/>
                <a:gridCol w="1100394"/>
                <a:gridCol w="689572"/>
                <a:gridCol w="1173835"/>
                <a:gridCol w="744000"/>
                <a:gridCol w="1234046"/>
                <a:gridCol w="580727"/>
                <a:gridCol w="1360574"/>
              </a:tblGrid>
              <a:tr h="2640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현대체 mediurr"/>
                        </a:rPr>
                        <a:t>제조사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 smtClean="0">
                          <a:solidFill>
                            <a:schemeClr val="tx1"/>
                          </a:solidFill>
                          <a:latin typeface="현대체 mediurr"/>
                        </a:rPr>
                        <a:t>모델명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현대체 mediurr"/>
                        </a:rPr>
                        <a:t>세부모델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현대체 mediurr"/>
                        </a:rPr>
                        <a:t>사용여부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7" name="TextBox 26"/>
          <p:cNvSpPr txBox="1"/>
          <p:nvPr/>
        </p:nvSpPr>
        <p:spPr>
          <a:xfrm>
            <a:off x="90494" y="952008"/>
            <a:ext cx="20541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현대체 mediurr"/>
              </a:rPr>
              <a:t>▷ 차종 관리</a:t>
            </a:r>
            <a:endParaRPr lang="ko-KR" altLang="en-US" sz="1200" dirty="0">
              <a:latin typeface="현대체 mediurr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90494" y="1814346"/>
            <a:ext cx="14253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현대체 mediurr"/>
              </a:rPr>
              <a:t>▷ 차종 세부 내역</a:t>
            </a:r>
            <a:endParaRPr lang="ko-KR" altLang="en-US" sz="1200" dirty="0">
              <a:latin typeface="현대체 mediurr"/>
            </a:endParaRPr>
          </a:p>
        </p:txBody>
      </p:sp>
      <p:graphicFrame>
        <p:nvGraphicFramePr>
          <p:cNvPr id="45" name="표 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2282990"/>
              </p:ext>
            </p:extLst>
          </p:nvPr>
        </p:nvGraphicFramePr>
        <p:xfrm>
          <a:off x="95223" y="2093430"/>
          <a:ext cx="7522080" cy="3957975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59944"/>
                <a:gridCol w="699566"/>
                <a:gridCol w="857535"/>
                <a:gridCol w="857535"/>
                <a:gridCol w="857535"/>
                <a:gridCol w="857535"/>
                <a:gridCol w="857535"/>
                <a:gridCol w="857535"/>
                <a:gridCol w="857535"/>
                <a:gridCol w="659825"/>
              </a:tblGrid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No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등록일자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차종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대분류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제조사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모델명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세부모델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세부모델명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유종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차종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사용여부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국산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현대자동차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err="1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카렌스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올뉴카렌스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2.2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디젤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대형 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SUV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166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국산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기아 자동차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err="1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카렌스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카렌스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2.2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디젤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대형 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SUV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3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국산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기아 자동차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err="1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카렌스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뉴카렌스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2.2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디젤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대형 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SUV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072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4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국산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기아 자동차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모닝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카렌스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II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2.2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디젤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대형 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SUV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920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5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국산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기아 자동차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err="1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카렌스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더뉴카렌스</a:t>
                      </a:r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LGP200CC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LPG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대형 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SUV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6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국산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기아 자동차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err="1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카렌스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더뉴카렌스</a:t>
                      </a:r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디젤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1700CC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디젤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대형 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SUV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7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국산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기아 자동차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카니발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올뉴카니발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가솔린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7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인승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대형 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SUV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8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수입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기아 자동차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카니발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올뉴카니발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가솔린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9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인승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대형 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SUV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9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수입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기아 자동차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카니발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올뉴카니발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디젤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11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인승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대형 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SUV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수입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기아 자동차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카니발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올뉴카니발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디젤 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7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인승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대형 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SUV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27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수입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기아 자동차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카니발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올뉴카니발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디젤 </a:t>
                      </a:r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9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인승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대형 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SUV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216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수입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기아 자동차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err="1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포른테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2.2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디젤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대형 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SUV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13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수입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기아 자동차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모하비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2.2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디젤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대형 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SUV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60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14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수입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기아 자동차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err="1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로체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2.2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디젤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대형 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SUV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15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수입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기아 자동차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err="1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옵티마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2.2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디젤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대형 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SUV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16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수입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기아 자동차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err="1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리오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2.2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디젤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대형 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SUV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47" name="TextBox 46"/>
          <p:cNvSpPr txBox="1"/>
          <p:nvPr/>
        </p:nvSpPr>
        <p:spPr bwMode="auto">
          <a:xfrm>
            <a:off x="91947" y="6563444"/>
            <a:ext cx="7575678" cy="21544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ctr"/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&lt;&lt; &lt; 1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2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3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4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5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6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7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8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9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10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&gt; &gt;&gt;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6953344" y="1851414"/>
            <a:ext cx="673754" cy="18051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50   V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pic>
        <p:nvPicPr>
          <p:cNvPr id="50" name="그림 4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9104" y="1823372"/>
            <a:ext cx="1046347" cy="243809"/>
          </a:xfrm>
          <a:prstGeom prst="rect">
            <a:avLst/>
          </a:prstGeom>
        </p:spPr>
      </p:pic>
      <p:sp>
        <p:nvSpPr>
          <p:cNvPr id="53" name="타원 52"/>
          <p:cNvSpPr/>
          <p:nvPr/>
        </p:nvSpPr>
        <p:spPr>
          <a:xfrm>
            <a:off x="6184433" y="1016477"/>
            <a:ext cx="203406" cy="177363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1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54" name="타원 53"/>
          <p:cNvSpPr/>
          <p:nvPr/>
        </p:nvSpPr>
        <p:spPr>
          <a:xfrm>
            <a:off x="5724340" y="1879162"/>
            <a:ext cx="203406" cy="177363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820128" y="1303652"/>
            <a:ext cx="1037385" cy="20066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ko-KR" altLang="en-US" sz="800" dirty="0">
              <a:solidFill>
                <a:schemeClr val="tx1"/>
              </a:solidFill>
              <a:latin typeface="현대체 mediurr"/>
            </a:endParaRPr>
          </a:p>
        </p:txBody>
      </p:sp>
      <p:grpSp>
        <p:nvGrpSpPr>
          <p:cNvPr id="29" name="그룹 28"/>
          <p:cNvGrpSpPr/>
          <p:nvPr/>
        </p:nvGrpSpPr>
        <p:grpSpPr>
          <a:xfrm>
            <a:off x="6451830" y="1306860"/>
            <a:ext cx="1193465" cy="216761"/>
            <a:chOff x="9812992" y="1180668"/>
            <a:chExt cx="1193465" cy="216761"/>
          </a:xfrm>
        </p:grpSpPr>
        <p:grpSp>
          <p:nvGrpSpPr>
            <p:cNvPr id="30" name="그룹 29"/>
            <p:cNvGrpSpPr/>
            <p:nvPr/>
          </p:nvGrpSpPr>
          <p:grpSpPr>
            <a:xfrm>
              <a:off x="9812992" y="1180668"/>
              <a:ext cx="504549" cy="215444"/>
              <a:chOff x="3355576" y="1263570"/>
              <a:chExt cx="504549" cy="215444"/>
            </a:xfrm>
          </p:grpSpPr>
          <p:sp>
            <p:nvSpPr>
              <p:cNvPr id="37" name="타원 36"/>
              <p:cNvSpPr/>
              <p:nvPr/>
            </p:nvSpPr>
            <p:spPr>
              <a:xfrm>
                <a:off x="3355576" y="1289203"/>
                <a:ext cx="183228" cy="16417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2700000" scaled="1"/>
                <a:tileRect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>
                  <a:latin typeface="현대체 mediurr"/>
                </a:endParaRPr>
              </a:p>
            </p:txBody>
          </p:sp>
          <p:sp>
            <p:nvSpPr>
              <p:cNvPr id="38" name="TextBox 37"/>
              <p:cNvSpPr txBox="1"/>
              <p:nvPr/>
            </p:nvSpPr>
            <p:spPr>
              <a:xfrm>
                <a:off x="3470275" y="1263570"/>
                <a:ext cx="389850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dirty="0">
                    <a:latin typeface="현대체 mediurr"/>
                  </a:rPr>
                  <a:t>전체</a:t>
                </a:r>
              </a:p>
            </p:txBody>
          </p:sp>
        </p:grpSp>
        <p:grpSp>
          <p:nvGrpSpPr>
            <p:cNvPr id="31" name="그룹 30"/>
            <p:cNvGrpSpPr/>
            <p:nvPr/>
          </p:nvGrpSpPr>
          <p:grpSpPr>
            <a:xfrm>
              <a:off x="10232961" y="1180668"/>
              <a:ext cx="410936" cy="215444"/>
              <a:chOff x="3168738" y="1263570"/>
              <a:chExt cx="410936" cy="215444"/>
            </a:xfrm>
          </p:grpSpPr>
          <p:sp>
            <p:nvSpPr>
              <p:cNvPr id="35" name="타원 34"/>
              <p:cNvSpPr/>
              <p:nvPr/>
            </p:nvSpPr>
            <p:spPr>
              <a:xfrm>
                <a:off x="3168738" y="1287621"/>
                <a:ext cx="183228" cy="16417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2700000" scaled="1"/>
                <a:tileRect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>
                  <a:latin typeface="현대체 mediurr"/>
                </a:endParaRPr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3292416" y="1263570"/>
                <a:ext cx="287258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dirty="0">
                    <a:latin typeface="현대체 mediurr"/>
                  </a:rPr>
                  <a:t>여</a:t>
                </a:r>
              </a:p>
            </p:txBody>
          </p:sp>
        </p:grpSp>
        <p:grpSp>
          <p:nvGrpSpPr>
            <p:cNvPr id="32" name="그룹 31"/>
            <p:cNvGrpSpPr/>
            <p:nvPr/>
          </p:nvGrpSpPr>
          <p:grpSpPr>
            <a:xfrm>
              <a:off x="10561785" y="1181985"/>
              <a:ext cx="444672" cy="215444"/>
              <a:chOff x="2890755" y="1264887"/>
              <a:chExt cx="444672" cy="215444"/>
            </a:xfrm>
          </p:grpSpPr>
          <p:sp>
            <p:nvSpPr>
              <p:cNvPr id="33" name="타원 32"/>
              <p:cNvSpPr/>
              <p:nvPr/>
            </p:nvSpPr>
            <p:spPr>
              <a:xfrm>
                <a:off x="2890755" y="1293110"/>
                <a:ext cx="183228" cy="16417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2700000" scaled="1"/>
                <a:tileRect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>
                  <a:latin typeface="현대체 mediurr"/>
                </a:endParaRPr>
              </a:p>
            </p:txBody>
          </p:sp>
          <p:sp>
            <p:nvSpPr>
              <p:cNvPr id="34" name="TextBox 33"/>
              <p:cNvSpPr txBox="1"/>
              <p:nvPr/>
            </p:nvSpPr>
            <p:spPr>
              <a:xfrm>
                <a:off x="3048169" y="1264887"/>
                <a:ext cx="287258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dirty="0">
                    <a:latin typeface="현대체 mediurr"/>
                  </a:rPr>
                  <a:t>부</a:t>
                </a:r>
              </a:p>
            </p:txBody>
          </p:sp>
        </p:grpSp>
      </p:grpSp>
      <p:sp>
        <p:nvSpPr>
          <p:cNvPr id="41" name="직사각형 40"/>
          <p:cNvSpPr/>
          <p:nvPr/>
        </p:nvSpPr>
        <p:spPr>
          <a:xfrm>
            <a:off x="2614213" y="1303690"/>
            <a:ext cx="1073461" cy="20066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ko-KR" altLang="en-US" sz="800" dirty="0">
              <a:solidFill>
                <a:schemeClr val="tx1"/>
              </a:solidFill>
              <a:latin typeface="현대체 mediurr"/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4571502" y="1299394"/>
            <a:ext cx="1073461" cy="20066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ko-KR" altLang="en-US" sz="800" dirty="0">
              <a:solidFill>
                <a:schemeClr val="tx1"/>
              </a:solidFill>
              <a:latin typeface="현대체 mediurr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493088" y="1048495"/>
            <a:ext cx="536731" cy="180512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초기화</a:t>
            </a:r>
          </a:p>
        </p:txBody>
      </p:sp>
      <p:sp>
        <p:nvSpPr>
          <p:cNvPr id="48" name="직사각형 47"/>
          <p:cNvSpPr/>
          <p:nvPr/>
        </p:nvSpPr>
        <p:spPr>
          <a:xfrm>
            <a:off x="7103978" y="1052631"/>
            <a:ext cx="536731" cy="180512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조회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6286136" y="1838365"/>
            <a:ext cx="236584" cy="219035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2018193" y="1841514"/>
            <a:ext cx="846575" cy="180512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제조사 관리</a:t>
            </a:r>
          </a:p>
        </p:txBody>
      </p:sp>
    </p:spTree>
    <p:extLst>
      <p:ext uri="{BB962C8B-B14F-4D97-AF65-F5344CB8AC3E}">
        <p14:creationId xmlns:p14="http://schemas.microsoft.com/office/powerpoint/2010/main" val="2534272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6169138"/>
              </p:ext>
            </p:extLst>
          </p:nvPr>
        </p:nvGraphicFramePr>
        <p:xfrm>
          <a:off x="7761312" y="867783"/>
          <a:ext cx="2049438" cy="4058048"/>
        </p:xfrm>
        <a:graphic>
          <a:graphicData uri="http://schemas.openxmlformats.org/drawingml/2006/table">
            <a:tbl>
              <a:tblPr/>
              <a:tblGrid>
                <a:gridCol w="222338"/>
                <a:gridCol w="1827100"/>
              </a:tblGrid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No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설명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1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2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3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strike="sngStrike" dirty="0" smtClean="0">
                          <a:latin typeface="+mj-ea"/>
                          <a:ea typeface="+mj-ea"/>
                        </a:rPr>
                        <a:t>4</a:t>
                      </a:r>
                      <a:endParaRPr lang="ko-KR" altLang="en-US" sz="800" strike="sngStrike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5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strike="noStrike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6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7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baseline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8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9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10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11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12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88900" indent="-39688" algn="l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Note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lumMod val="75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5" marB="46805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1191912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lang="ko-KR" altLang="en-US" sz="800" b="1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현업측</a:t>
                      </a:r>
                      <a:r>
                        <a:rPr lang="ko-KR" altLang="en-US" sz="8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800" b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질의사항</a:t>
                      </a:r>
                      <a:r>
                        <a:rPr lang="en-US" altLang="ko-KR" sz="8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]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-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1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5" marB="46805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 bwMode="auto">
          <a:xfrm>
            <a:off x="5216230" y="290615"/>
            <a:ext cx="2952328" cy="2160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예시 화면 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1432290" y="647363"/>
            <a:ext cx="1344730" cy="6094005"/>
          </a:xfrm>
          <a:prstGeom prst="rect">
            <a:avLst/>
          </a:prstGeom>
          <a:solidFill>
            <a:schemeClr val="bg1">
              <a:lumMod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1419805" y="801104"/>
            <a:ext cx="548772" cy="65372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886889" y="881118"/>
            <a:ext cx="710555" cy="539041"/>
          </a:xfrm>
          <a:prstGeom prst="rect">
            <a:avLst/>
          </a:prstGeom>
        </p:spPr>
      </p:pic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5581401"/>
              </p:ext>
            </p:extLst>
          </p:nvPr>
        </p:nvGraphicFramePr>
        <p:xfrm>
          <a:off x="-1424164" y="1701421"/>
          <a:ext cx="1312328" cy="324612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066883"/>
                <a:gridCol w="245445"/>
              </a:tblGrid>
              <a:tr h="22390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/>
                        <a:t>  기초정보관리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▲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7595">
                <a:tc gridSpan="2">
                  <a:txBody>
                    <a:bodyPr/>
                    <a:lstStyle/>
                    <a:p>
                      <a:pPr algn="r" latinLnBrk="1"/>
                      <a:r>
                        <a:rPr lang="ko-KR" altLang="en-US" sz="700" dirty="0" smtClean="0"/>
                        <a:t>정비 상품 관리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181921">
                <a:tc gridSpan="2">
                  <a:txBody>
                    <a:bodyPr/>
                    <a:lstStyle/>
                    <a:p>
                      <a:pPr algn="r" latinLnBrk="1"/>
                      <a:r>
                        <a:rPr lang="ko-KR" altLang="en-US" sz="700" dirty="0" smtClean="0"/>
                        <a:t>세차 상품 관리 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181921">
                <a:tc gridSpan="2">
                  <a:txBody>
                    <a:bodyPr/>
                    <a:lstStyle/>
                    <a:p>
                      <a:pPr algn="r" latinLnBrk="1"/>
                      <a:r>
                        <a:rPr lang="ko-KR" altLang="en-US" sz="700" dirty="0" smtClean="0"/>
                        <a:t>차종 관리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81921">
                <a:tc gridSpan="2">
                  <a:txBody>
                    <a:bodyPr/>
                    <a:lstStyle/>
                    <a:p>
                      <a:pPr algn="r" latinLnBrk="1"/>
                      <a:r>
                        <a:rPr lang="en-US" altLang="ko-KR" sz="700" dirty="0" smtClean="0"/>
                        <a:t>*</a:t>
                      </a:r>
                      <a:r>
                        <a:rPr lang="ko-KR" altLang="en-US" sz="700" smtClean="0"/>
                        <a:t>대리점</a:t>
                      </a:r>
                      <a:r>
                        <a:rPr lang="en-US" altLang="ko-KR" sz="700" baseline="0" dirty="0" smtClean="0"/>
                        <a:t> </a:t>
                      </a:r>
                      <a:r>
                        <a:rPr lang="ko-KR" altLang="en-US" sz="700" baseline="0" smtClean="0"/>
                        <a:t>관리 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181921">
                <a:tc gridSpan="2">
                  <a:txBody>
                    <a:bodyPr/>
                    <a:lstStyle/>
                    <a:p>
                      <a:pPr algn="r" latinLnBrk="1"/>
                      <a:r>
                        <a:rPr lang="en-US" altLang="ko-KR" sz="700" dirty="0" smtClean="0"/>
                        <a:t>*BLE</a:t>
                      </a:r>
                      <a:r>
                        <a:rPr lang="en-US" altLang="ko-KR" sz="700" baseline="0" dirty="0" smtClean="0"/>
                        <a:t> </a:t>
                      </a:r>
                      <a:r>
                        <a:rPr lang="ko-KR" altLang="en-US" sz="700" baseline="0" smtClean="0"/>
                        <a:t>단말기 관리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181921">
                <a:tc gridSpan="2">
                  <a:txBody>
                    <a:bodyPr/>
                    <a:lstStyle/>
                    <a:p>
                      <a:pPr algn="r" latinLnBrk="1"/>
                      <a:r>
                        <a:rPr lang="ko-KR" altLang="en-US" sz="700" dirty="0" smtClean="0"/>
                        <a:t>배차 내역 관리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181921">
                <a:tc gridSpan="2">
                  <a:txBody>
                    <a:bodyPr/>
                    <a:lstStyle/>
                    <a:p>
                      <a:pPr algn="r" latinLnBrk="1"/>
                      <a:r>
                        <a:rPr lang="en-US" altLang="ko-KR" sz="700" dirty="0" smtClean="0"/>
                        <a:t>*</a:t>
                      </a:r>
                      <a:r>
                        <a:rPr lang="ko-KR" altLang="en-US" sz="700" smtClean="0"/>
                        <a:t>권역 </a:t>
                      </a:r>
                      <a:r>
                        <a:rPr lang="ko-KR" altLang="en-US" sz="700" dirty="0" smtClean="0"/>
                        <a:t>관리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181921">
                <a:tc gridSpan="2">
                  <a:txBody>
                    <a:bodyPr/>
                    <a:lstStyle/>
                    <a:p>
                      <a:pPr algn="r" latinLnBrk="1"/>
                      <a:r>
                        <a:rPr lang="en-US" altLang="ko-KR" sz="700" dirty="0" smtClean="0"/>
                        <a:t>*</a:t>
                      </a:r>
                      <a:r>
                        <a:rPr lang="ko-KR" altLang="en-US" sz="700" smtClean="0"/>
                        <a:t>세차 </a:t>
                      </a:r>
                      <a:r>
                        <a:rPr lang="ko-KR" altLang="en-US" sz="700" dirty="0" smtClean="0"/>
                        <a:t>차량 관리 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181921">
                <a:tc gridSpan="2">
                  <a:txBody>
                    <a:bodyPr/>
                    <a:lstStyle/>
                    <a:p>
                      <a:pPr algn="r" latinLnBrk="1"/>
                      <a:r>
                        <a:rPr lang="en-US" altLang="ko-KR" sz="700" dirty="0" smtClean="0"/>
                        <a:t>*</a:t>
                      </a:r>
                      <a:r>
                        <a:rPr lang="ko-KR" altLang="en-US" sz="700" smtClean="0"/>
                        <a:t>그룹 </a:t>
                      </a:r>
                      <a:r>
                        <a:rPr lang="ko-KR" altLang="en-US" sz="700" dirty="0" smtClean="0"/>
                        <a:t>관리 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22390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/>
                        <a:t>  사용자관리         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▼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390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/>
                        <a:t>  운영자관리 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▼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390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/>
                        <a:t>  </a:t>
                      </a:r>
                      <a:r>
                        <a:rPr lang="ko-KR" altLang="en-US" sz="1000" dirty="0" err="1" smtClean="0"/>
                        <a:t>레</a:t>
                      </a:r>
                      <a:r>
                        <a:rPr lang="ko-KR" altLang="en-US" sz="1000" dirty="0" smtClean="0"/>
                        <a:t>  포  </a:t>
                      </a:r>
                      <a:r>
                        <a:rPr lang="ko-KR" altLang="en-US" sz="1000" dirty="0" err="1" smtClean="0"/>
                        <a:t>트</a:t>
                      </a:r>
                      <a:r>
                        <a:rPr lang="ko-KR" altLang="en-US" sz="1000" dirty="0" smtClean="0"/>
                        <a:t> 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▼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390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/>
                        <a:t>  위치관제 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▼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390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/>
                        <a:t>  고객지원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▼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3" name="직사각형 12"/>
          <p:cNvSpPr/>
          <p:nvPr/>
        </p:nvSpPr>
        <p:spPr>
          <a:xfrm>
            <a:off x="85038" y="647364"/>
            <a:ext cx="7582587" cy="330528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 bwMode="auto">
          <a:xfrm>
            <a:off x="96916" y="670920"/>
            <a:ext cx="245131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1200" dirty="0" smtClean="0">
                <a:latin typeface="맑은 고딕" pitchFamily="50" charset="-127"/>
                <a:ea typeface="맑은 고딕" pitchFamily="50" charset="-127"/>
              </a:rPr>
              <a:t>◎ 기초 정보 관리 </a:t>
            </a:r>
            <a:r>
              <a:rPr kumimoji="0" lang="en-US" altLang="ko-KR" sz="1200" dirty="0" smtClean="0">
                <a:latin typeface="맑은 고딕" pitchFamily="50" charset="-127"/>
                <a:ea typeface="맑은 고딕" pitchFamily="50" charset="-127"/>
              </a:rPr>
              <a:t>&gt;&gt;  </a:t>
            </a:r>
            <a:r>
              <a:rPr kumimoji="0" lang="ko-KR" altLang="en-US" sz="1000" smtClean="0">
                <a:latin typeface="맑은 고딕" pitchFamily="50" charset="-127"/>
                <a:ea typeface="맑은 고딕" pitchFamily="50" charset="-127"/>
              </a:rPr>
              <a:t>차종 관리  </a:t>
            </a:r>
            <a:endParaRPr kumimoji="0" lang="ko-KR" altLang="en-US" sz="12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10631501" y="6232180"/>
            <a:ext cx="161923" cy="18097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현대체 mediurr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079989" y="692696"/>
            <a:ext cx="490832" cy="21602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LOGOUT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 bwMode="auto">
          <a:xfrm>
            <a:off x="4309052" y="708375"/>
            <a:ext cx="2800767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600" dirty="0" smtClean="0">
                <a:latin typeface="맑은 고딕" pitchFamily="50" charset="-127"/>
                <a:ea typeface="맑은 고딕" pitchFamily="50" charset="-127"/>
                <a:hlinkClick r:id="rId4"/>
              </a:rPr>
              <a:t>equation@g-trace.co.kr</a:t>
            </a:r>
            <a:r>
              <a:rPr kumimoji="0" lang="en-US" altLang="ko-KR" sz="600" dirty="0" smtClean="0">
                <a:latin typeface="맑은 고딕" pitchFamily="50" charset="-127"/>
                <a:ea typeface="맑은 고딕" pitchFamily="50" charset="-127"/>
              </a:rPr>
              <a:t> (</a:t>
            </a:r>
            <a:r>
              <a:rPr kumimoji="0" lang="ko-KR" altLang="en-US" sz="600" smtClean="0">
                <a:latin typeface="맑은 고딕" pitchFamily="50" charset="-127"/>
                <a:ea typeface="맑은 고딕" pitchFamily="50" charset="-127"/>
              </a:rPr>
              <a:t>관리자</a:t>
            </a:r>
            <a:r>
              <a:rPr kumimoji="0" lang="en-US" altLang="ko-KR" sz="600" dirty="0" smtClean="0">
                <a:latin typeface="맑은 고딕" pitchFamily="50" charset="-127"/>
                <a:ea typeface="맑은 고딕" pitchFamily="50" charset="-127"/>
              </a:rPr>
              <a:t>)</a:t>
            </a:r>
            <a:r>
              <a:rPr kumimoji="0" lang="ko-KR" altLang="en-US" sz="600" smtClean="0">
                <a:latin typeface="맑은 고딕" pitchFamily="50" charset="-127"/>
                <a:ea typeface="맑은 고딕" pitchFamily="50" charset="-127"/>
              </a:rPr>
              <a:t>님이 최근 로그인 시간은 </a:t>
            </a:r>
            <a:r>
              <a:rPr kumimoji="0" lang="en-US" altLang="ko-KR" sz="600" dirty="0" smtClean="0">
                <a:latin typeface="맑은 고딕" pitchFamily="50" charset="-127"/>
                <a:ea typeface="맑은 고딕" pitchFamily="50" charset="-127"/>
              </a:rPr>
              <a:t>2016-12-11 12:12</a:t>
            </a:r>
            <a:endParaRPr kumimoji="0" lang="ko-KR" altLang="en-US" sz="6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2452473"/>
              </p:ext>
            </p:extLst>
          </p:nvPr>
        </p:nvGraphicFramePr>
        <p:xfrm>
          <a:off x="91947" y="1271728"/>
          <a:ext cx="7578853" cy="264026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695705"/>
                <a:gridCol w="1100394"/>
                <a:gridCol w="689572"/>
                <a:gridCol w="1173835"/>
                <a:gridCol w="744000"/>
                <a:gridCol w="1234046"/>
                <a:gridCol w="580727"/>
                <a:gridCol w="1360574"/>
              </a:tblGrid>
              <a:tr h="2640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현대체 mediurr"/>
                        </a:rPr>
                        <a:t>제조사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 smtClean="0">
                          <a:solidFill>
                            <a:schemeClr val="tx1"/>
                          </a:solidFill>
                          <a:latin typeface="현대체 mediurr"/>
                        </a:rPr>
                        <a:t>모델명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현대체 mediurr"/>
                        </a:rPr>
                        <a:t>세부모델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현대체 mediurr"/>
                        </a:rPr>
                        <a:t>사용여부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7" name="TextBox 26"/>
          <p:cNvSpPr txBox="1"/>
          <p:nvPr/>
        </p:nvSpPr>
        <p:spPr>
          <a:xfrm>
            <a:off x="90494" y="952008"/>
            <a:ext cx="20541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현대체 mediurr"/>
              </a:rPr>
              <a:t>▷ 차종 관리</a:t>
            </a:r>
            <a:endParaRPr lang="ko-KR" altLang="en-US" sz="1200" dirty="0">
              <a:latin typeface="현대체 mediurr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90494" y="1814346"/>
            <a:ext cx="14253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현대체 mediurr"/>
              </a:rPr>
              <a:t>▷ 차종 세부 내역</a:t>
            </a:r>
            <a:endParaRPr lang="ko-KR" altLang="en-US" sz="1200" dirty="0">
              <a:latin typeface="현대체 mediurr"/>
            </a:endParaRPr>
          </a:p>
        </p:txBody>
      </p:sp>
      <p:graphicFrame>
        <p:nvGraphicFramePr>
          <p:cNvPr id="45" name="표 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2282990"/>
              </p:ext>
            </p:extLst>
          </p:nvPr>
        </p:nvGraphicFramePr>
        <p:xfrm>
          <a:off x="95223" y="2093430"/>
          <a:ext cx="7522080" cy="3957975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59944"/>
                <a:gridCol w="699566"/>
                <a:gridCol w="857535"/>
                <a:gridCol w="857535"/>
                <a:gridCol w="857535"/>
                <a:gridCol w="857535"/>
                <a:gridCol w="857535"/>
                <a:gridCol w="857535"/>
                <a:gridCol w="857535"/>
                <a:gridCol w="659825"/>
              </a:tblGrid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No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등록일자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차종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대분류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제조사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모델명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세부모델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세부모델명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유종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차종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사용여부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국산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현대자동차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err="1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카렌스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올뉴카렌스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2.2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디젤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대형 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SUV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166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국산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기아 자동차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err="1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카렌스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카렌스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2.2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디젤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대형 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SUV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3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국산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기아 자동차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err="1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카렌스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뉴카렌스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2.2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디젤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대형 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SUV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072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4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국산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기아 자동차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모닝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카렌스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II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2.2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디젤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대형 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SUV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920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5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국산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기아 자동차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err="1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카렌스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더뉴카렌스</a:t>
                      </a:r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LGP200CC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LPG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대형 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SUV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6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국산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기아 자동차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err="1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카렌스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더뉴카렌스</a:t>
                      </a:r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디젤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1700CC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디젤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대형 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SUV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7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국산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기아 자동차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카니발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올뉴카니발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가솔린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7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인승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대형 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SUV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8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수입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기아 자동차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카니발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올뉴카니발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가솔린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9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인승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대형 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SUV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9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수입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기아 자동차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카니발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올뉴카니발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디젤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11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인승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대형 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SUV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수입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기아 자동차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카니발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올뉴카니발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디젤 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7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인승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대형 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SUV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27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수입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기아 자동차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카니발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올뉴카니발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디젤 </a:t>
                      </a:r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9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인승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대형 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SUV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216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수입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기아 자동차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err="1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포른테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2.2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디젤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대형 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SUV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13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수입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기아 자동차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모하비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2.2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디젤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대형 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SUV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60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14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수입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기아 자동차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err="1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로체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2.2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디젤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대형 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SUV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15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수입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기아 자동차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err="1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옵티마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2.2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디젤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대형 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SUV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16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수입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기아 자동차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err="1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리오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2.2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디젤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대형 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SUV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47" name="TextBox 46"/>
          <p:cNvSpPr txBox="1"/>
          <p:nvPr/>
        </p:nvSpPr>
        <p:spPr bwMode="auto">
          <a:xfrm>
            <a:off x="91947" y="6563444"/>
            <a:ext cx="7575678" cy="21544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ctr"/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&lt;&lt; &lt; 1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2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3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4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5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6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7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8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9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10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&gt; &gt;&gt;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6953344" y="1851414"/>
            <a:ext cx="673754" cy="18051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50   V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pic>
        <p:nvPicPr>
          <p:cNvPr id="50" name="그림 4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9104" y="1823372"/>
            <a:ext cx="1046347" cy="243809"/>
          </a:xfrm>
          <a:prstGeom prst="rect">
            <a:avLst/>
          </a:prstGeom>
        </p:spPr>
      </p:pic>
      <p:sp>
        <p:nvSpPr>
          <p:cNvPr id="53" name="타원 52"/>
          <p:cNvSpPr/>
          <p:nvPr/>
        </p:nvSpPr>
        <p:spPr>
          <a:xfrm>
            <a:off x="6184433" y="1016477"/>
            <a:ext cx="203406" cy="177363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1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54" name="타원 53"/>
          <p:cNvSpPr/>
          <p:nvPr/>
        </p:nvSpPr>
        <p:spPr>
          <a:xfrm>
            <a:off x="5724340" y="1879162"/>
            <a:ext cx="203406" cy="177363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820128" y="1303652"/>
            <a:ext cx="1037385" cy="20066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ko-KR" altLang="en-US" sz="800" dirty="0">
              <a:solidFill>
                <a:schemeClr val="tx1"/>
              </a:solidFill>
              <a:latin typeface="현대체 mediurr"/>
            </a:endParaRPr>
          </a:p>
        </p:txBody>
      </p:sp>
      <p:grpSp>
        <p:nvGrpSpPr>
          <p:cNvPr id="29" name="그룹 28"/>
          <p:cNvGrpSpPr/>
          <p:nvPr/>
        </p:nvGrpSpPr>
        <p:grpSpPr>
          <a:xfrm>
            <a:off x="6451830" y="1306860"/>
            <a:ext cx="1193465" cy="216761"/>
            <a:chOff x="9812992" y="1180668"/>
            <a:chExt cx="1193465" cy="216761"/>
          </a:xfrm>
        </p:grpSpPr>
        <p:grpSp>
          <p:nvGrpSpPr>
            <p:cNvPr id="30" name="그룹 29"/>
            <p:cNvGrpSpPr/>
            <p:nvPr/>
          </p:nvGrpSpPr>
          <p:grpSpPr>
            <a:xfrm>
              <a:off x="9812992" y="1180668"/>
              <a:ext cx="504549" cy="215444"/>
              <a:chOff x="3355576" y="1263570"/>
              <a:chExt cx="504549" cy="215444"/>
            </a:xfrm>
          </p:grpSpPr>
          <p:sp>
            <p:nvSpPr>
              <p:cNvPr id="37" name="타원 36"/>
              <p:cNvSpPr/>
              <p:nvPr/>
            </p:nvSpPr>
            <p:spPr>
              <a:xfrm>
                <a:off x="3355576" y="1289203"/>
                <a:ext cx="183228" cy="16417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2700000" scaled="1"/>
                <a:tileRect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>
                  <a:latin typeface="현대체 mediurr"/>
                </a:endParaRPr>
              </a:p>
            </p:txBody>
          </p:sp>
          <p:sp>
            <p:nvSpPr>
              <p:cNvPr id="38" name="TextBox 37"/>
              <p:cNvSpPr txBox="1"/>
              <p:nvPr/>
            </p:nvSpPr>
            <p:spPr>
              <a:xfrm>
                <a:off x="3470275" y="1263570"/>
                <a:ext cx="389850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dirty="0">
                    <a:latin typeface="현대체 mediurr"/>
                  </a:rPr>
                  <a:t>전체</a:t>
                </a:r>
              </a:p>
            </p:txBody>
          </p:sp>
        </p:grpSp>
        <p:grpSp>
          <p:nvGrpSpPr>
            <p:cNvPr id="31" name="그룹 30"/>
            <p:cNvGrpSpPr/>
            <p:nvPr/>
          </p:nvGrpSpPr>
          <p:grpSpPr>
            <a:xfrm>
              <a:off x="10232961" y="1180668"/>
              <a:ext cx="410936" cy="215444"/>
              <a:chOff x="3168738" y="1263570"/>
              <a:chExt cx="410936" cy="215444"/>
            </a:xfrm>
          </p:grpSpPr>
          <p:sp>
            <p:nvSpPr>
              <p:cNvPr id="35" name="타원 34"/>
              <p:cNvSpPr/>
              <p:nvPr/>
            </p:nvSpPr>
            <p:spPr>
              <a:xfrm>
                <a:off x="3168738" y="1287621"/>
                <a:ext cx="183228" cy="16417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2700000" scaled="1"/>
                <a:tileRect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>
                  <a:latin typeface="현대체 mediurr"/>
                </a:endParaRPr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3292416" y="1263570"/>
                <a:ext cx="287258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dirty="0">
                    <a:latin typeface="현대체 mediurr"/>
                  </a:rPr>
                  <a:t>여</a:t>
                </a:r>
              </a:p>
            </p:txBody>
          </p:sp>
        </p:grpSp>
        <p:grpSp>
          <p:nvGrpSpPr>
            <p:cNvPr id="32" name="그룹 31"/>
            <p:cNvGrpSpPr/>
            <p:nvPr/>
          </p:nvGrpSpPr>
          <p:grpSpPr>
            <a:xfrm>
              <a:off x="10561785" y="1181985"/>
              <a:ext cx="444672" cy="215444"/>
              <a:chOff x="2890755" y="1264887"/>
              <a:chExt cx="444672" cy="215444"/>
            </a:xfrm>
          </p:grpSpPr>
          <p:sp>
            <p:nvSpPr>
              <p:cNvPr id="33" name="타원 32"/>
              <p:cNvSpPr/>
              <p:nvPr/>
            </p:nvSpPr>
            <p:spPr>
              <a:xfrm>
                <a:off x="2890755" y="1293110"/>
                <a:ext cx="183228" cy="16417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2700000" scaled="1"/>
                <a:tileRect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>
                  <a:latin typeface="현대체 mediurr"/>
                </a:endParaRPr>
              </a:p>
            </p:txBody>
          </p:sp>
          <p:sp>
            <p:nvSpPr>
              <p:cNvPr id="34" name="TextBox 33"/>
              <p:cNvSpPr txBox="1"/>
              <p:nvPr/>
            </p:nvSpPr>
            <p:spPr>
              <a:xfrm>
                <a:off x="3048169" y="1264887"/>
                <a:ext cx="287258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dirty="0">
                    <a:latin typeface="현대체 mediurr"/>
                  </a:rPr>
                  <a:t>부</a:t>
                </a:r>
              </a:p>
            </p:txBody>
          </p:sp>
        </p:grpSp>
      </p:grpSp>
      <p:sp>
        <p:nvSpPr>
          <p:cNvPr id="41" name="직사각형 40"/>
          <p:cNvSpPr/>
          <p:nvPr/>
        </p:nvSpPr>
        <p:spPr>
          <a:xfrm>
            <a:off x="2614213" y="1303690"/>
            <a:ext cx="1073461" cy="20066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ko-KR" altLang="en-US" sz="800" dirty="0">
              <a:solidFill>
                <a:schemeClr val="tx1"/>
              </a:solidFill>
              <a:latin typeface="현대체 mediurr"/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4571502" y="1299394"/>
            <a:ext cx="1073461" cy="20066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ko-KR" altLang="en-US" sz="800" dirty="0">
              <a:solidFill>
                <a:schemeClr val="tx1"/>
              </a:solidFill>
              <a:latin typeface="현대체 mediurr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493088" y="1048495"/>
            <a:ext cx="536731" cy="180512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초기화</a:t>
            </a:r>
          </a:p>
        </p:txBody>
      </p:sp>
      <p:sp>
        <p:nvSpPr>
          <p:cNvPr id="48" name="직사각형 47"/>
          <p:cNvSpPr/>
          <p:nvPr/>
        </p:nvSpPr>
        <p:spPr>
          <a:xfrm>
            <a:off x="7103978" y="1052631"/>
            <a:ext cx="536731" cy="180512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조회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6286136" y="1838365"/>
            <a:ext cx="236584" cy="219035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2018193" y="1841514"/>
            <a:ext cx="846575" cy="180512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제조사 관리</a:t>
            </a:r>
          </a:p>
        </p:txBody>
      </p:sp>
    </p:spTree>
    <p:extLst>
      <p:ext uri="{BB962C8B-B14F-4D97-AF65-F5344CB8AC3E}">
        <p14:creationId xmlns:p14="http://schemas.microsoft.com/office/powerpoint/2010/main" val="1144655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1"/>
          <p:cNvSpPr>
            <a:spLocks noChangeArrowheads="1"/>
          </p:cNvSpPr>
          <p:nvPr/>
        </p:nvSpPr>
        <p:spPr bwMode="auto">
          <a:xfrm>
            <a:off x="309563" y="285750"/>
            <a:ext cx="9286875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r>
              <a:rPr lang="ko-KR" altLang="en-US" sz="14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en-US" altLang="ko-KR" sz="14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ko-KR" altLang="en-US" sz="14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개정 이력서</a:t>
            </a: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7185658"/>
              </p:ext>
            </p:extLst>
          </p:nvPr>
        </p:nvGraphicFramePr>
        <p:xfrm>
          <a:off x="874714" y="1168400"/>
          <a:ext cx="8172450" cy="3048000"/>
        </p:xfrm>
        <a:graphic>
          <a:graphicData uri="http://schemas.openxmlformats.org/drawingml/2006/table">
            <a:tbl>
              <a:tblPr/>
              <a:tblGrid>
                <a:gridCol w="881170"/>
                <a:gridCol w="1130535"/>
                <a:gridCol w="5177928"/>
                <a:gridCol w="982817"/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Arial" pitchFamily="34" charset="0"/>
                        </a:rPr>
                        <a:t>버전</a:t>
                      </a: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Arial" pitchFamily="34" charset="0"/>
                        </a:rPr>
                        <a:t>제</a:t>
                      </a: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Arial" pitchFamily="34" charset="0"/>
                        </a:rPr>
                        <a:t>.</a:t>
                      </a: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Arial" pitchFamily="34" charset="0"/>
                        </a:rPr>
                        <a:t>개정 일자</a:t>
                      </a: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Arial" pitchFamily="34" charset="0"/>
                        </a:rPr>
                        <a:t>제</a:t>
                      </a: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Arial" pitchFamily="34" charset="0"/>
                        </a:rPr>
                        <a:t>.</a:t>
                      </a: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Arial" pitchFamily="34" charset="0"/>
                        </a:rPr>
                        <a:t>개정 내용 및 페이지</a:t>
                      </a: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Arial" pitchFamily="34" charset="0"/>
                        </a:rPr>
                        <a:t>작성자</a:t>
                      </a: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0.10</a:t>
                      </a:r>
                      <a:endParaRPr kumimoji="1" lang="ko-KR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900" kern="100" dirty="0" smtClean="0">
                          <a:latin typeface="+mn-ea"/>
                          <a:ea typeface="+mn-ea"/>
                          <a:cs typeface="Times New Roman"/>
                        </a:rPr>
                        <a:t>2017.01.02</a:t>
                      </a:r>
                      <a:endParaRPr lang="ko-KR" altLang="en-US" sz="900" kern="100" dirty="0"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최초 작성</a:t>
                      </a: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지트레이스</a:t>
                      </a: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0.20</a:t>
                      </a:r>
                      <a:endParaRPr kumimoji="1" lang="ko-KR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900" kern="100" dirty="0" smtClean="0">
                          <a:latin typeface="+mn-ea"/>
                          <a:ea typeface="+mn-ea"/>
                          <a:cs typeface="Times New Roman"/>
                        </a:rPr>
                        <a:t>2017.1.10</a:t>
                      </a:r>
                      <a:endParaRPr lang="ko-KR" altLang="en-US" sz="900" kern="100" dirty="0"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관리부문 추가 함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. </a:t>
                      </a: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지트레이스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endParaRPr lang="ko-KR" altLang="en-US" sz="900" kern="100" dirty="0"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endParaRPr lang="ko-KR" altLang="en-US" sz="900" kern="100" dirty="0"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4" name="Line 422"/>
          <p:cNvSpPr>
            <a:spLocks noChangeShapeType="1"/>
          </p:cNvSpPr>
          <p:nvPr/>
        </p:nvSpPr>
        <p:spPr bwMode="auto">
          <a:xfrm>
            <a:off x="309563" y="562339"/>
            <a:ext cx="904716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defPPr>
              <a:defRPr lang="ko-K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5pPr>
            <a:lvl6pPr marL="22860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6pPr>
            <a:lvl7pPr marL="27432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7pPr>
            <a:lvl8pPr marL="32004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8pPr>
            <a:lvl9pPr marL="36576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9pPr>
          </a:lstStyle>
          <a:p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309563" y="581389"/>
            <a:ext cx="1214437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3158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6639047"/>
              </p:ext>
            </p:extLst>
          </p:nvPr>
        </p:nvGraphicFramePr>
        <p:xfrm>
          <a:off x="7761312" y="867783"/>
          <a:ext cx="2049438" cy="4612225"/>
        </p:xfrm>
        <a:graphic>
          <a:graphicData uri="http://schemas.openxmlformats.org/drawingml/2006/table">
            <a:tbl>
              <a:tblPr/>
              <a:tblGrid>
                <a:gridCol w="222338"/>
                <a:gridCol w="1827100"/>
              </a:tblGrid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No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설명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1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해당 버튼을 </a:t>
                      </a:r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“</a:t>
                      </a:r>
                      <a:r>
                        <a:rPr lang="ko-KR" altLang="en-US" sz="800" b="0" kern="1200" baseline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중복된 내용이 없습니다</a:t>
                      </a:r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. “  “</a:t>
                      </a:r>
                      <a:r>
                        <a:rPr lang="ko-KR" altLang="en-US" sz="800" b="0" kern="1200" baseline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중복이 되었습니다</a:t>
                      </a:r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. “  </a:t>
                      </a:r>
                      <a:r>
                        <a:rPr lang="ko-KR" altLang="en-US" sz="800" b="0" kern="1200" baseline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팝업 내용을 표시를 한다</a:t>
                      </a:r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. 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2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위의 등록 로그를 담당 대리점 직원이 로그인할 때</a:t>
                      </a: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, </a:t>
                      </a: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해당 로그를 표시를 한다</a:t>
                      </a: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. </a:t>
                      </a:r>
                      <a:endParaRPr kumimoji="0" lang="ko-KR" altLang="en-US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23937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3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등록된 정보를 표시를 합니다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.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직원 및 관리자 탭 </a:t>
                      </a:r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동일하게 내역을 표시를 함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. 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strike="sngStrike" dirty="0" smtClean="0">
                          <a:latin typeface="+mj-ea"/>
                          <a:ea typeface="+mj-ea"/>
                        </a:rPr>
                        <a:t>4</a:t>
                      </a:r>
                      <a:endParaRPr lang="ko-KR" altLang="en-US" sz="800" strike="sngStrike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2492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5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strike="noStrike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6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7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baseline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8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9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10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11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12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88900" indent="-39688" algn="l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Note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lumMod val="75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5" marB="46805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1191912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lang="ko-KR" altLang="en-US" sz="800" b="1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현업측</a:t>
                      </a:r>
                      <a:r>
                        <a:rPr lang="ko-KR" altLang="en-US" sz="8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800" b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질의사항</a:t>
                      </a:r>
                      <a:r>
                        <a:rPr lang="en-US" altLang="ko-KR" sz="8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]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-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1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5" marB="46805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 bwMode="auto">
          <a:xfrm>
            <a:off x="5216230" y="290615"/>
            <a:ext cx="2952328" cy="2160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예시 화면 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85038" y="647364"/>
            <a:ext cx="7582587" cy="330528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 bwMode="auto">
          <a:xfrm>
            <a:off x="96916" y="670920"/>
            <a:ext cx="257955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1200" dirty="0" smtClean="0">
                <a:latin typeface="맑은 고딕" pitchFamily="50" charset="-127"/>
                <a:ea typeface="맑은 고딕" pitchFamily="50" charset="-127"/>
              </a:rPr>
              <a:t>◎ 기초 정보 관리 </a:t>
            </a:r>
            <a:r>
              <a:rPr kumimoji="0" lang="en-US" altLang="ko-KR" sz="1200" dirty="0" smtClean="0">
                <a:latin typeface="맑은 고딕" pitchFamily="50" charset="-127"/>
                <a:ea typeface="맑은 고딕" pitchFamily="50" charset="-127"/>
              </a:rPr>
              <a:t>&gt;&gt;  </a:t>
            </a:r>
            <a:r>
              <a:rPr kumimoji="0" lang="ko-KR" altLang="en-US" sz="1000" smtClean="0">
                <a:latin typeface="맑은 고딕" pitchFamily="50" charset="-127"/>
                <a:ea typeface="맑은 고딕" pitchFamily="50" charset="-127"/>
              </a:rPr>
              <a:t>대리점 관리 </a:t>
            </a:r>
            <a:endParaRPr kumimoji="0" lang="ko-KR" altLang="en-US" sz="12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10631501" y="6232180"/>
            <a:ext cx="161923" cy="18097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현대체 mediurr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079989" y="692696"/>
            <a:ext cx="490832" cy="21602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LOGOUT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 bwMode="auto">
          <a:xfrm>
            <a:off x="4309052" y="708375"/>
            <a:ext cx="2800767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600" dirty="0" smtClean="0">
                <a:latin typeface="맑은 고딕" pitchFamily="50" charset="-127"/>
                <a:ea typeface="맑은 고딕" pitchFamily="50" charset="-127"/>
                <a:hlinkClick r:id="rId2"/>
              </a:rPr>
              <a:t>equation@g-trace.co.kr</a:t>
            </a:r>
            <a:r>
              <a:rPr kumimoji="0" lang="en-US" altLang="ko-KR" sz="600" dirty="0" smtClean="0">
                <a:latin typeface="맑은 고딕" pitchFamily="50" charset="-127"/>
                <a:ea typeface="맑은 고딕" pitchFamily="50" charset="-127"/>
              </a:rPr>
              <a:t> (</a:t>
            </a:r>
            <a:r>
              <a:rPr kumimoji="0" lang="ko-KR" altLang="en-US" sz="600" smtClean="0">
                <a:latin typeface="맑은 고딕" pitchFamily="50" charset="-127"/>
                <a:ea typeface="맑은 고딕" pitchFamily="50" charset="-127"/>
              </a:rPr>
              <a:t>관리자</a:t>
            </a:r>
            <a:r>
              <a:rPr kumimoji="0" lang="en-US" altLang="ko-KR" sz="600" dirty="0" smtClean="0">
                <a:latin typeface="맑은 고딕" pitchFamily="50" charset="-127"/>
                <a:ea typeface="맑은 고딕" pitchFamily="50" charset="-127"/>
              </a:rPr>
              <a:t>)</a:t>
            </a:r>
            <a:r>
              <a:rPr kumimoji="0" lang="ko-KR" altLang="en-US" sz="600" smtClean="0">
                <a:latin typeface="맑은 고딕" pitchFamily="50" charset="-127"/>
                <a:ea typeface="맑은 고딕" pitchFamily="50" charset="-127"/>
              </a:rPr>
              <a:t>님이 최근 로그인 시간은 </a:t>
            </a:r>
            <a:r>
              <a:rPr kumimoji="0" lang="en-US" altLang="ko-KR" sz="600" dirty="0" smtClean="0">
                <a:latin typeface="맑은 고딕" pitchFamily="50" charset="-127"/>
                <a:ea typeface="맑은 고딕" pitchFamily="50" charset="-127"/>
              </a:rPr>
              <a:t>2016-12-11 12:12</a:t>
            </a:r>
            <a:endParaRPr kumimoji="0" lang="ko-KR" altLang="en-US" sz="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992069" y="1556792"/>
            <a:ext cx="6062957" cy="4824536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992035" y="1559926"/>
            <a:ext cx="6062991" cy="402027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44" name="TextBox 43"/>
          <p:cNvSpPr txBox="1"/>
          <p:nvPr/>
        </p:nvSpPr>
        <p:spPr bwMode="auto">
          <a:xfrm>
            <a:off x="1083367" y="1649705"/>
            <a:ext cx="939681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1100" dirty="0" smtClean="0">
                <a:latin typeface="맑은 고딕" pitchFamily="50" charset="-127"/>
                <a:ea typeface="맑은 고딕" pitchFamily="50" charset="-127"/>
              </a:rPr>
              <a:t>대리점 등록</a:t>
            </a:r>
            <a:endParaRPr kumimoji="0" lang="ko-KR" altLang="en-US" sz="11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6" name="TextBox 45"/>
          <p:cNvSpPr txBox="1"/>
          <p:nvPr/>
        </p:nvSpPr>
        <p:spPr bwMode="auto">
          <a:xfrm>
            <a:off x="972659" y="1957024"/>
            <a:ext cx="737702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lang="en-US" altLang="ko-KR" sz="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|</a:t>
            </a:r>
            <a:r>
              <a:rPr lang="ko-KR" altLang="en-US" sz="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 기</a:t>
            </a:r>
            <a:r>
              <a:rPr lang="ko-KR" altLang="en-US" sz="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본</a:t>
            </a:r>
            <a:r>
              <a:rPr lang="ko-KR" altLang="en-US" sz="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정보</a:t>
            </a:r>
          </a:p>
        </p:txBody>
      </p:sp>
      <p:graphicFrame>
        <p:nvGraphicFramePr>
          <p:cNvPr id="51" name="표 5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149693"/>
              </p:ext>
            </p:extLst>
          </p:nvPr>
        </p:nvGraphicFramePr>
        <p:xfrm>
          <a:off x="1057936" y="2179341"/>
          <a:ext cx="5923743" cy="25019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4704"/>
                <a:gridCol w="2203011"/>
                <a:gridCol w="780478"/>
                <a:gridCol w="2185550"/>
              </a:tblGrid>
              <a:tr h="2572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*</a:t>
                      </a:r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대리점명</a:t>
                      </a:r>
                      <a:endParaRPr lang="ko-KR" altLang="en-US" sz="800" b="1" dirty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5"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rowSpan="5" hMerge="1"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572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*</a:t>
                      </a:r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법인번호 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572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대표자명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572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연락처 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572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FAX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572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등록일자 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*</a:t>
                      </a:r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사용여부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572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8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8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주소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8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8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572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비고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2" name="직사각형 51"/>
          <p:cNvSpPr/>
          <p:nvPr/>
        </p:nvSpPr>
        <p:spPr>
          <a:xfrm>
            <a:off x="1889301" y="2226294"/>
            <a:ext cx="1354860" cy="16792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800" dirty="0" smtClean="0">
              <a:solidFill>
                <a:schemeClr val="bg2">
                  <a:lumMod val="7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3339214" y="2225371"/>
            <a:ext cx="622658" cy="17318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8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중복체크</a:t>
            </a:r>
          </a:p>
        </p:txBody>
      </p:sp>
      <p:sp>
        <p:nvSpPr>
          <p:cNvPr id="57" name="직사각형 56"/>
          <p:cNvSpPr/>
          <p:nvPr/>
        </p:nvSpPr>
        <p:spPr>
          <a:xfrm>
            <a:off x="1889301" y="2470685"/>
            <a:ext cx="1354860" cy="19294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800" dirty="0" smtClean="0">
              <a:solidFill>
                <a:schemeClr val="bg2">
                  <a:lumMod val="7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4881342" y="3195277"/>
            <a:ext cx="1106257" cy="16005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endParaRPr lang="ko-KR" altLang="en-US" sz="800" dirty="0" smtClean="0">
              <a:solidFill>
                <a:schemeClr val="bg2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4914309" y="3478015"/>
            <a:ext cx="1241263" cy="215444"/>
            <a:chOff x="4926078" y="2952923"/>
            <a:chExt cx="1241263" cy="215444"/>
          </a:xfrm>
        </p:grpSpPr>
        <p:grpSp>
          <p:nvGrpSpPr>
            <p:cNvPr id="60" name="그룹 59"/>
            <p:cNvGrpSpPr/>
            <p:nvPr/>
          </p:nvGrpSpPr>
          <p:grpSpPr>
            <a:xfrm>
              <a:off x="4926078" y="2952923"/>
              <a:ext cx="504549" cy="215444"/>
              <a:chOff x="3355576" y="1263570"/>
              <a:chExt cx="504549" cy="215444"/>
            </a:xfrm>
          </p:grpSpPr>
          <p:sp>
            <p:nvSpPr>
              <p:cNvPr id="61" name="타원 60"/>
              <p:cNvSpPr/>
              <p:nvPr/>
            </p:nvSpPr>
            <p:spPr>
              <a:xfrm>
                <a:off x="3355576" y="1289203"/>
                <a:ext cx="183228" cy="16417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2700000" scaled="1"/>
                <a:tileRect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>
                  <a:latin typeface="현대체 mediurr"/>
                </a:endParaRPr>
              </a:p>
            </p:txBody>
          </p:sp>
          <p:sp>
            <p:nvSpPr>
              <p:cNvPr id="62" name="TextBox 61"/>
              <p:cNvSpPr txBox="1"/>
              <p:nvPr/>
            </p:nvSpPr>
            <p:spPr>
              <a:xfrm>
                <a:off x="3470275" y="1263570"/>
                <a:ext cx="389850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dirty="0">
                    <a:latin typeface="현대체 mediurr"/>
                  </a:rPr>
                  <a:t>전체</a:t>
                </a:r>
              </a:p>
            </p:txBody>
          </p:sp>
        </p:grpSp>
        <p:grpSp>
          <p:nvGrpSpPr>
            <p:cNvPr id="63" name="그룹 62"/>
            <p:cNvGrpSpPr/>
            <p:nvPr/>
          </p:nvGrpSpPr>
          <p:grpSpPr>
            <a:xfrm>
              <a:off x="5346047" y="2952923"/>
              <a:ext cx="410936" cy="215444"/>
              <a:chOff x="3168738" y="1263570"/>
              <a:chExt cx="410936" cy="215444"/>
            </a:xfrm>
          </p:grpSpPr>
          <p:sp>
            <p:nvSpPr>
              <p:cNvPr id="64" name="타원 63"/>
              <p:cNvSpPr/>
              <p:nvPr/>
            </p:nvSpPr>
            <p:spPr>
              <a:xfrm>
                <a:off x="3168738" y="1287621"/>
                <a:ext cx="183228" cy="16417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2700000" scaled="1"/>
                <a:tileRect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>
                  <a:latin typeface="현대체 mediurr"/>
                </a:endParaRPr>
              </a:p>
            </p:txBody>
          </p:sp>
          <p:sp>
            <p:nvSpPr>
              <p:cNvPr id="66" name="TextBox 65"/>
              <p:cNvSpPr txBox="1"/>
              <p:nvPr/>
            </p:nvSpPr>
            <p:spPr>
              <a:xfrm>
                <a:off x="3292416" y="1263570"/>
                <a:ext cx="287258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dirty="0">
                    <a:latin typeface="현대체 mediurr"/>
                  </a:rPr>
                  <a:t>여</a:t>
                </a:r>
              </a:p>
            </p:txBody>
          </p:sp>
        </p:grpSp>
        <p:grpSp>
          <p:nvGrpSpPr>
            <p:cNvPr id="67" name="그룹 66"/>
            <p:cNvGrpSpPr/>
            <p:nvPr/>
          </p:nvGrpSpPr>
          <p:grpSpPr>
            <a:xfrm>
              <a:off x="5722669" y="2952923"/>
              <a:ext cx="444672" cy="215444"/>
              <a:chOff x="2890755" y="1264887"/>
              <a:chExt cx="444672" cy="215444"/>
            </a:xfrm>
          </p:grpSpPr>
          <p:sp>
            <p:nvSpPr>
              <p:cNvPr id="68" name="타원 67"/>
              <p:cNvSpPr/>
              <p:nvPr/>
            </p:nvSpPr>
            <p:spPr>
              <a:xfrm>
                <a:off x="2890755" y="1293110"/>
                <a:ext cx="183228" cy="16417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2700000" scaled="1"/>
                <a:tileRect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>
                  <a:latin typeface="현대체 mediurr"/>
                </a:endParaRPr>
              </a:p>
            </p:txBody>
          </p:sp>
          <p:sp>
            <p:nvSpPr>
              <p:cNvPr id="69" name="TextBox 68"/>
              <p:cNvSpPr txBox="1"/>
              <p:nvPr/>
            </p:nvSpPr>
            <p:spPr>
              <a:xfrm>
                <a:off x="3048169" y="1264887"/>
                <a:ext cx="287258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dirty="0">
                    <a:latin typeface="현대체 mediurr"/>
                  </a:rPr>
                  <a:t>부</a:t>
                </a:r>
              </a:p>
            </p:txBody>
          </p:sp>
        </p:grpSp>
      </p:grpSp>
      <p:sp>
        <p:nvSpPr>
          <p:cNvPr id="89" name="직사각형 88"/>
          <p:cNvSpPr/>
          <p:nvPr/>
        </p:nvSpPr>
        <p:spPr>
          <a:xfrm>
            <a:off x="4037588" y="6015421"/>
            <a:ext cx="1007687" cy="29286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err="1" smtClean="0">
                <a:solidFill>
                  <a:schemeClr val="tx1"/>
                </a:solidFill>
              </a:rPr>
              <a:t>취</a:t>
            </a:r>
            <a:r>
              <a:rPr lang="ko-KR" altLang="en-US" sz="800" dirty="0" smtClean="0">
                <a:solidFill>
                  <a:schemeClr val="tx1"/>
                </a:solidFill>
              </a:rPr>
              <a:t>  소 </a:t>
            </a:r>
          </a:p>
        </p:txBody>
      </p:sp>
      <p:sp>
        <p:nvSpPr>
          <p:cNvPr id="90" name="직사각형 89"/>
          <p:cNvSpPr/>
          <p:nvPr/>
        </p:nvSpPr>
        <p:spPr>
          <a:xfrm>
            <a:off x="6670762" y="1636387"/>
            <a:ext cx="285617" cy="238166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 dirty="0" smtClean="0">
                <a:solidFill>
                  <a:schemeClr val="tx1"/>
                </a:solidFill>
              </a:rPr>
              <a:t>X</a:t>
            </a:r>
            <a:endParaRPr lang="ko-KR" altLang="en-US" sz="1600" dirty="0" smtClean="0">
              <a:solidFill>
                <a:schemeClr val="tx1"/>
              </a:solidFill>
            </a:endParaRPr>
          </a:p>
        </p:txBody>
      </p:sp>
      <p:sp>
        <p:nvSpPr>
          <p:cNvPr id="96" name="직사각형 95"/>
          <p:cNvSpPr/>
          <p:nvPr/>
        </p:nvSpPr>
        <p:spPr>
          <a:xfrm>
            <a:off x="3339214" y="2478826"/>
            <a:ext cx="622658" cy="17318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8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중복체크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4437351" y="2301148"/>
            <a:ext cx="2212002" cy="77232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회사 로그 표시 </a:t>
            </a:r>
          </a:p>
        </p:txBody>
      </p:sp>
      <p:sp>
        <p:nvSpPr>
          <p:cNvPr id="97" name="직사각형 96"/>
          <p:cNvSpPr/>
          <p:nvPr/>
        </p:nvSpPr>
        <p:spPr>
          <a:xfrm>
            <a:off x="1889301" y="2722564"/>
            <a:ext cx="2063916" cy="19294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800" dirty="0" smtClean="0">
              <a:solidFill>
                <a:schemeClr val="bg2">
                  <a:lumMod val="7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98" name="직사각형 97"/>
          <p:cNvSpPr/>
          <p:nvPr/>
        </p:nvSpPr>
        <p:spPr>
          <a:xfrm>
            <a:off x="1889301" y="2980538"/>
            <a:ext cx="2063916" cy="19294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800" dirty="0" smtClean="0">
              <a:solidFill>
                <a:schemeClr val="bg2">
                  <a:lumMod val="7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99" name="직사각형 98"/>
          <p:cNvSpPr/>
          <p:nvPr/>
        </p:nvSpPr>
        <p:spPr>
          <a:xfrm>
            <a:off x="1889301" y="3244730"/>
            <a:ext cx="2063916" cy="19294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800" dirty="0" smtClean="0">
              <a:solidFill>
                <a:schemeClr val="bg2">
                  <a:lumMod val="7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100" name="직사각형 99"/>
          <p:cNvSpPr/>
          <p:nvPr/>
        </p:nvSpPr>
        <p:spPr>
          <a:xfrm>
            <a:off x="1896316" y="3502066"/>
            <a:ext cx="2063916" cy="19294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800" dirty="0" smtClean="0">
              <a:solidFill>
                <a:schemeClr val="bg2">
                  <a:lumMod val="7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101" name="직사각형 100"/>
          <p:cNvSpPr/>
          <p:nvPr/>
        </p:nvSpPr>
        <p:spPr>
          <a:xfrm>
            <a:off x="4067054" y="3779511"/>
            <a:ext cx="1086826" cy="17318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8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우편 번호 검색</a:t>
            </a:r>
          </a:p>
        </p:txBody>
      </p:sp>
      <p:sp>
        <p:nvSpPr>
          <p:cNvPr id="102" name="직사각형 101"/>
          <p:cNvSpPr/>
          <p:nvPr/>
        </p:nvSpPr>
        <p:spPr>
          <a:xfrm>
            <a:off x="1889301" y="3790168"/>
            <a:ext cx="2016370" cy="15905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800" smtClean="0">
              <a:solidFill>
                <a:schemeClr val="bg2">
                  <a:lumMod val="7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103" name="직사각형 102"/>
          <p:cNvSpPr/>
          <p:nvPr/>
        </p:nvSpPr>
        <p:spPr>
          <a:xfrm>
            <a:off x="1889301" y="3998253"/>
            <a:ext cx="4487375" cy="15905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800" smtClean="0">
              <a:solidFill>
                <a:schemeClr val="bg2">
                  <a:lumMod val="7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104" name="직사각형 103"/>
          <p:cNvSpPr/>
          <p:nvPr/>
        </p:nvSpPr>
        <p:spPr>
          <a:xfrm>
            <a:off x="1889301" y="4215130"/>
            <a:ext cx="4487375" cy="15905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800" smtClean="0">
              <a:solidFill>
                <a:schemeClr val="bg2">
                  <a:lumMod val="7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105" name="직사각형 104"/>
          <p:cNvSpPr/>
          <p:nvPr/>
        </p:nvSpPr>
        <p:spPr>
          <a:xfrm>
            <a:off x="2936486" y="6008017"/>
            <a:ext cx="1007687" cy="29286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저장</a:t>
            </a:r>
          </a:p>
        </p:txBody>
      </p:sp>
      <p:sp>
        <p:nvSpPr>
          <p:cNvPr id="95" name="타원 94"/>
          <p:cNvSpPr/>
          <p:nvPr/>
        </p:nvSpPr>
        <p:spPr>
          <a:xfrm>
            <a:off x="3236924" y="2204655"/>
            <a:ext cx="203406" cy="177363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1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 bwMode="auto">
          <a:xfrm>
            <a:off x="4313591" y="3179510"/>
            <a:ext cx="595035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회사로그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6" name="직사각형 105"/>
          <p:cNvSpPr/>
          <p:nvPr/>
        </p:nvSpPr>
        <p:spPr>
          <a:xfrm>
            <a:off x="6044265" y="3184223"/>
            <a:ext cx="397653" cy="17318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8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찾기</a:t>
            </a:r>
          </a:p>
        </p:txBody>
      </p:sp>
      <p:sp>
        <p:nvSpPr>
          <p:cNvPr id="107" name="직사각형 106"/>
          <p:cNvSpPr/>
          <p:nvPr/>
        </p:nvSpPr>
        <p:spPr>
          <a:xfrm>
            <a:off x="6493801" y="3184641"/>
            <a:ext cx="417779" cy="17318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8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저장</a:t>
            </a:r>
          </a:p>
        </p:txBody>
      </p:sp>
      <p:sp>
        <p:nvSpPr>
          <p:cNvPr id="108" name="직사각형 107"/>
          <p:cNvSpPr/>
          <p:nvPr/>
        </p:nvSpPr>
        <p:spPr>
          <a:xfrm>
            <a:off x="1889301" y="4473522"/>
            <a:ext cx="4910911" cy="16494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800" dirty="0" smtClean="0">
              <a:solidFill>
                <a:schemeClr val="bg2">
                  <a:lumMod val="7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109" name="타원 108"/>
          <p:cNvSpPr/>
          <p:nvPr/>
        </p:nvSpPr>
        <p:spPr>
          <a:xfrm>
            <a:off x="6178244" y="3263835"/>
            <a:ext cx="203406" cy="177363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graphicFrame>
        <p:nvGraphicFramePr>
          <p:cNvPr id="21" name="표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1260688"/>
              </p:ext>
            </p:extLst>
          </p:nvPr>
        </p:nvGraphicFramePr>
        <p:xfrm>
          <a:off x="1063694" y="4797152"/>
          <a:ext cx="5917985" cy="24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2938"/>
                <a:gridCol w="1286481"/>
                <a:gridCol w="3228566"/>
              </a:tblGrid>
              <a:tr h="2356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관리자 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직    원</a:t>
                      </a:r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2" name="표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436052"/>
              </p:ext>
            </p:extLst>
          </p:nvPr>
        </p:nvGraphicFramePr>
        <p:xfrm>
          <a:off x="1095053" y="5026385"/>
          <a:ext cx="5874171" cy="963393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252975"/>
                <a:gridCol w="597462"/>
                <a:gridCol w="837289"/>
                <a:gridCol w="837289"/>
                <a:gridCol w="837289"/>
                <a:gridCol w="837289"/>
                <a:gridCol w="1674578"/>
              </a:tblGrid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No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등록일자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소속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대리점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관리자 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ID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사번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담당자명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담당자 연락처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위고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Equation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98887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선덕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011-446-0401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166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위고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THDUE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98886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김수현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011-446-0401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3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㈜</a:t>
                      </a:r>
                      <a:r>
                        <a:rPr lang="ko-KR" altLang="en-US" sz="800" b="0" dirty="0" err="1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국일랜트카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12111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98885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서기열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011-446-0401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10" name="타원 109"/>
          <p:cNvSpPr/>
          <p:nvPr/>
        </p:nvSpPr>
        <p:spPr>
          <a:xfrm>
            <a:off x="2216696" y="5254298"/>
            <a:ext cx="203406" cy="177363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3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2358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4275196"/>
              </p:ext>
            </p:extLst>
          </p:nvPr>
        </p:nvGraphicFramePr>
        <p:xfrm>
          <a:off x="7761312" y="867783"/>
          <a:ext cx="2049438" cy="4411601"/>
        </p:xfrm>
        <a:graphic>
          <a:graphicData uri="http://schemas.openxmlformats.org/drawingml/2006/table">
            <a:tbl>
              <a:tblPr/>
              <a:tblGrid>
                <a:gridCol w="222338"/>
                <a:gridCol w="1827100"/>
              </a:tblGrid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No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설명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1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2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- </a:t>
                      </a: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등록일자는 현재의 날짜로 설정한다</a:t>
                      </a: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. </a:t>
                      </a:r>
                      <a:endParaRPr kumimoji="0" lang="ko-KR" altLang="en-US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23937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3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1</a:t>
                      </a:r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회 예약인 경우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1</a:t>
                      </a:r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회 기간은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 </a:t>
                      </a:r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일로 설정 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월 예약 은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4</a:t>
                      </a:r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회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,</a:t>
                      </a: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sz="800" b="0" baseline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기간은 </a:t>
                      </a: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7</a:t>
                      </a:r>
                      <a:r>
                        <a:rPr lang="ko-KR" altLang="en-US" sz="800" b="0" baseline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일로 설정 한다</a:t>
                      </a: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. 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strike="sngStrike" dirty="0" smtClean="0">
                          <a:latin typeface="+mj-ea"/>
                          <a:ea typeface="+mj-ea"/>
                        </a:rPr>
                        <a:t>4</a:t>
                      </a:r>
                      <a:endParaRPr lang="ko-KR" altLang="en-US" sz="800" strike="sngStrike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패키지 횟수는 쿠폰을 의미를 하면  </a:t>
                      </a:r>
                      <a:endParaRPr kumimoji="1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2492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5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strike="noStrike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6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7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baseline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8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9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10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11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12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88900" indent="-39688" algn="l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Note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lumMod val="75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5" marB="46805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1191912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lang="ko-KR" altLang="en-US" sz="800" b="1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현업측</a:t>
                      </a:r>
                      <a:r>
                        <a:rPr lang="ko-KR" altLang="en-US" sz="8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800" b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질의사항</a:t>
                      </a:r>
                      <a:r>
                        <a:rPr lang="en-US" altLang="ko-KR" sz="8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]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-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1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5" marB="46805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 bwMode="auto">
          <a:xfrm>
            <a:off x="5216230" y="290615"/>
            <a:ext cx="2952328" cy="2160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예시 화면 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85038" y="647364"/>
            <a:ext cx="7582587" cy="330528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 bwMode="auto">
          <a:xfrm>
            <a:off x="96916" y="670920"/>
            <a:ext cx="257955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1200" dirty="0" smtClean="0">
                <a:latin typeface="맑은 고딕" pitchFamily="50" charset="-127"/>
                <a:ea typeface="맑은 고딕" pitchFamily="50" charset="-127"/>
              </a:rPr>
              <a:t>◎ 기초 정보 관리 </a:t>
            </a:r>
            <a:r>
              <a:rPr kumimoji="0" lang="en-US" altLang="ko-KR" sz="1200" dirty="0" smtClean="0">
                <a:latin typeface="맑은 고딕" pitchFamily="50" charset="-127"/>
                <a:ea typeface="맑은 고딕" pitchFamily="50" charset="-127"/>
              </a:rPr>
              <a:t>&gt;&gt;  </a:t>
            </a:r>
            <a:r>
              <a:rPr kumimoji="0" lang="ko-KR" altLang="en-US" sz="1000" smtClean="0">
                <a:latin typeface="맑은 고딕" pitchFamily="50" charset="-127"/>
                <a:ea typeface="맑은 고딕" pitchFamily="50" charset="-127"/>
              </a:rPr>
              <a:t>대리점 관리 </a:t>
            </a:r>
            <a:endParaRPr kumimoji="0" lang="ko-KR" altLang="en-US" sz="12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10631501" y="6232180"/>
            <a:ext cx="161923" cy="18097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현대체 mediurr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079989" y="692696"/>
            <a:ext cx="490832" cy="21602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LOGOUT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 bwMode="auto">
          <a:xfrm>
            <a:off x="4309052" y="708375"/>
            <a:ext cx="2800767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600" dirty="0" smtClean="0">
                <a:latin typeface="맑은 고딕" pitchFamily="50" charset="-127"/>
                <a:ea typeface="맑은 고딕" pitchFamily="50" charset="-127"/>
                <a:hlinkClick r:id="rId2"/>
              </a:rPr>
              <a:t>equation@g-trace.co.kr</a:t>
            </a:r>
            <a:r>
              <a:rPr kumimoji="0" lang="en-US" altLang="ko-KR" sz="600" dirty="0" smtClean="0">
                <a:latin typeface="맑은 고딕" pitchFamily="50" charset="-127"/>
                <a:ea typeface="맑은 고딕" pitchFamily="50" charset="-127"/>
              </a:rPr>
              <a:t> (</a:t>
            </a:r>
            <a:r>
              <a:rPr kumimoji="0" lang="ko-KR" altLang="en-US" sz="600" smtClean="0">
                <a:latin typeface="맑은 고딕" pitchFamily="50" charset="-127"/>
                <a:ea typeface="맑은 고딕" pitchFamily="50" charset="-127"/>
              </a:rPr>
              <a:t>관리자</a:t>
            </a:r>
            <a:r>
              <a:rPr kumimoji="0" lang="en-US" altLang="ko-KR" sz="600" dirty="0" smtClean="0">
                <a:latin typeface="맑은 고딕" pitchFamily="50" charset="-127"/>
                <a:ea typeface="맑은 고딕" pitchFamily="50" charset="-127"/>
              </a:rPr>
              <a:t>)</a:t>
            </a:r>
            <a:r>
              <a:rPr kumimoji="0" lang="ko-KR" altLang="en-US" sz="600" smtClean="0">
                <a:latin typeface="맑은 고딕" pitchFamily="50" charset="-127"/>
                <a:ea typeface="맑은 고딕" pitchFamily="50" charset="-127"/>
              </a:rPr>
              <a:t>님이 최근 로그인 시간은 </a:t>
            </a:r>
            <a:r>
              <a:rPr kumimoji="0" lang="en-US" altLang="ko-KR" sz="600" dirty="0" smtClean="0">
                <a:latin typeface="맑은 고딕" pitchFamily="50" charset="-127"/>
                <a:ea typeface="맑은 고딕" pitchFamily="50" charset="-127"/>
              </a:rPr>
              <a:t>2016-12-11 12:12</a:t>
            </a:r>
            <a:endParaRPr kumimoji="0" lang="ko-KR" altLang="en-US" sz="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560512" y="1407644"/>
            <a:ext cx="6062957" cy="4824536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560478" y="1410778"/>
            <a:ext cx="6062991" cy="402027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44" name="TextBox 43"/>
          <p:cNvSpPr txBox="1"/>
          <p:nvPr/>
        </p:nvSpPr>
        <p:spPr bwMode="auto">
          <a:xfrm>
            <a:off x="651810" y="1500557"/>
            <a:ext cx="1180131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1100" dirty="0" smtClean="0">
                <a:latin typeface="맑은 고딕" pitchFamily="50" charset="-127"/>
                <a:ea typeface="맑은 고딕" pitchFamily="50" charset="-127"/>
              </a:rPr>
              <a:t>세차 상품 관리 </a:t>
            </a:r>
            <a:endParaRPr kumimoji="0" lang="ko-KR" altLang="en-US" sz="11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6" name="TextBox 45"/>
          <p:cNvSpPr txBox="1"/>
          <p:nvPr/>
        </p:nvSpPr>
        <p:spPr bwMode="auto">
          <a:xfrm>
            <a:off x="541102" y="1807876"/>
            <a:ext cx="737702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lang="en-US" altLang="ko-KR" sz="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|</a:t>
            </a:r>
            <a:r>
              <a:rPr lang="ko-KR" altLang="en-US" sz="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 기</a:t>
            </a:r>
            <a:r>
              <a:rPr lang="ko-KR" altLang="en-US" sz="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본</a:t>
            </a:r>
            <a:r>
              <a:rPr lang="ko-KR" altLang="en-US" sz="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정보</a:t>
            </a:r>
          </a:p>
        </p:txBody>
      </p:sp>
      <p:graphicFrame>
        <p:nvGraphicFramePr>
          <p:cNvPr id="51" name="표 5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2407678"/>
              </p:ext>
            </p:extLst>
          </p:nvPr>
        </p:nvGraphicFramePr>
        <p:xfrm>
          <a:off x="626379" y="2030193"/>
          <a:ext cx="5923743" cy="32066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4704"/>
                <a:gridCol w="2203011"/>
                <a:gridCol w="780478"/>
                <a:gridCol w="2185550"/>
              </a:tblGrid>
              <a:tr h="2572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*</a:t>
                      </a:r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상품명</a:t>
                      </a:r>
                      <a:endParaRPr lang="ko-KR" altLang="en-US" sz="800" b="1" dirty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등록일자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572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8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횟수 </a:t>
                      </a: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/ </a:t>
                      </a:r>
                      <a:r>
                        <a:rPr lang="ko-KR" altLang="en-US" sz="800" b="0" baseline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기간 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                  </a:t>
                      </a:r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                          일 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옵션 유무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572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판매금액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*</a:t>
                      </a:r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사용여부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572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차  종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572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  고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572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8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8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옵션 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8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8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endParaRPr lang="en-US" altLang="ko-KR" sz="8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sz="8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sz="8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sz="8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sz="8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sz="8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sz="8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sz="8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sz="8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sz="8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sz="8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sz="8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sz="8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sz="8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57" name="직사각형 56"/>
          <p:cNvSpPr/>
          <p:nvPr/>
        </p:nvSpPr>
        <p:spPr>
          <a:xfrm>
            <a:off x="1451394" y="2043722"/>
            <a:ext cx="1354860" cy="19294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800" dirty="0" smtClean="0">
                <a:solidFill>
                  <a:schemeClr val="bg2">
                    <a:lumMod val="75000"/>
                  </a:schemeClr>
                </a:solidFill>
                <a:latin typeface="돋움" pitchFamily="50" charset="-127"/>
                <a:ea typeface="돋움" pitchFamily="50" charset="-127"/>
              </a:rPr>
              <a:t>내부세차 </a:t>
            </a:r>
            <a:r>
              <a:rPr lang="en-US" altLang="ko-KR" sz="800" dirty="0" smtClean="0">
                <a:solidFill>
                  <a:schemeClr val="bg2">
                    <a:lumMod val="75000"/>
                  </a:schemeClr>
                </a:solidFill>
                <a:latin typeface="돋움" pitchFamily="50" charset="-127"/>
                <a:ea typeface="돋움" pitchFamily="50" charset="-127"/>
              </a:rPr>
              <a:t>+ </a:t>
            </a:r>
            <a:r>
              <a:rPr lang="ko-KR" altLang="en-US" sz="800" smtClean="0">
                <a:solidFill>
                  <a:schemeClr val="bg2">
                    <a:lumMod val="75000"/>
                  </a:schemeClr>
                </a:solidFill>
                <a:latin typeface="돋움" pitchFamily="50" charset="-127"/>
                <a:ea typeface="돋움" pitchFamily="50" charset="-127"/>
              </a:rPr>
              <a:t>외부세차 </a:t>
            </a:r>
            <a:endParaRPr lang="ko-KR" altLang="en-US" sz="800" dirty="0" smtClean="0">
              <a:solidFill>
                <a:schemeClr val="bg2">
                  <a:lumMod val="7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89" name="직사각형 88"/>
          <p:cNvSpPr/>
          <p:nvPr/>
        </p:nvSpPr>
        <p:spPr>
          <a:xfrm>
            <a:off x="3606031" y="5866273"/>
            <a:ext cx="1007687" cy="29286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err="1" smtClean="0">
                <a:solidFill>
                  <a:schemeClr val="tx1"/>
                </a:solidFill>
              </a:rPr>
              <a:t>취</a:t>
            </a:r>
            <a:r>
              <a:rPr lang="ko-KR" altLang="en-US" sz="800" dirty="0" smtClean="0">
                <a:solidFill>
                  <a:schemeClr val="tx1"/>
                </a:solidFill>
              </a:rPr>
              <a:t>  소 </a:t>
            </a:r>
          </a:p>
        </p:txBody>
      </p:sp>
      <p:sp>
        <p:nvSpPr>
          <p:cNvPr id="90" name="직사각형 89"/>
          <p:cNvSpPr/>
          <p:nvPr/>
        </p:nvSpPr>
        <p:spPr>
          <a:xfrm>
            <a:off x="6239205" y="1487239"/>
            <a:ext cx="285617" cy="238166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 dirty="0" smtClean="0">
                <a:solidFill>
                  <a:schemeClr val="tx1"/>
                </a:solidFill>
              </a:rPr>
              <a:t>X</a:t>
            </a:r>
            <a:endParaRPr lang="ko-KR" altLang="en-US" sz="1600" dirty="0" smtClean="0">
              <a:solidFill>
                <a:schemeClr val="tx1"/>
              </a:solidFill>
            </a:endParaRPr>
          </a:p>
        </p:txBody>
      </p:sp>
      <p:sp>
        <p:nvSpPr>
          <p:cNvPr id="97" name="직사각형 96"/>
          <p:cNvSpPr/>
          <p:nvPr/>
        </p:nvSpPr>
        <p:spPr>
          <a:xfrm>
            <a:off x="1451394" y="2295601"/>
            <a:ext cx="759443" cy="19294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800" dirty="0" smtClean="0">
              <a:solidFill>
                <a:schemeClr val="bg2">
                  <a:lumMod val="7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99" name="직사각형 98"/>
          <p:cNvSpPr/>
          <p:nvPr/>
        </p:nvSpPr>
        <p:spPr>
          <a:xfrm>
            <a:off x="1442350" y="2583392"/>
            <a:ext cx="2063916" cy="19294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800" dirty="0" smtClean="0">
              <a:solidFill>
                <a:schemeClr val="bg2">
                  <a:lumMod val="7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100" name="직사각형 99"/>
          <p:cNvSpPr/>
          <p:nvPr/>
        </p:nvSpPr>
        <p:spPr>
          <a:xfrm>
            <a:off x="4424030" y="2053611"/>
            <a:ext cx="2063916" cy="19294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800" dirty="0" smtClean="0">
              <a:solidFill>
                <a:schemeClr val="bg2">
                  <a:lumMod val="7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105" name="직사각형 104"/>
          <p:cNvSpPr/>
          <p:nvPr/>
        </p:nvSpPr>
        <p:spPr>
          <a:xfrm>
            <a:off x="2504929" y="5858869"/>
            <a:ext cx="1007687" cy="29286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저장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-2907870" y="3259101"/>
            <a:ext cx="3452849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buAutoNum type="arabicParenR"/>
            </a:pPr>
            <a:r>
              <a:rPr kumimoji="0" lang="ko-KR" altLang="en-US" sz="800" dirty="0">
                <a:latin typeface="맑은 고딕" pitchFamily="50" charset="-127"/>
                <a:ea typeface="맑은 고딕" pitchFamily="50" charset="-127"/>
              </a:rPr>
              <a:t>상품에 대한 횟수와 기간을 선택 </a:t>
            </a:r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      	</a:t>
            </a:r>
            <a:r>
              <a:rPr kumimoji="0" lang="ko-KR" altLang="en-US" sz="800">
                <a:latin typeface="맑은 고딕" pitchFamily="50" charset="-127"/>
                <a:ea typeface="맑은 고딕" pitchFamily="50" charset="-127"/>
              </a:rPr>
              <a:t>예시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, 1</a:t>
            </a:r>
            <a:r>
              <a:rPr kumimoji="0" lang="ko-KR" altLang="en-US" sz="800">
                <a:latin typeface="맑은 고딕" pitchFamily="50" charset="-127"/>
                <a:ea typeface="맑은 고딕" pitchFamily="50" charset="-127"/>
              </a:rPr>
              <a:t>회 상품인 경우  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:</a:t>
            </a:r>
            <a:r>
              <a:rPr kumimoji="0" lang="ko-KR" altLang="en-US" sz="80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1</a:t>
            </a:r>
            <a:r>
              <a:rPr kumimoji="0" lang="ko-KR" altLang="en-US" sz="800">
                <a:latin typeface="맑은 고딕" pitchFamily="50" charset="-127"/>
                <a:ea typeface="맑은 고딕" pitchFamily="50" charset="-127"/>
              </a:rPr>
              <a:t>회 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+ </a:t>
            </a:r>
            <a:r>
              <a:rPr kumimoji="0" lang="ko-KR" altLang="en-US" sz="800">
                <a:latin typeface="맑은 고딕" pitchFamily="50" charset="-127"/>
                <a:ea typeface="맑은 고딕" pitchFamily="50" charset="-127"/>
              </a:rPr>
              <a:t>각 회수별 기간 </a:t>
            </a:r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		</a:t>
            </a:r>
            <a:r>
              <a:rPr kumimoji="0" lang="ko-KR" altLang="en-US" sz="800">
                <a:latin typeface="맑은 고딕" pitchFamily="50" charset="-127"/>
                <a:ea typeface="맑은 고딕" pitchFamily="50" charset="-127"/>
              </a:rPr>
              <a:t>횟수 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1</a:t>
            </a:r>
            <a:r>
              <a:rPr kumimoji="0" lang="ko-KR" altLang="en-US" sz="800">
                <a:latin typeface="맑은 고딕" pitchFamily="50" charset="-127"/>
                <a:ea typeface="맑은 고딕" pitchFamily="50" charset="-127"/>
              </a:rPr>
              <a:t>회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kumimoji="0" lang="ko-KR" altLang="en-US" sz="800">
                <a:latin typeface="맑은 고딕" pitchFamily="50" charset="-127"/>
                <a:ea typeface="맑은 고딕" pitchFamily="50" charset="-127"/>
              </a:rPr>
              <a:t>기간 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= 0 </a:t>
            </a:r>
            <a:r>
              <a:rPr kumimoji="0" lang="ko-KR" altLang="en-US" sz="800">
                <a:latin typeface="맑은 고딕" pitchFamily="50" charset="-127"/>
                <a:ea typeface="맑은 고딕" pitchFamily="50" charset="-127"/>
              </a:rPr>
              <a:t>일 </a:t>
            </a:r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       	</a:t>
            </a:r>
            <a:r>
              <a:rPr kumimoji="0" lang="ko-KR" altLang="en-US" sz="800">
                <a:latin typeface="맑은 고딕" pitchFamily="50" charset="-127"/>
                <a:ea typeface="맑은 고딕" pitchFamily="50" charset="-127"/>
              </a:rPr>
              <a:t>월 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4</a:t>
            </a:r>
            <a:r>
              <a:rPr kumimoji="0" lang="ko-KR" altLang="en-US" sz="800">
                <a:latin typeface="맑은 고딕" pitchFamily="50" charset="-127"/>
                <a:ea typeface="맑은 고딕" pitchFamily="50" charset="-127"/>
              </a:rPr>
              <a:t>회 상품인 경우 </a:t>
            </a:r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		</a:t>
            </a:r>
            <a:r>
              <a:rPr kumimoji="0" lang="ko-KR" altLang="en-US" sz="800">
                <a:latin typeface="맑은 고딕" pitchFamily="50" charset="-127"/>
                <a:ea typeface="맑은 고딕" pitchFamily="50" charset="-127"/>
              </a:rPr>
              <a:t>횟수 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4</a:t>
            </a:r>
            <a:r>
              <a:rPr kumimoji="0" lang="ko-KR" altLang="en-US" sz="800">
                <a:latin typeface="맑은 고딕" pitchFamily="50" charset="-127"/>
                <a:ea typeface="맑은 고딕" pitchFamily="50" charset="-127"/>
              </a:rPr>
              <a:t>회 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800">
                <a:latin typeface="맑은 고딕" pitchFamily="50" charset="-127"/>
                <a:ea typeface="맑은 고딕" pitchFamily="50" charset="-127"/>
              </a:rPr>
              <a:t>기간 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= 7</a:t>
            </a:r>
            <a:r>
              <a:rPr kumimoji="0" lang="ko-KR" altLang="en-US" sz="800">
                <a:latin typeface="맑은 고딕" pitchFamily="50" charset="-127"/>
                <a:ea typeface="맑은 고딕" pitchFamily="50" charset="-127"/>
              </a:rPr>
              <a:t>일 </a:t>
            </a:r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	</a:t>
            </a:r>
            <a:r>
              <a:rPr kumimoji="0" lang="ko-KR" altLang="en-US" sz="800">
                <a:latin typeface="맑은 고딕" pitchFamily="50" charset="-127"/>
                <a:ea typeface="맑은 고딕" pitchFamily="50" charset="-127"/>
              </a:rPr>
              <a:t>월 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2</a:t>
            </a:r>
            <a:r>
              <a:rPr kumimoji="0" lang="ko-KR" altLang="en-US" sz="800">
                <a:latin typeface="맑은 고딕" pitchFamily="50" charset="-127"/>
                <a:ea typeface="맑은 고딕" pitchFamily="50" charset="-127"/>
              </a:rPr>
              <a:t>회 상품인 경우 </a:t>
            </a:r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 		</a:t>
            </a:r>
            <a:r>
              <a:rPr kumimoji="0" lang="ko-KR" altLang="en-US" sz="800">
                <a:latin typeface="맑은 고딕" pitchFamily="50" charset="-127"/>
                <a:ea typeface="맑은 고딕" pitchFamily="50" charset="-127"/>
              </a:rPr>
              <a:t>횟수 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2</a:t>
            </a:r>
            <a:r>
              <a:rPr kumimoji="0" lang="ko-KR" altLang="en-US" sz="800">
                <a:latin typeface="맑은 고딕" pitchFamily="50" charset="-127"/>
                <a:ea typeface="맑은 고딕" pitchFamily="50" charset="-127"/>
              </a:rPr>
              <a:t>회 기간 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= 14</a:t>
            </a:r>
            <a:r>
              <a:rPr kumimoji="0" lang="ko-KR" altLang="en-US" sz="800">
                <a:latin typeface="맑은 고딕" pitchFamily="50" charset="-127"/>
                <a:ea typeface="맑은 고딕" pitchFamily="50" charset="-127"/>
              </a:rPr>
              <a:t>일 </a:t>
            </a:r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AutoNum type="arabicParenR"/>
            </a:pPr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AutoNum type="arabicParenR"/>
            </a:pPr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2) </a:t>
            </a:r>
            <a:r>
              <a:rPr kumimoji="0" lang="ko-KR" altLang="en-US" sz="800">
                <a:latin typeface="맑은 고딕" pitchFamily="50" charset="-127"/>
                <a:ea typeface="맑은 고딕" pitchFamily="50" charset="-127"/>
              </a:rPr>
              <a:t>세차 상품에 대해서 품목 입력 함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.   -  </a:t>
            </a:r>
            <a:r>
              <a:rPr kumimoji="0" lang="ko-KR" altLang="en-US" sz="800">
                <a:latin typeface="맑은 고딕" pitchFamily="50" charset="-127"/>
                <a:ea typeface="맑은 고딕" pitchFamily="50" charset="-127"/>
              </a:rPr>
              <a:t>금액을 입력을 함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. </a:t>
            </a:r>
          </a:p>
          <a:p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3) </a:t>
            </a:r>
            <a:r>
              <a:rPr kumimoji="0" lang="ko-KR" altLang="en-US" sz="800">
                <a:latin typeface="맑은 고딕" pitchFamily="50" charset="-127"/>
                <a:ea typeface="맑은 고딕" pitchFamily="50" charset="-127"/>
              </a:rPr>
              <a:t>해당 차량의 차종을 선택 </a:t>
            </a:r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4) </a:t>
            </a:r>
            <a:r>
              <a:rPr kumimoji="0" lang="ko-KR" altLang="en-US" sz="800">
                <a:latin typeface="맑은 고딕" pitchFamily="50" charset="-127"/>
                <a:ea typeface="맑은 고딕" pitchFamily="50" charset="-127"/>
              </a:rPr>
              <a:t>옵션 에 대해서 등록을 함 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. – </a:t>
            </a:r>
            <a:r>
              <a:rPr kumimoji="0" lang="ko-KR" altLang="en-US" sz="800">
                <a:latin typeface="맑은 고딕" pitchFamily="50" charset="-127"/>
                <a:ea typeface="맑은 고딕" pitchFamily="50" charset="-127"/>
              </a:rPr>
              <a:t>금액을 등록 함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. </a:t>
            </a:r>
          </a:p>
          <a:p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2519508" y="2298629"/>
            <a:ext cx="759443" cy="19294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800" dirty="0" smtClean="0">
              <a:solidFill>
                <a:schemeClr val="bg2">
                  <a:lumMod val="7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-654148" y="3313335"/>
            <a:ext cx="480368" cy="19294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2900247" y="2059237"/>
            <a:ext cx="622658" cy="17318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8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중복체크</a:t>
            </a:r>
          </a:p>
        </p:txBody>
      </p:sp>
      <p:sp>
        <p:nvSpPr>
          <p:cNvPr id="59" name="직사각형 58"/>
          <p:cNvSpPr/>
          <p:nvPr/>
        </p:nvSpPr>
        <p:spPr>
          <a:xfrm>
            <a:off x="1471569" y="3548232"/>
            <a:ext cx="1967142" cy="16494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800" dirty="0" smtClean="0">
              <a:solidFill>
                <a:schemeClr val="bg2">
                  <a:lumMod val="7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70" name="직사각형 69"/>
          <p:cNvSpPr/>
          <p:nvPr/>
        </p:nvSpPr>
        <p:spPr>
          <a:xfrm>
            <a:off x="3573419" y="3548232"/>
            <a:ext cx="1967142" cy="16494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800" dirty="0" smtClean="0">
              <a:solidFill>
                <a:schemeClr val="bg2">
                  <a:lumMod val="7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6078422" y="3544113"/>
            <a:ext cx="402373" cy="17318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8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endParaRPr lang="ko-KR" altLang="en-US" sz="8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1475157" y="3782741"/>
            <a:ext cx="1967142" cy="16494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800" dirty="0" smtClean="0">
              <a:solidFill>
                <a:schemeClr val="bg2">
                  <a:lumMod val="7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3577007" y="3782741"/>
            <a:ext cx="1967142" cy="16494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800" dirty="0" smtClean="0">
              <a:solidFill>
                <a:schemeClr val="bg2">
                  <a:lumMod val="7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5634335" y="3778622"/>
            <a:ext cx="402373" cy="17318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8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+</a:t>
            </a:r>
            <a:endParaRPr lang="ko-KR" altLang="en-US" sz="8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6082010" y="3778622"/>
            <a:ext cx="402373" cy="17318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8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endParaRPr lang="ko-KR" altLang="en-US" sz="8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 bwMode="auto">
          <a:xfrm>
            <a:off x="2217186" y="3337988"/>
            <a:ext cx="2951837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상품명                                                    금액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79" name="그룹 78"/>
          <p:cNvGrpSpPr/>
          <p:nvPr/>
        </p:nvGrpSpPr>
        <p:grpSpPr>
          <a:xfrm>
            <a:off x="4467994" y="2560896"/>
            <a:ext cx="821294" cy="215444"/>
            <a:chOff x="5346047" y="2952923"/>
            <a:chExt cx="821294" cy="215444"/>
          </a:xfrm>
        </p:grpSpPr>
        <p:grpSp>
          <p:nvGrpSpPr>
            <p:cNvPr id="81" name="그룹 80"/>
            <p:cNvGrpSpPr/>
            <p:nvPr/>
          </p:nvGrpSpPr>
          <p:grpSpPr>
            <a:xfrm>
              <a:off x="5346047" y="2952923"/>
              <a:ext cx="410936" cy="215444"/>
              <a:chOff x="3168738" y="1263570"/>
              <a:chExt cx="410936" cy="215444"/>
            </a:xfrm>
          </p:grpSpPr>
          <p:sp>
            <p:nvSpPr>
              <p:cNvPr id="85" name="타원 84"/>
              <p:cNvSpPr/>
              <p:nvPr/>
            </p:nvSpPr>
            <p:spPr>
              <a:xfrm>
                <a:off x="3168738" y="1287621"/>
                <a:ext cx="183228" cy="16417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2700000" scaled="1"/>
                <a:tileRect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>
                  <a:latin typeface="현대체 mediurr"/>
                </a:endParaRPr>
              </a:p>
            </p:txBody>
          </p:sp>
          <p:sp>
            <p:nvSpPr>
              <p:cNvPr id="86" name="TextBox 85"/>
              <p:cNvSpPr txBox="1"/>
              <p:nvPr/>
            </p:nvSpPr>
            <p:spPr>
              <a:xfrm>
                <a:off x="3292416" y="1263570"/>
                <a:ext cx="287258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dirty="0">
                    <a:latin typeface="현대체 mediurr"/>
                  </a:rPr>
                  <a:t>여</a:t>
                </a:r>
              </a:p>
            </p:txBody>
          </p:sp>
        </p:grpSp>
        <p:grpSp>
          <p:nvGrpSpPr>
            <p:cNvPr id="82" name="그룹 81"/>
            <p:cNvGrpSpPr/>
            <p:nvPr/>
          </p:nvGrpSpPr>
          <p:grpSpPr>
            <a:xfrm>
              <a:off x="5722669" y="2952923"/>
              <a:ext cx="444672" cy="215444"/>
              <a:chOff x="2890755" y="1264887"/>
              <a:chExt cx="444672" cy="215444"/>
            </a:xfrm>
          </p:grpSpPr>
          <p:sp>
            <p:nvSpPr>
              <p:cNvPr id="83" name="타원 82"/>
              <p:cNvSpPr/>
              <p:nvPr/>
            </p:nvSpPr>
            <p:spPr>
              <a:xfrm>
                <a:off x="2890755" y="1293110"/>
                <a:ext cx="183228" cy="16417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2700000" scaled="1"/>
                <a:tileRect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>
                  <a:latin typeface="현대체 mediurr"/>
                </a:endParaRPr>
              </a:p>
            </p:txBody>
          </p:sp>
          <p:sp>
            <p:nvSpPr>
              <p:cNvPr id="84" name="TextBox 83"/>
              <p:cNvSpPr txBox="1"/>
              <p:nvPr/>
            </p:nvSpPr>
            <p:spPr>
              <a:xfrm>
                <a:off x="3048169" y="1264887"/>
                <a:ext cx="287258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dirty="0">
                    <a:latin typeface="현대체 mediurr"/>
                  </a:rPr>
                  <a:t>부</a:t>
                </a:r>
              </a:p>
            </p:txBody>
          </p:sp>
        </p:grpSp>
      </p:grpSp>
      <p:sp>
        <p:nvSpPr>
          <p:cNvPr id="92" name="타원 91"/>
          <p:cNvSpPr/>
          <p:nvPr/>
        </p:nvSpPr>
        <p:spPr>
          <a:xfrm>
            <a:off x="4447784" y="1963440"/>
            <a:ext cx="203406" cy="177363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93" name="직사각형 92"/>
          <p:cNvSpPr/>
          <p:nvPr/>
        </p:nvSpPr>
        <p:spPr>
          <a:xfrm>
            <a:off x="1436000" y="2831042"/>
            <a:ext cx="2063916" cy="19294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800" dirty="0" smtClean="0">
                <a:solidFill>
                  <a:schemeClr val="bg2">
                    <a:lumMod val="75000"/>
                  </a:schemeClr>
                </a:solidFill>
                <a:latin typeface="돋움" pitchFamily="50" charset="-127"/>
                <a:ea typeface="돋움" pitchFamily="50" charset="-127"/>
              </a:rPr>
              <a:t>경차         </a:t>
            </a:r>
            <a:r>
              <a:rPr lang="ko-KR" altLang="en-US" sz="800" dirty="0">
                <a:solidFill>
                  <a:schemeClr val="bg2">
                    <a:lumMod val="75000"/>
                  </a:schemeClr>
                </a:solidFill>
                <a:latin typeface="돋움" pitchFamily="50" charset="-127"/>
                <a:ea typeface="돋움" pitchFamily="50" charset="-127"/>
              </a:rPr>
              <a:t>▼</a:t>
            </a:r>
            <a:endParaRPr lang="ko-KR" altLang="en-US" sz="800" dirty="0" smtClean="0">
              <a:solidFill>
                <a:schemeClr val="bg2">
                  <a:lumMod val="7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94" name="타원 93"/>
          <p:cNvSpPr/>
          <p:nvPr/>
        </p:nvSpPr>
        <p:spPr>
          <a:xfrm>
            <a:off x="3323834" y="2903240"/>
            <a:ext cx="203406" cy="177363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4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111" name="타원 110"/>
          <p:cNvSpPr/>
          <p:nvPr/>
        </p:nvSpPr>
        <p:spPr>
          <a:xfrm>
            <a:off x="1291834" y="2230140"/>
            <a:ext cx="203406" cy="177363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3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120" name="직사각형 119"/>
          <p:cNvSpPr/>
          <p:nvPr/>
        </p:nvSpPr>
        <p:spPr>
          <a:xfrm>
            <a:off x="1442350" y="3096519"/>
            <a:ext cx="5045596" cy="16494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800" dirty="0" smtClean="0">
              <a:solidFill>
                <a:schemeClr val="bg2">
                  <a:lumMod val="7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grpSp>
        <p:nvGrpSpPr>
          <p:cNvPr id="121" name="그룹 120"/>
          <p:cNvGrpSpPr/>
          <p:nvPr/>
        </p:nvGrpSpPr>
        <p:grpSpPr>
          <a:xfrm>
            <a:off x="4503889" y="2319088"/>
            <a:ext cx="821294" cy="215444"/>
            <a:chOff x="5346047" y="2952923"/>
            <a:chExt cx="821294" cy="215444"/>
          </a:xfrm>
        </p:grpSpPr>
        <p:grpSp>
          <p:nvGrpSpPr>
            <p:cNvPr id="122" name="그룹 121"/>
            <p:cNvGrpSpPr/>
            <p:nvPr/>
          </p:nvGrpSpPr>
          <p:grpSpPr>
            <a:xfrm>
              <a:off x="5346047" y="2952923"/>
              <a:ext cx="410936" cy="215444"/>
              <a:chOff x="3168738" y="1263570"/>
              <a:chExt cx="410936" cy="215444"/>
            </a:xfrm>
          </p:grpSpPr>
          <p:sp>
            <p:nvSpPr>
              <p:cNvPr id="126" name="타원 125"/>
              <p:cNvSpPr/>
              <p:nvPr/>
            </p:nvSpPr>
            <p:spPr>
              <a:xfrm>
                <a:off x="3168738" y="1287621"/>
                <a:ext cx="183228" cy="16417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2700000" scaled="1"/>
                <a:tileRect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>
                  <a:latin typeface="현대체 mediurr"/>
                </a:endParaRPr>
              </a:p>
            </p:txBody>
          </p:sp>
          <p:sp>
            <p:nvSpPr>
              <p:cNvPr id="127" name="TextBox 126"/>
              <p:cNvSpPr txBox="1"/>
              <p:nvPr/>
            </p:nvSpPr>
            <p:spPr>
              <a:xfrm>
                <a:off x="3292416" y="1263570"/>
                <a:ext cx="287258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dirty="0">
                    <a:latin typeface="현대체 mediurr"/>
                  </a:rPr>
                  <a:t>여</a:t>
                </a:r>
              </a:p>
            </p:txBody>
          </p:sp>
        </p:grpSp>
        <p:grpSp>
          <p:nvGrpSpPr>
            <p:cNvPr id="123" name="그룹 122"/>
            <p:cNvGrpSpPr/>
            <p:nvPr/>
          </p:nvGrpSpPr>
          <p:grpSpPr>
            <a:xfrm>
              <a:off x="5722669" y="2952923"/>
              <a:ext cx="444672" cy="215444"/>
              <a:chOff x="2890755" y="1264887"/>
              <a:chExt cx="444672" cy="215444"/>
            </a:xfrm>
          </p:grpSpPr>
          <p:sp>
            <p:nvSpPr>
              <p:cNvPr id="124" name="타원 123"/>
              <p:cNvSpPr/>
              <p:nvPr/>
            </p:nvSpPr>
            <p:spPr>
              <a:xfrm>
                <a:off x="2890755" y="1293110"/>
                <a:ext cx="183228" cy="16417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2700000" scaled="1"/>
                <a:tileRect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>
                  <a:latin typeface="현대체 mediurr"/>
                </a:endParaRPr>
              </a:p>
            </p:txBody>
          </p:sp>
          <p:sp>
            <p:nvSpPr>
              <p:cNvPr id="125" name="TextBox 124"/>
              <p:cNvSpPr txBox="1"/>
              <p:nvPr/>
            </p:nvSpPr>
            <p:spPr>
              <a:xfrm>
                <a:off x="3048169" y="1264887"/>
                <a:ext cx="287258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dirty="0">
                    <a:latin typeface="현대체 mediurr"/>
                  </a:rPr>
                  <a:t>부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93793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9146481"/>
              </p:ext>
            </p:extLst>
          </p:nvPr>
        </p:nvGraphicFramePr>
        <p:xfrm>
          <a:off x="7761312" y="867783"/>
          <a:ext cx="2049438" cy="4755753"/>
        </p:xfrm>
        <a:graphic>
          <a:graphicData uri="http://schemas.openxmlformats.org/drawingml/2006/table">
            <a:tbl>
              <a:tblPr/>
              <a:tblGrid>
                <a:gridCol w="222338"/>
                <a:gridCol w="1827100"/>
              </a:tblGrid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No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설명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1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- </a:t>
                      </a:r>
                      <a:r>
                        <a:rPr lang="ko-KR" altLang="en-US" sz="800" b="0" kern="1200" baseline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대구분은 </a:t>
                      </a:r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정기판매</a:t>
                      </a:r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, </a:t>
                      </a:r>
                      <a:r>
                        <a:rPr lang="ko-KR" altLang="en-US" sz="800" b="0" kern="1200" baseline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쿠폰판매 선택할 수 있음</a:t>
                      </a:r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. </a:t>
                      </a:r>
                      <a:r>
                        <a:rPr lang="ko-KR" altLang="en-US" sz="800" b="0" kern="1200" baseline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정기 판매의 경우 판매갯수가 한 개임</a:t>
                      </a:r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, </a:t>
                      </a:r>
                      <a:r>
                        <a:rPr lang="ko-KR" altLang="en-US" sz="800" b="0" kern="1200" baseline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쿠폰 판매는 묶어서 판매하여 개수라 선택할 수 있음</a:t>
                      </a:r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. </a:t>
                      </a:r>
                      <a:endParaRPr lang="en-US" altLang="ko-KR" sz="800" b="0" kern="1200" baseline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2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- </a:t>
                      </a: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등록일자는 현재의 날짜로 설정한다</a:t>
                      </a: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. </a:t>
                      </a:r>
                      <a:endParaRPr kumimoji="0" lang="ko-KR" altLang="en-US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23937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3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1</a:t>
                      </a:r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회 예약인 경우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1</a:t>
                      </a:r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회 기간은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 </a:t>
                      </a:r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일로 설정 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월 예약 은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4</a:t>
                      </a:r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회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,</a:t>
                      </a: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sz="800" b="0" baseline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기간은 </a:t>
                      </a: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7</a:t>
                      </a:r>
                      <a:r>
                        <a:rPr lang="ko-KR" altLang="en-US" sz="800" b="0" baseline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일로 설정 한다</a:t>
                      </a: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. 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strike="sngStrike" dirty="0" smtClean="0">
                          <a:latin typeface="+mj-ea"/>
                          <a:ea typeface="+mj-ea"/>
                        </a:rPr>
                        <a:t>4</a:t>
                      </a:r>
                      <a:endParaRPr lang="ko-KR" altLang="en-US" sz="800" strike="sngStrike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패키지 횟수는 쿠폰을 의미를 하면  </a:t>
                      </a:r>
                      <a:endParaRPr kumimoji="1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2492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5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strike="noStrike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6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7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baseline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8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9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10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11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12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88900" indent="-39688" algn="l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Note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lumMod val="75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5" marB="46805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1191912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lang="ko-KR" altLang="en-US" sz="800" b="1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현업측</a:t>
                      </a:r>
                      <a:r>
                        <a:rPr lang="ko-KR" altLang="en-US" sz="8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800" b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질의사항</a:t>
                      </a:r>
                      <a:r>
                        <a:rPr lang="en-US" altLang="ko-KR" sz="8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]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-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1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5" marB="46805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 bwMode="auto">
          <a:xfrm>
            <a:off x="5216230" y="290615"/>
            <a:ext cx="2952328" cy="2160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예시 화면 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85038" y="647364"/>
            <a:ext cx="7582587" cy="330528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 bwMode="auto">
          <a:xfrm>
            <a:off x="96916" y="670920"/>
            <a:ext cx="257955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1200" dirty="0" smtClean="0">
                <a:latin typeface="맑은 고딕" pitchFamily="50" charset="-127"/>
                <a:ea typeface="맑은 고딕" pitchFamily="50" charset="-127"/>
              </a:rPr>
              <a:t>◎ 기초 정보 관리 </a:t>
            </a:r>
            <a:r>
              <a:rPr kumimoji="0" lang="en-US" altLang="ko-KR" sz="1200" dirty="0" smtClean="0">
                <a:latin typeface="맑은 고딕" pitchFamily="50" charset="-127"/>
                <a:ea typeface="맑은 고딕" pitchFamily="50" charset="-127"/>
              </a:rPr>
              <a:t>&gt;&gt;  </a:t>
            </a:r>
            <a:r>
              <a:rPr kumimoji="0" lang="ko-KR" altLang="en-US" sz="1000" smtClean="0">
                <a:latin typeface="맑은 고딕" pitchFamily="50" charset="-127"/>
                <a:ea typeface="맑은 고딕" pitchFamily="50" charset="-127"/>
              </a:rPr>
              <a:t>대리점 관리 </a:t>
            </a:r>
            <a:endParaRPr kumimoji="0" lang="ko-KR" altLang="en-US" sz="12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10631501" y="6232180"/>
            <a:ext cx="161923" cy="18097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현대체 mediurr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079989" y="692696"/>
            <a:ext cx="490832" cy="21602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LOGOUT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 bwMode="auto">
          <a:xfrm>
            <a:off x="4309052" y="708375"/>
            <a:ext cx="2800767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600" dirty="0" smtClean="0">
                <a:latin typeface="맑은 고딕" pitchFamily="50" charset="-127"/>
                <a:ea typeface="맑은 고딕" pitchFamily="50" charset="-127"/>
                <a:hlinkClick r:id="rId2"/>
              </a:rPr>
              <a:t>equation@g-trace.co.kr</a:t>
            </a:r>
            <a:r>
              <a:rPr kumimoji="0" lang="en-US" altLang="ko-KR" sz="600" dirty="0" smtClean="0">
                <a:latin typeface="맑은 고딕" pitchFamily="50" charset="-127"/>
                <a:ea typeface="맑은 고딕" pitchFamily="50" charset="-127"/>
              </a:rPr>
              <a:t> (</a:t>
            </a:r>
            <a:r>
              <a:rPr kumimoji="0" lang="ko-KR" altLang="en-US" sz="600" smtClean="0">
                <a:latin typeface="맑은 고딕" pitchFamily="50" charset="-127"/>
                <a:ea typeface="맑은 고딕" pitchFamily="50" charset="-127"/>
              </a:rPr>
              <a:t>관리자</a:t>
            </a:r>
            <a:r>
              <a:rPr kumimoji="0" lang="en-US" altLang="ko-KR" sz="600" dirty="0" smtClean="0">
                <a:latin typeface="맑은 고딕" pitchFamily="50" charset="-127"/>
                <a:ea typeface="맑은 고딕" pitchFamily="50" charset="-127"/>
              </a:rPr>
              <a:t>)</a:t>
            </a:r>
            <a:r>
              <a:rPr kumimoji="0" lang="ko-KR" altLang="en-US" sz="600" smtClean="0">
                <a:latin typeface="맑은 고딕" pitchFamily="50" charset="-127"/>
                <a:ea typeface="맑은 고딕" pitchFamily="50" charset="-127"/>
              </a:rPr>
              <a:t>님이 최근 로그인 시간은 </a:t>
            </a:r>
            <a:r>
              <a:rPr kumimoji="0" lang="en-US" altLang="ko-KR" sz="600" dirty="0" smtClean="0">
                <a:latin typeface="맑은 고딕" pitchFamily="50" charset="-127"/>
                <a:ea typeface="맑은 고딕" pitchFamily="50" charset="-127"/>
              </a:rPr>
              <a:t>2016-12-11 12:12</a:t>
            </a:r>
            <a:endParaRPr kumimoji="0" lang="ko-KR" altLang="en-US" sz="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578405" y="1359696"/>
            <a:ext cx="6062957" cy="4824536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585878" y="1366328"/>
            <a:ext cx="6062991" cy="402027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44" name="TextBox 43"/>
          <p:cNvSpPr txBox="1"/>
          <p:nvPr/>
        </p:nvSpPr>
        <p:spPr bwMode="auto">
          <a:xfrm>
            <a:off x="677210" y="1456107"/>
            <a:ext cx="1180131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1100" dirty="0" smtClean="0">
                <a:latin typeface="맑은 고딕" pitchFamily="50" charset="-127"/>
                <a:ea typeface="맑은 고딕" pitchFamily="50" charset="-127"/>
              </a:rPr>
              <a:t>쿠폰 상품 관리 </a:t>
            </a:r>
            <a:endParaRPr kumimoji="0" lang="ko-KR" altLang="en-US" sz="11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6" name="TextBox 45"/>
          <p:cNvSpPr txBox="1"/>
          <p:nvPr/>
        </p:nvSpPr>
        <p:spPr bwMode="auto">
          <a:xfrm>
            <a:off x="541102" y="1807876"/>
            <a:ext cx="737702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lang="en-US" altLang="ko-KR" sz="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|</a:t>
            </a:r>
            <a:r>
              <a:rPr lang="ko-KR" altLang="en-US" sz="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 기</a:t>
            </a:r>
            <a:r>
              <a:rPr lang="ko-KR" altLang="en-US" sz="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본</a:t>
            </a:r>
            <a:r>
              <a:rPr lang="ko-KR" altLang="en-US" sz="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정보</a:t>
            </a:r>
          </a:p>
        </p:txBody>
      </p:sp>
      <p:graphicFrame>
        <p:nvGraphicFramePr>
          <p:cNvPr id="51" name="표 5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4477902"/>
              </p:ext>
            </p:extLst>
          </p:nvPr>
        </p:nvGraphicFramePr>
        <p:xfrm>
          <a:off x="626379" y="2030193"/>
          <a:ext cx="5923743" cy="18009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4704"/>
                <a:gridCol w="2203011"/>
                <a:gridCol w="780478"/>
                <a:gridCol w="2185550"/>
              </a:tblGrid>
              <a:tr h="2572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*</a:t>
                      </a:r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구분</a:t>
                      </a:r>
                      <a:endParaRPr lang="ko-KR" altLang="en-US" sz="800" b="1" dirty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57274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800" b="1" dirty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572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*</a:t>
                      </a:r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상품명</a:t>
                      </a:r>
                      <a:endParaRPr lang="ko-KR" altLang="en-US" sz="800" b="1" dirty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등록일자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572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8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횟수 </a:t>
                      </a: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/ </a:t>
                      </a:r>
                      <a:r>
                        <a:rPr lang="ko-KR" altLang="en-US" sz="800" b="0" baseline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기간 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                  </a:t>
                      </a:r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                          일 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패키지횟수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                   </a:t>
                      </a:r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 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572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판매금액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*</a:t>
                      </a:r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사용여부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572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차종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유효기간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회                    일 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572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비고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52" name="직사각형 51"/>
          <p:cNvSpPr/>
          <p:nvPr/>
        </p:nvSpPr>
        <p:spPr>
          <a:xfrm>
            <a:off x="1457743" y="2077146"/>
            <a:ext cx="2070931" cy="16792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800" dirty="0" smtClean="0">
                <a:solidFill>
                  <a:schemeClr val="bg2">
                    <a:lumMod val="75000"/>
                  </a:schemeClr>
                </a:solidFill>
                <a:latin typeface="돋움" pitchFamily="50" charset="-127"/>
                <a:ea typeface="돋움" pitchFamily="50" charset="-127"/>
              </a:rPr>
              <a:t>   정기 판매        ▼</a:t>
            </a:r>
            <a:endParaRPr lang="ko-KR" altLang="en-US" sz="800" dirty="0" smtClean="0">
              <a:solidFill>
                <a:schemeClr val="bg2">
                  <a:lumMod val="7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1457744" y="2567038"/>
            <a:ext cx="1354860" cy="19294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800" dirty="0" smtClean="0">
                <a:solidFill>
                  <a:schemeClr val="bg2">
                    <a:lumMod val="75000"/>
                  </a:schemeClr>
                </a:solidFill>
                <a:latin typeface="돋움" pitchFamily="50" charset="-127"/>
                <a:ea typeface="돋움" pitchFamily="50" charset="-127"/>
              </a:rPr>
              <a:t>내부세차 </a:t>
            </a:r>
            <a:r>
              <a:rPr lang="en-US" altLang="ko-KR" sz="800" dirty="0" smtClean="0">
                <a:solidFill>
                  <a:schemeClr val="bg2">
                    <a:lumMod val="75000"/>
                  </a:schemeClr>
                </a:solidFill>
                <a:latin typeface="돋움" pitchFamily="50" charset="-127"/>
                <a:ea typeface="돋움" pitchFamily="50" charset="-127"/>
              </a:rPr>
              <a:t>+ </a:t>
            </a:r>
            <a:r>
              <a:rPr lang="ko-KR" altLang="en-US" sz="800" smtClean="0">
                <a:solidFill>
                  <a:schemeClr val="bg2">
                    <a:lumMod val="75000"/>
                  </a:schemeClr>
                </a:solidFill>
                <a:latin typeface="돋움" pitchFamily="50" charset="-127"/>
                <a:ea typeface="돋움" pitchFamily="50" charset="-127"/>
              </a:rPr>
              <a:t>외부세차 </a:t>
            </a:r>
            <a:endParaRPr lang="ko-KR" altLang="en-US" sz="800" dirty="0" smtClean="0">
              <a:solidFill>
                <a:schemeClr val="bg2">
                  <a:lumMod val="7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89" name="직사각형 88"/>
          <p:cNvSpPr/>
          <p:nvPr/>
        </p:nvSpPr>
        <p:spPr>
          <a:xfrm>
            <a:off x="3606031" y="5866273"/>
            <a:ext cx="1007687" cy="29286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err="1" smtClean="0">
                <a:solidFill>
                  <a:schemeClr val="tx1"/>
                </a:solidFill>
              </a:rPr>
              <a:t>취</a:t>
            </a:r>
            <a:r>
              <a:rPr lang="ko-KR" altLang="en-US" sz="800" dirty="0" smtClean="0">
                <a:solidFill>
                  <a:schemeClr val="tx1"/>
                </a:solidFill>
              </a:rPr>
              <a:t>  소 </a:t>
            </a:r>
          </a:p>
        </p:txBody>
      </p:sp>
      <p:sp>
        <p:nvSpPr>
          <p:cNvPr id="90" name="직사각형 89"/>
          <p:cNvSpPr/>
          <p:nvPr/>
        </p:nvSpPr>
        <p:spPr>
          <a:xfrm>
            <a:off x="6264605" y="1442789"/>
            <a:ext cx="285617" cy="238166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 dirty="0" smtClean="0">
                <a:solidFill>
                  <a:schemeClr val="tx1"/>
                </a:solidFill>
              </a:rPr>
              <a:t>X</a:t>
            </a:r>
            <a:endParaRPr lang="ko-KR" altLang="en-US" sz="1600" dirty="0" smtClean="0">
              <a:solidFill>
                <a:schemeClr val="tx1"/>
              </a:solidFill>
            </a:endParaRPr>
          </a:p>
        </p:txBody>
      </p:sp>
      <p:sp>
        <p:nvSpPr>
          <p:cNvPr id="97" name="직사각형 96"/>
          <p:cNvSpPr/>
          <p:nvPr/>
        </p:nvSpPr>
        <p:spPr>
          <a:xfrm>
            <a:off x="1483591" y="2820077"/>
            <a:ext cx="759443" cy="19294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bg2">
                    <a:lumMod val="75000"/>
                  </a:schemeClr>
                </a:solidFill>
                <a:latin typeface="돋움" pitchFamily="50" charset="-127"/>
                <a:ea typeface="돋움" pitchFamily="50" charset="-127"/>
              </a:rPr>
              <a:t>1</a:t>
            </a:r>
            <a:endParaRPr lang="ko-KR" altLang="en-US" sz="800" dirty="0" smtClean="0">
              <a:solidFill>
                <a:schemeClr val="bg2">
                  <a:lumMod val="7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99" name="직사각형 98"/>
          <p:cNvSpPr/>
          <p:nvPr/>
        </p:nvSpPr>
        <p:spPr>
          <a:xfrm>
            <a:off x="1448700" y="3106708"/>
            <a:ext cx="2063916" cy="19294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800" dirty="0" smtClean="0">
              <a:solidFill>
                <a:schemeClr val="bg2">
                  <a:lumMod val="7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100" name="직사각형 99"/>
          <p:cNvSpPr/>
          <p:nvPr/>
        </p:nvSpPr>
        <p:spPr>
          <a:xfrm>
            <a:off x="4430380" y="2576927"/>
            <a:ext cx="2063916" cy="19294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800" dirty="0" smtClean="0">
              <a:solidFill>
                <a:schemeClr val="bg2">
                  <a:lumMod val="7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105" name="직사각형 104"/>
          <p:cNvSpPr/>
          <p:nvPr/>
        </p:nvSpPr>
        <p:spPr>
          <a:xfrm>
            <a:off x="2504929" y="5858869"/>
            <a:ext cx="1007687" cy="29286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저장</a:t>
            </a:r>
          </a:p>
        </p:txBody>
      </p:sp>
      <p:sp>
        <p:nvSpPr>
          <p:cNvPr id="95" name="타원 94"/>
          <p:cNvSpPr/>
          <p:nvPr/>
        </p:nvSpPr>
        <p:spPr>
          <a:xfrm>
            <a:off x="3285734" y="1953356"/>
            <a:ext cx="203406" cy="177363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1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3399010" y="2457060"/>
            <a:ext cx="3452849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buAutoNum type="arabicParenR"/>
            </a:pPr>
            <a:r>
              <a:rPr kumimoji="0" lang="ko-KR" altLang="en-US" sz="800" dirty="0">
                <a:latin typeface="맑은 고딕" pitchFamily="50" charset="-127"/>
                <a:ea typeface="맑은 고딕" pitchFamily="50" charset="-127"/>
              </a:rPr>
              <a:t>상품에 대한 횟수와 기간을 선택 </a:t>
            </a:r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      	</a:t>
            </a:r>
            <a:r>
              <a:rPr kumimoji="0" lang="ko-KR" altLang="en-US" sz="800">
                <a:latin typeface="맑은 고딕" pitchFamily="50" charset="-127"/>
                <a:ea typeface="맑은 고딕" pitchFamily="50" charset="-127"/>
              </a:rPr>
              <a:t>예시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, 1</a:t>
            </a:r>
            <a:r>
              <a:rPr kumimoji="0" lang="ko-KR" altLang="en-US" sz="800">
                <a:latin typeface="맑은 고딕" pitchFamily="50" charset="-127"/>
                <a:ea typeface="맑은 고딕" pitchFamily="50" charset="-127"/>
              </a:rPr>
              <a:t>회 상품인 경우  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:</a:t>
            </a:r>
            <a:r>
              <a:rPr kumimoji="0" lang="ko-KR" altLang="en-US" sz="80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1</a:t>
            </a:r>
            <a:r>
              <a:rPr kumimoji="0" lang="ko-KR" altLang="en-US" sz="800">
                <a:latin typeface="맑은 고딕" pitchFamily="50" charset="-127"/>
                <a:ea typeface="맑은 고딕" pitchFamily="50" charset="-127"/>
              </a:rPr>
              <a:t>회 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+ </a:t>
            </a:r>
            <a:r>
              <a:rPr kumimoji="0" lang="ko-KR" altLang="en-US" sz="800">
                <a:latin typeface="맑은 고딕" pitchFamily="50" charset="-127"/>
                <a:ea typeface="맑은 고딕" pitchFamily="50" charset="-127"/>
              </a:rPr>
              <a:t>각 회수별 기간 </a:t>
            </a:r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		</a:t>
            </a:r>
            <a:r>
              <a:rPr kumimoji="0" lang="ko-KR" altLang="en-US" sz="800">
                <a:latin typeface="맑은 고딕" pitchFamily="50" charset="-127"/>
                <a:ea typeface="맑은 고딕" pitchFamily="50" charset="-127"/>
              </a:rPr>
              <a:t>횟수 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1</a:t>
            </a:r>
            <a:r>
              <a:rPr kumimoji="0" lang="ko-KR" altLang="en-US" sz="800">
                <a:latin typeface="맑은 고딕" pitchFamily="50" charset="-127"/>
                <a:ea typeface="맑은 고딕" pitchFamily="50" charset="-127"/>
              </a:rPr>
              <a:t>회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kumimoji="0" lang="ko-KR" altLang="en-US" sz="800">
                <a:latin typeface="맑은 고딕" pitchFamily="50" charset="-127"/>
                <a:ea typeface="맑은 고딕" pitchFamily="50" charset="-127"/>
              </a:rPr>
              <a:t>기간 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= 0 </a:t>
            </a:r>
            <a:r>
              <a:rPr kumimoji="0" lang="ko-KR" altLang="en-US" sz="800">
                <a:latin typeface="맑은 고딕" pitchFamily="50" charset="-127"/>
                <a:ea typeface="맑은 고딕" pitchFamily="50" charset="-127"/>
              </a:rPr>
              <a:t>일 </a:t>
            </a:r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       	</a:t>
            </a:r>
            <a:r>
              <a:rPr kumimoji="0" lang="ko-KR" altLang="en-US" sz="800">
                <a:latin typeface="맑은 고딕" pitchFamily="50" charset="-127"/>
                <a:ea typeface="맑은 고딕" pitchFamily="50" charset="-127"/>
              </a:rPr>
              <a:t>월 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4</a:t>
            </a:r>
            <a:r>
              <a:rPr kumimoji="0" lang="ko-KR" altLang="en-US" sz="800">
                <a:latin typeface="맑은 고딕" pitchFamily="50" charset="-127"/>
                <a:ea typeface="맑은 고딕" pitchFamily="50" charset="-127"/>
              </a:rPr>
              <a:t>회 상품인 경우 </a:t>
            </a:r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		</a:t>
            </a:r>
            <a:r>
              <a:rPr kumimoji="0" lang="ko-KR" altLang="en-US" sz="800">
                <a:latin typeface="맑은 고딕" pitchFamily="50" charset="-127"/>
                <a:ea typeface="맑은 고딕" pitchFamily="50" charset="-127"/>
              </a:rPr>
              <a:t>횟수 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4</a:t>
            </a:r>
            <a:r>
              <a:rPr kumimoji="0" lang="ko-KR" altLang="en-US" sz="800">
                <a:latin typeface="맑은 고딕" pitchFamily="50" charset="-127"/>
                <a:ea typeface="맑은 고딕" pitchFamily="50" charset="-127"/>
              </a:rPr>
              <a:t>회 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800">
                <a:latin typeface="맑은 고딕" pitchFamily="50" charset="-127"/>
                <a:ea typeface="맑은 고딕" pitchFamily="50" charset="-127"/>
              </a:rPr>
              <a:t>기간 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= 7</a:t>
            </a:r>
            <a:r>
              <a:rPr kumimoji="0" lang="ko-KR" altLang="en-US" sz="800">
                <a:latin typeface="맑은 고딕" pitchFamily="50" charset="-127"/>
                <a:ea typeface="맑은 고딕" pitchFamily="50" charset="-127"/>
              </a:rPr>
              <a:t>일 </a:t>
            </a:r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	</a:t>
            </a:r>
            <a:r>
              <a:rPr kumimoji="0" lang="ko-KR" altLang="en-US" sz="800">
                <a:latin typeface="맑은 고딕" pitchFamily="50" charset="-127"/>
                <a:ea typeface="맑은 고딕" pitchFamily="50" charset="-127"/>
              </a:rPr>
              <a:t>월 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2</a:t>
            </a:r>
            <a:r>
              <a:rPr kumimoji="0" lang="ko-KR" altLang="en-US" sz="800">
                <a:latin typeface="맑은 고딕" pitchFamily="50" charset="-127"/>
                <a:ea typeface="맑은 고딕" pitchFamily="50" charset="-127"/>
              </a:rPr>
              <a:t>회 상품인 경우 </a:t>
            </a:r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 		</a:t>
            </a:r>
            <a:r>
              <a:rPr kumimoji="0" lang="ko-KR" altLang="en-US" sz="800">
                <a:latin typeface="맑은 고딕" pitchFamily="50" charset="-127"/>
                <a:ea typeface="맑은 고딕" pitchFamily="50" charset="-127"/>
              </a:rPr>
              <a:t>횟수 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2</a:t>
            </a:r>
            <a:r>
              <a:rPr kumimoji="0" lang="ko-KR" altLang="en-US" sz="800">
                <a:latin typeface="맑은 고딕" pitchFamily="50" charset="-127"/>
                <a:ea typeface="맑은 고딕" pitchFamily="50" charset="-127"/>
              </a:rPr>
              <a:t>회 기간 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= 14</a:t>
            </a:r>
            <a:r>
              <a:rPr kumimoji="0" lang="ko-KR" altLang="en-US" sz="800">
                <a:latin typeface="맑은 고딕" pitchFamily="50" charset="-127"/>
                <a:ea typeface="맑은 고딕" pitchFamily="50" charset="-127"/>
              </a:rPr>
              <a:t>일 </a:t>
            </a:r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AutoNum type="arabicParenR"/>
            </a:pPr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AutoNum type="arabicParenR"/>
            </a:pPr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2) </a:t>
            </a:r>
            <a:r>
              <a:rPr kumimoji="0" lang="ko-KR" altLang="en-US" sz="800">
                <a:latin typeface="맑은 고딕" pitchFamily="50" charset="-127"/>
                <a:ea typeface="맑은 고딕" pitchFamily="50" charset="-127"/>
              </a:rPr>
              <a:t>세차 상품에 대해서 품목 입력 함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.   -  </a:t>
            </a:r>
            <a:r>
              <a:rPr kumimoji="0" lang="ko-KR" altLang="en-US" sz="800">
                <a:latin typeface="맑은 고딕" pitchFamily="50" charset="-127"/>
                <a:ea typeface="맑은 고딕" pitchFamily="50" charset="-127"/>
              </a:rPr>
              <a:t>금액을 입력을 함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. </a:t>
            </a:r>
          </a:p>
          <a:p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3) </a:t>
            </a:r>
            <a:r>
              <a:rPr kumimoji="0" lang="ko-KR" altLang="en-US" sz="800">
                <a:latin typeface="맑은 고딕" pitchFamily="50" charset="-127"/>
                <a:ea typeface="맑은 고딕" pitchFamily="50" charset="-127"/>
              </a:rPr>
              <a:t>해당 차량의 차종을 선택 </a:t>
            </a:r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4) </a:t>
            </a:r>
            <a:r>
              <a:rPr kumimoji="0" lang="ko-KR" altLang="en-US" sz="800">
                <a:latin typeface="맑은 고딕" pitchFamily="50" charset="-127"/>
                <a:ea typeface="맑은 고딕" pitchFamily="50" charset="-127"/>
              </a:rPr>
              <a:t>옵션 에 대해서 등록을 함 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. – </a:t>
            </a:r>
            <a:r>
              <a:rPr kumimoji="0" lang="ko-KR" altLang="en-US" sz="800">
                <a:latin typeface="맑은 고딕" pitchFamily="50" charset="-127"/>
                <a:ea typeface="맑은 고딕" pitchFamily="50" charset="-127"/>
              </a:rPr>
              <a:t>금액을 등록 함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. </a:t>
            </a:r>
          </a:p>
          <a:p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2525858" y="2821945"/>
            <a:ext cx="759443" cy="19294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bg2">
                    <a:lumMod val="75000"/>
                  </a:schemeClr>
                </a:solidFill>
                <a:latin typeface="돋움" pitchFamily="50" charset="-127"/>
                <a:ea typeface="돋움" pitchFamily="50" charset="-127"/>
              </a:rPr>
              <a:t>0</a:t>
            </a:r>
            <a:endParaRPr lang="ko-KR" altLang="en-US" sz="800" dirty="0" smtClean="0">
              <a:solidFill>
                <a:schemeClr val="bg2">
                  <a:lumMod val="7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-654148" y="3313335"/>
            <a:ext cx="480368" cy="19294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2906597" y="2582553"/>
            <a:ext cx="622658" cy="17318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8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중복체크</a:t>
            </a:r>
          </a:p>
        </p:txBody>
      </p:sp>
      <p:sp>
        <p:nvSpPr>
          <p:cNvPr id="77" name="직사각형 76"/>
          <p:cNvSpPr/>
          <p:nvPr/>
        </p:nvSpPr>
        <p:spPr>
          <a:xfrm>
            <a:off x="4430380" y="2832977"/>
            <a:ext cx="759443" cy="19294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bg2">
                    <a:lumMod val="75000"/>
                  </a:schemeClr>
                </a:solidFill>
                <a:latin typeface="돋움" pitchFamily="50" charset="-127"/>
                <a:ea typeface="돋움" pitchFamily="50" charset="-127"/>
              </a:rPr>
              <a:t>5</a:t>
            </a:r>
            <a:endParaRPr lang="ko-KR" altLang="en-US" sz="800" dirty="0" smtClean="0">
              <a:solidFill>
                <a:schemeClr val="bg2">
                  <a:lumMod val="7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grpSp>
        <p:nvGrpSpPr>
          <p:cNvPr id="79" name="그룹 78"/>
          <p:cNvGrpSpPr/>
          <p:nvPr/>
        </p:nvGrpSpPr>
        <p:grpSpPr>
          <a:xfrm>
            <a:off x="4474344" y="3084212"/>
            <a:ext cx="821294" cy="215444"/>
            <a:chOff x="5346047" y="2952923"/>
            <a:chExt cx="821294" cy="215444"/>
          </a:xfrm>
        </p:grpSpPr>
        <p:grpSp>
          <p:nvGrpSpPr>
            <p:cNvPr id="81" name="그룹 80"/>
            <p:cNvGrpSpPr/>
            <p:nvPr/>
          </p:nvGrpSpPr>
          <p:grpSpPr>
            <a:xfrm>
              <a:off x="5346047" y="2952923"/>
              <a:ext cx="410936" cy="215444"/>
              <a:chOff x="3168738" y="1263570"/>
              <a:chExt cx="410936" cy="215444"/>
            </a:xfrm>
          </p:grpSpPr>
          <p:sp>
            <p:nvSpPr>
              <p:cNvPr id="85" name="타원 84"/>
              <p:cNvSpPr/>
              <p:nvPr/>
            </p:nvSpPr>
            <p:spPr>
              <a:xfrm>
                <a:off x="3168738" y="1287621"/>
                <a:ext cx="183228" cy="16417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2700000" scaled="1"/>
                <a:tileRect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>
                  <a:latin typeface="현대체 mediurr"/>
                </a:endParaRPr>
              </a:p>
            </p:txBody>
          </p:sp>
          <p:sp>
            <p:nvSpPr>
              <p:cNvPr id="86" name="TextBox 85"/>
              <p:cNvSpPr txBox="1"/>
              <p:nvPr/>
            </p:nvSpPr>
            <p:spPr>
              <a:xfrm>
                <a:off x="3292416" y="1263570"/>
                <a:ext cx="287258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dirty="0">
                    <a:latin typeface="현대체 mediurr"/>
                  </a:rPr>
                  <a:t>여</a:t>
                </a:r>
              </a:p>
            </p:txBody>
          </p:sp>
        </p:grpSp>
        <p:grpSp>
          <p:nvGrpSpPr>
            <p:cNvPr id="82" name="그룹 81"/>
            <p:cNvGrpSpPr/>
            <p:nvPr/>
          </p:nvGrpSpPr>
          <p:grpSpPr>
            <a:xfrm>
              <a:off x="5722669" y="2952923"/>
              <a:ext cx="444672" cy="215444"/>
              <a:chOff x="2890755" y="1264887"/>
              <a:chExt cx="444672" cy="215444"/>
            </a:xfrm>
          </p:grpSpPr>
          <p:sp>
            <p:nvSpPr>
              <p:cNvPr id="83" name="타원 82"/>
              <p:cNvSpPr/>
              <p:nvPr/>
            </p:nvSpPr>
            <p:spPr>
              <a:xfrm>
                <a:off x="2890755" y="1293110"/>
                <a:ext cx="183228" cy="16417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2700000" scaled="1"/>
                <a:tileRect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>
                  <a:latin typeface="현대체 mediurr"/>
                </a:endParaRPr>
              </a:p>
            </p:txBody>
          </p:sp>
          <p:sp>
            <p:nvSpPr>
              <p:cNvPr id="84" name="TextBox 83"/>
              <p:cNvSpPr txBox="1"/>
              <p:nvPr/>
            </p:nvSpPr>
            <p:spPr>
              <a:xfrm>
                <a:off x="3048169" y="1264887"/>
                <a:ext cx="287258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dirty="0">
                    <a:latin typeface="현대체 mediurr"/>
                  </a:rPr>
                  <a:t>부</a:t>
                </a:r>
              </a:p>
            </p:txBody>
          </p:sp>
        </p:grpSp>
      </p:grpSp>
      <p:sp>
        <p:nvSpPr>
          <p:cNvPr id="91" name="타원 90"/>
          <p:cNvSpPr/>
          <p:nvPr/>
        </p:nvSpPr>
        <p:spPr>
          <a:xfrm>
            <a:off x="5133584" y="2759806"/>
            <a:ext cx="203406" cy="177363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4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92" name="타원 91"/>
          <p:cNvSpPr/>
          <p:nvPr/>
        </p:nvSpPr>
        <p:spPr>
          <a:xfrm>
            <a:off x="4454134" y="2486756"/>
            <a:ext cx="203406" cy="177363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111" name="타원 110"/>
          <p:cNvSpPr/>
          <p:nvPr/>
        </p:nvSpPr>
        <p:spPr>
          <a:xfrm>
            <a:off x="1298184" y="2753456"/>
            <a:ext cx="203406" cy="177363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3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120" name="직사각형 119"/>
          <p:cNvSpPr/>
          <p:nvPr/>
        </p:nvSpPr>
        <p:spPr>
          <a:xfrm>
            <a:off x="1448700" y="3619835"/>
            <a:ext cx="5045596" cy="16494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800" dirty="0" smtClean="0">
              <a:solidFill>
                <a:schemeClr val="bg2">
                  <a:lumMod val="7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4456787" y="3354358"/>
            <a:ext cx="759443" cy="19294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bg2">
                    <a:lumMod val="75000"/>
                  </a:schemeClr>
                </a:solidFill>
                <a:latin typeface="돋움" pitchFamily="50" charset="-127"/>
                <a:ea typeface="돋움" pitchFamily="50" charset="-127"/>
              </a:rPr>
              <a:t>365</a:t>
            </a:r>
            <a:endParaRPr lang="ko-KR" altLang="en-US" sz="800" dirty="0" smtClean="0">
              <a:solidFill>
                <a:schemeClr val="bg2">
                  <a:lumMod val="7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 bwMode="auto">
          <a:xfrm>
            <a:off x="578371" y="3932506"/>
            <a:ext cx="873957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연동 </a:t>
            </a:r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상품 찾기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1480450" y="3951258"/>
            <a:ext cx="2063916" cy="19294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800" dirty="0" smtClean="0">
                <a:solidFill>
                  <a:schemeClr val="bg2">
                    <a:lumMod val="75000"/>
                  </a:schemeClr>
                </a:solidFill>
                <a:latin typeface="돋움" pitchFamily="50" charset="-127"/>
                <a:ea typeface="돋움" pitchFamily="50" charset="-127"/>
              </a:rPr>
              <a:t>경차         </a:t>
            </a:r>
            <a:r>
              <a:rPr lang="ko-KR" altLang="en-US" sz="800" dirty="0">
                <a:solidFill>
                  <a:schemeClr val="bg2">
                    <a:lumMod val="75000"/>
                  </a:schemeClr>
                </a:solidFill>
                <a:latin typeface="돋움" pitchFamily="50" charset="-127"/>
                <a:ea typeface="돋움" pitchFamily="50" charset="-127"/>
              </a:rPr>
              <a:t>▼</a:t>
            </a:r>
            <a:endParaRPr lang="ko-KR" altLang="en-US" sz="800" dirty="0" smtClean="0">
              <a:solidFill>
                <a:schemeClr val="bg2">
                  <a:lumMod val="7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3655897" y="3979553"/>
            <a:ext cx="622658" cy="17318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800" b="1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찾기</a:t>
            </a:r>
            <a:endParaRPr lang="ko-KR" altLang="en-US" sz="8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41195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2334148"/>
              </p:ext>
            </p:extLst>
          </p:nvPr>
        </p:nvGraphicFramePr>
        <p:xfrm>
          <a:off x="7761312" y="867783"/>
          <a:ext cx="2049438" cy="4380592"/>
        </p:xfrm>
        <a:graphic>
          <a:graphicData uri="http://schemas.openxmlformats.org/drawingml/2006/table">
            <a:tbl>
              <a:tblPr/>
              <a:tblGrid>
                <a:gridCol w="222338"/>
                <a:gridCol w="1827100"/>
              </a:tblGrid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No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설명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1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굴림"/>
                          <a:cs typeface="+mn-cs"/>
                        </a:rPr>
                        <a:t>선택 </a:t>
                      </a:r>
                      <a:r>
                        <a:rPr kumimoji="1" lang="en-US" altLang="ko-KR" sz="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굴림"/>
                          <a:cs typeface="+mn-cs"/>
                        </a:rPr>
                        <a:t>“ID, </a:t>
                      </a:r>
                      <a:r>
                        <a:rPr kumimoji="1" lang="ko-KR" altLang="en-US" sz="8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굴림"/>
                          <a:cs typeface="+mn-cs"/>
                        </a:rPr>
                        <a:t>직원명</a:t>
                      </a:r>
                      <a:r>
                        <a:rPr kumimoji="1" lang="en-US" altLang="ko-KR" sz="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굴림"/>
                          <a:cs typeface="+mn-cs"/>
                        </a:rPr>
                        <a:t>, </a:t>
                      </a:r>
                      <a:r>
                        <a:rPr kumimoji="1" lang="ko-KR" altLang="en-US" sz="8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굴림"/>
                          <a:cs typeface="+mn-cs"/>
                        </a:rPr>
                        <a:t>연락처</a:t>
                      </a:r>
                      <a:r>
                        <a:rPr kumimoji="1" lang="en-US" altLang="ko-KR" sz="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굴림"/>
                          <a:cs typeface="+mn-cs"/>
                        </a:rPr>
                        <a:t>, </a:t>
                      </a:r>
                      <a:r>
                        <a:rPr kumimoji="1" lang="ko-KR" altLang="en-US" sz="8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굴림"/>
                          <a:cs typeface="+mn-cs"/>
                        </a:rPr>
                        <a:t>작업 권역</a:t>
                      </a:r>
                      <a:r>
                        <a:rPr kumimoji="1" lang="en-US" altLang="ko-KR" sz="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굴림"/>
                          <a:cs typeface="+mn-cs"/>
                        </a:rPr>
                        <a:t>, “</a:t>
                      </a:r>
                      <a:r>
                        <a:rPr kumimoji="1" lang="ko-KR" altLang="en-US" sz="8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굴림"/>
                          <a:cs typeface="+mn-cs"/>
                        </a:rPr>
                        <a:t>로 선택 가능 </a:t>
                      </a:r>
                      <a:endParaRPr kumimoji="1" lang="en-US" altLang="ko-KR" sz="8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굴림"/>
                        <a:cs typeface="+mn-cs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2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3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한번 선택을 하면 해당 내역이 하이라이트 되면 하이라이트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된것을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선택을 하면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앞페이지로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넘어 간다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. 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strike="sngStrike" dirty="0" smtClean="0">
                          <a:latin typeface="+mj-ea"/>
                          <a:ea typeface="+mj-ea"/>
                        </a:rPr>
                        <a:t>4</a:t>
                      </a:r>
                      <a:endParaRPr lang="ko-KR" altLang="en-US" sz="800" strike="sngStrike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5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strike="noStrike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6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7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baseline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8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9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148217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10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11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12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88900" indent="-39688" algn="l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Note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lumMod val="75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5" marB="46805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1191912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lang="ko-KR" altLang="en-US" sz="800" b="1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현업측</a:t>
                      </a:r>
                      <a:r>
                        <a:rPr lang="ko-KR" altLang="en-US" sz="8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질의사항</a:t>
                      </a:r>
                      <a:r>
                        <a:rPr lang="en-US" altLang="ko-KR" sz="8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]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1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5" marB="46805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2" name="직사각형 31"/>
          <p:cNvSpPr/>
          <p:nvPr/>
        </p:nvSpPr>
        <p:spPr>
          <a:xfrm>
            <a:off x="1671694" y="2060848"/>
            <a:ext cx="4536504" cy="288032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1689230" y="2060848"/>
            <a:ext cx="4518968" cy="402027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5779790" y="2131056"/>
            <a:ext cx="285617" cy="238166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 dirty="0" smtClean="0">
                <a:solidFill>
                  <a:schemeClr val="tx1"/>
                </a:solidFill>
              </a:rPr>
              <a:t>X</a:t>
            </a:r>
            <a:endParaRPr lang="ko-KR" altLang="en-US" sz="1600" dirty="0" smtClean="0">
              <a:solidFill>
                <a:schemeClr val="tx1"/>
              </a:solidFill>
            </a:endParaRPr>
          </a:p>
        </p:txBody>
      </p:sp>
      <p:sp>
        <p:nvSpPr>
          <p:cNvPr id="35" name="TextBox 34"/>
          <p:cNvSpPr txBox="1"/>
          <p:nvPr/>
        </p:nvSpPr>
        <p:spPr bwMode="auto">
          <a:xfrm>
            <a:off x="1762992" y="2131056"/>
            <a:ext cx="1271502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1100" dirty="0" smtClean="0">
                <a:latin typeface="맑은 고딕" pitchFamily="50" charset="-127"/>
                <a:ea typeface="맑은 고딕" pitchFamily="50" charset="-127"/>
              </a:rPr>
              <a:t>관리자 직원 조회</a:t>
            </a:r>
            <a:endParaRPr kumimoji="0" lang="ko-KR" altLang="en-US" sz="11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2481276" y="2595560"/>
            <a:ext cx="2088231" cy="20375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4656238" y="2595560"/>
            <a:ext cx="402605" cy="203754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검색</a:t>
            </a:r>
          </a:p>
        </p:txBody>
      </p:sp>
      <p:graphicFrame>
        <p:nvGraphicFramePr>
          <p:cNvPr id="38" name="표 3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6659394"/>
              </p:ext>
            </p:extLst>
          </p:nvPr>
        </p:nvGraphicFramePr>
        <p:xfrm>
          <a:off x="1715333" y="2915366"/>
          <a:ext cx="4449383" cy="1275242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522850"/>
                <a:gridCol w="449245"/>
                <a:gridCol w="819713"/>
                <a:gridCol w="702237"/>
                <a:gridCol w="633975"/>
                <a:gridCol w="1321363"/>
              </a:tblGrid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ID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직원명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연락처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등록일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작업 권역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비  고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</a:tr>
              <a:tr h="1954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Equation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김소영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011-111-1111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2016-01-01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강남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서초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강남구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및 서초구를 담당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.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166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Equation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강일만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011-111-1111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2016-01-01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강남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송파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강남구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및 서초구를 담당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.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Equation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강일만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011-111-1111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2016-01-01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강남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화곡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강남구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및 서초구를 담당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.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072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Equation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김소영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011-111-1111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2016-01-01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강남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서초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강남구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및 서초구를 담당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.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920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Equation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강일만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011-111-1111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2016-01-01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강남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송파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강남구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및 서초구를 담당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.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9" name="TextBox 38"/>
          <p:cNvSpPr txBox="1"/>
          <p:nvPr/>
        </p:nvSpPr>
        <p:spPr bwMode="auto">
          <a:xfrm>
            <a:off x="1689230" y="4234932"/>
            <a:ext cx="4518968" cy="21544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ctr"/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&lt;&lt; &lt; 1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2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3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4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5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6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7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8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9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10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&gt; &gt;&gt;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1787877" y="2595560"/>
            <a:ext cx="639689" cy="20375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err="1" smtClean="0">
                <a:solidFill>
                  <a:schemeClr val="tx1"/>
                </a:solidFill>
              </a:rPr>
              <a:t>직원명</a:t>
            </a:r>
            <a:r>
              <a:rPr lang="ko-KR" altLang="en-US" sz="800" dirty="0" smtClean="0">
                <a:solidFill>
                  <a:schemeClr val="tx1"/>
                </a:solidFill>
              </a:rPr>
              <a:t> </a:t>
            </a:r>
            <a:r>
              <a:rPr lang="en-US" altLang="ko-KR" sz="800" dirty="0">
                <a:solidFill>
                  <a:schemeClr val="bg2">
                    <a:lumMod val="75000"/>
                  </a:schemeClr>
                </a:solidFill>
              </a:rPr>
              <a:t>▼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41" name="타원 40"/>
          <p:cNvSpPr/>
          <p:nvPr/>
        </p:nvSpPr>
        <p:spPr>
          <a:xfrm>
            <a:off x="1742335" y="2506878"/>
            <a:ext cx="203406" cy="177363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1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42" name="타원 41"/>
          <p:cNvSpPr/>
          <p:nvPr/>
        </p:nvSpPr>
        <p:spPr>
          <a:xfrm>
            <a:off x="2092893" y="3553157"/>
            <a:ext cx="203406" cy="177363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3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43" name="타원 42"/>
          <p:cNvSpPr/>
          <p:nvPr/>
        </p:nvSpPr>
        <p:spPr>
          <a:xfrm>
            <a:off x="1640632" y="1898465"/>
            <a:ext cx="203406" cy="177363"/>
          </a:xfrm>
          <a:prstGeom prst="ellipse">
            <a:avLst/>
          </a:prstGeom>
          <a:solidFill>
            <a:schemeClr val="accent5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3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016896" y="4536969"/>
            <a:ext cx="1007687" cy="29286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err="1" smtClean="0">
                <a:solidFill>
                  <a:schemeClr val="tx1"/>
                </a:solidFill>
              </a:rPr>
              <a:t>취</a:t>
            </a:r>
            <a:r>
              <a:rPr lang="ko-KR" altLang="en-US" sz="800" dirty="0" smtClean="0">
                <a:solidFill>
                  <a:schemeClr val="tx1"/>
                </a:solidFill>
              </a:rPr>
              <a:t>  소 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2915794" y="4536969"/>
            <a:ext cx="1007687" cy="29286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저장</a:t>
            </a:r>
          </a:p>
        </p:txBody>
      </p:sp>
    </p:spTree>
    <p:extLst>
      <p:ext uri="{BB962C8B-B14F-4D97-AF65-F5344CB8AC3E}">
        <p14:creationId xmlns:p14="http://schemas.microsoft.com/office/powerpoint/2010/main" val="2745591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9238520"/>
              </p:ext>
            </p:extLst>
          </p:nvPr>
        </p:nvGraphicFramePr>
        <p:xfrm>
          <a:off x="7761312" y="867783"/>
          <a:ext cx="2049438" cy="5334344"/>
        </p:xfrm>
        <a:graphic>
          <a:graphicData uri="http://schemas.openxmlformats.org/drawingml/2006/table">
            <a:tbl>
              <a:tblPr/>
              <a:tblGrid>
                <a:gridCol w="222338"/>
                <a:gridCol w="1827100"/>
              </a:tblGrid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No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설명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1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kern="1200" baseline="0" dirty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초기화버튼은</a:t>
                      </a:r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 하면 검색 조건을 초기화를 한다</a:t>
                      </a:r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.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조회버튼은 입력 조건에 대한 세부 검색을 한다</a:t>
                      </a:r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. 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2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“+” </a:t>
                      </a: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신규 추가 </a:t>
                      </a:r>
                      <a:endParaRPr kumimoji="0" lang="en-US" altLang="ko-KR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“-”</a:t>
                      </a: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선택한 삭제 </a:t>
                      </a:r>
                      <a:endParaRPr kumimoji="0" lang="en-US" altLang="ko-KR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“ “  </a:t>
                      </a: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리플래쉬  </a:t>
                      </a:r>
                      <a:endParaRPr kumimoji="0" lang="en-US" altLang="ko-KR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“excel“ </a:t>
                      </a: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조회한 내역을 </a:t>
                      </a: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excel </a:t>
                      </a: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출력 </a:t>
                      </a:r>
                      <a:endParaRPr kumimoji="0" lang="en-US" altLang="ko-KR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List </a:t>
                      </a: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건수는 </a:t>
                      </a: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“30, 50, 70 , 100 “ </a:t>
                      </a: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으로 출력을 한다</a:t>
                      </a: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. </a:t>
                      </a:r>
                      <a:endParaRPr kumimoji="0" lang="ko-KR" altLang="en-US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3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선택을</a:t>
                      </a:r>
                      <a:r>
                        <a:rPr lang="ko-KR" altLang="en-US" sz="800" b="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하면 하이라이트 되며 하이라이트 </a:t>
                      </a:r>
                      <a:r>
                        <a:rPr lang="ko-KR" altLang="en-US" sz="800" b="0" baseline="0" dirty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된것을</a:t>
                      </a:r>
                      <a:r>
                        <a:rPr lang="ko-KR" altLang="en-US" sz="800" b="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선택을 하면 수정 </a:t>
                      </a:r>
                      <a:r>
                        <a:rPr lang="ko-KR" altLang="en-US" sz="800" b="0" baseline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페지이로</a:t>
                      </a:r>
                      <a:r>
                        <a:rPr lang="ko-KR" altLang="en-US" sz="800" b="0" baseline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넘어 간다</a:t>
                      </a: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. 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strike="sngStrike" dirty="0" smtClean="0">
                          <a:latin typeface="+mj-ea"/>
                          <a:ea typeface="+mj-ea"/>
                        </a:rPr>
                        <a:t>4</a:t>
                      </a:r>
                      <a:endParaRPr lang="ko-KR" altLang="en-US" sz="800" strike="sngStrike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5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strike="noStrike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6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7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baseline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8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9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10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11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12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88900" indent="-39688" algn="l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Note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lumMod val="75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5" marB="46805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1191912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lang="ko-KR" altLang="en-US" sz="800" b="1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현업측</a:t>
                      </a:r>
                      <a:r>
                        <a:rPr lang="ko-KR" altLang="en-US" sz="8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800" b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질의사항</a:t>
                      </a:r>
                      <a:r>
                        <a:rPr lang="en-US" altLang="ko-KR" sz="8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]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-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1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5" marB="46805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 bwMode="auto">
          <a:xfrm>
            <a:off x="5216230" y="290615"/>
            <a:ext cx="2952328" cy="2160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예시 화면 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1432290" y="647363"/>
            <a:ext cx="1344730" cy="6094005"/>
          </a:xfrm>
          <a:prstGeom prst="rect">
            <a:avLst/>
          </a:prstGeom>
          <a:solidFill>
            <a:schemeClr val="bg1">
              <a:lumMod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1419805" y="801104"/>
            <a:ext cx="548772" cy="65372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886889" y="881118"/>
            <a:ext cx="710555" cy="539041"/>
          </a:xfrm>
          <a:prstGeom prst="rect">
            <a:avLst/>
          </a:prstGeom>
        </p:spPr>
      </p:pic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8379696"/>
              </p:ext>
            </p:extLst>
          </p:nvPr>
        </p:nvGraphicFramePr>
        <p:xfrm>
          <a:off x="-1424164" y="1701421"/>
          <a:ext cx="1312328" cy="304800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066883"/>
                <a:gridCol w="245445"/>
              </a:tblGrid>
              <a:tr h="22390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/>
                        <a:t>  기초정보관리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▲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1921">
                <a:tc gridSpan="2">
                  <a:txBody>
                    <a:bodyPr/>
                    <a:lstStyle/>
                    <a:p>
                      <a:pPr algn="r" latinLnBrk="1"/>
                      <a:r>
                        <a:rPr lang="ko-KR" altLang="en-US" sz="700" dirty="0" smtClean="0"/>
                        <a:t>정비 상품 관리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181921">
                <a:tc gridSpan="2">
                  <a:txBody>
                    <a:bodyPr/>
                    <a:lstStyle/>
                    <a:p>
                      <a:pPr algn="r" latinLnBrk="1"/>
                      <a:r>
                        <a:rPr lang="ko-KR" altLang="en-US" sz="700" dirty="0" smtClean="0"/>
                        <a:t>세차 상품 관리 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181921">
                <a:tc gridSpan="2">
                  <a:txBody>
                    <a:bodyPr/>
                    <a:lstStyle/>
                    <a:p>
                      <a:pPr algn="r" latinLnBrk="1"/>
                      <a:r>
                        <a:rPr lang="en-US" altLang="ko-KR" sz="700" dirty="0" smtClean="0"/>
                        <a:t>*</a:t>
                      </a:r>
                      <a:r>
                        <a:rPr lang="ko-KR" altLang="en-US" sz="700" smtClean="0"/>
                        <a:t>대리점</a:t>
                      </a:r>
                      <a:r>
                        <a:rPr lang="en-US" altLang="ko-KR" sz="700" baseline="0" dirty="0" smtClean="0"/>
                        <a:t> </a:t>
                      </a:r>
                      <a:r>
                        <a:rPr lang="ko-KR" altLang="en-US" sz="700" baseline="0" smtClean="0"/>
                        <a:t>관리 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181921">
                <a:tc gridSpan="2">
                  <a:txBody>
                    <a:bodyPr/>
                    <a:lstStyle/>
                    <a:p>
                      <a:pPr algn="r" latinLnBrk="1"/>
                      <a:r>
                        <a:rPr lang="en-US" altLang="ko-KR" sz="700" dirty="0" smtClean="0"/>
                        <a:t>*BLE</a:t>
                      </a:r>
                      <a:r>
                        <a:rPr lang="en-US" altLang="ko-KR" sz="700" baseline="0" dirty="0" smtClean="0"/>
                        <a:t> </a:t>
                      </a:r>
                      <a:r>
                        <a:rPr lang="ko-KR" altLang="en-US" sz="700" baseline="0" smtClean="0"/>
                        <a:t>단말기 관리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181921">
                <a:tc gridSpan="2">
                  <a:txBody>
                    <a:bodyPr/>
                    <a:lstStyle/>
                    <a:p>
                      <a:pPr algn="r" latinLnBrk="1"/>
                      <a:r>
                        <a:rPr lang="ko-KR" altLang="en-US" sz="700" dirty="0" smtClean="0"/>
                        <a:t>배차 내역 관리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181921">
                <a:tc gridSpan="2">
                  <a:txBody>
                    <a:bodyPr/>
                    <a:lstStyle/>
                    <a:p>
                      <a:pPr algn="r" latinLnBrk="1"/>
                      <a:r>
                        <a:rPr lang="en-US" altLang="ko-KR" sz="700" dirty="0" smtClean="0"/>
                        <a:t>*</a:t>
                      </a:r>
                      <a:r>
                        <a:rPr lang="ko-KR" altLang="en-US" sz="700" smtClean="0"/>
                        <a:t>권역 </a:t>
                      </a:r>
                      <a:r>
                        <a:rPr lang="ko-KR" altLang="en-US" sz="700" dirty="0" smtClean="0"/>
                        <a:t>관리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181921">
                <a:tc gridSpan="2">
                  <a:txBody>
                    <a:bodyPr/>
                    <a:lstStyle/>
                    <a:p>
                      <a:pPr algn="r" latinLnBrk="1"/>
                      <a:r>
                        <a:rPr lang="ko-KR" altLang="en-US" sz="700" dirty="0" smtClean="0"/>
                        <a:t>세차 차량 관리 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181921">
                <a:tc gridSpan="2">
                  <a:txBody>
                    <a:bodyPr/>
                    <a:lstStyle/>
                    <a:p>
                      <a:pPr algn="r" latinLnBrk="1"/>
                      <a:r>
                        <a:rPr lang="ko-KR" altLang="en-US" sz="700" dirty="0" smtClean="0"/>
                        <a:t>그룹 관리 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22390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/>
                        <a:t>  사용자관리         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▼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390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/>
                        <a:t>  운영자관리 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▼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390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/>
                        <a:t>  </a:t>
                      </a:r>
                      <a:r>
                        <a:rPr lang="ko-KR" altLang="en-US" sz="1000" dirty="0" err="1" smtClean="0"/>
                        <a:t>레</a:t>
                      </a:r>
                      <a:r>
                        <a:rPr lang="ko-KR" altLang="en-US" sz="1000" dirty="0" smtClean="0"/>
                        <a:t>  포  </a:t>
                      </a:r>
                      <a:r>
                        <a:rPr lang="ko-KR" altLang="en-US" sz="1000" dirty="0" err="1" smtClean="0"/>
                        <a:t>트</a:t>
                      </a:r>
                      <a:r>
                        <a:rPr lang="ko-KR" altLang="en-US" sz="1000" dirty="0" smtClean="0"/>
                        <a:t> 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▼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390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/>
                        <a:t>  위치관제 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▼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390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/>
                        <a:t>  고객지원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▼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3" name="직사각형 12"/>
          <p:cNvSpPr/>
          <p:nvPr/>
        </p:nvSpPr>
        <p:spPr>
          <a:xfrm>
            <a:off x="85038" y="647364"/>
            <a:ext cx="7582587" cy="330528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 bwMode="auto">
          <a:xfrm>
            <a:off x="96916" y="670920"/>
            <a:ext cx="278153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1200" dirty="0" smtClean="0">
                <a:latin typeface="맑은 고딕" pitchFamily="50" charset="-127"/>
                <a:ea typeface="맑은 고딕" pitchFamily="50" charset="-127"/>
              </a:rPr>
              <a:t>◎ 기초 정보 관리 </a:t>
            </a:r>
            <a:r>
              <a:rPr kumimoji="0" lang="en-US" altLang="ko-KR" sz="1200" dirty="0" smtClean="0">
                <a:latin typeface="맑은 고딕" pitchFamily="50" charset="-127"/>
                <a:ea typeface="맑은 고딕" pitchFamily="50" charset="-127"/>
              </a:rPr>
              <a:t>&gt;&gt;  </a:t>
            </a: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BLE </a:t>
            </a:r>
            <a:r>
              <a:rPr kumimoji="0" lang="ko-KR" altLang="en-US" sz="1000" smtClean="0">
                <a:latin typeface="맑은 고딕" pitchFamily="50" charset="-127"/>
                <a:ea typeface="맑은 고딕" pitchFamily="50" charset="-127"/>
              </a:rPr>
              <a:t>단말기 관리 </a:t>
            </a:r>
            <a:endParaRPr kumimoji="0" lang="ko-KR" altLang="en-US" sz="12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10631501" y="6232180"/>
            <a:ext cx="161923" cy="18097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현대체 mediurr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079989" y="692696"/>
            <a:ext cx="490832" cy="21602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LOGOUT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 bwMode="auto">
          <a:xfrm>
            <a:off x="4309052" y="708375"/>
            <a:ext cx="2800767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600" dirty="0" smtClean="0">
                <a:latin typeface="맑은 고딕" pitchFamily="50" charset="-127"/>
                <a:ea typeface="맑은 고딕" pitchFamily="50" charset="-127"/>
                <a:hlinkClick r:id="rId4"/>
              </a:rPr>
              <a:t>equation@g-trace.co.kr</a:t>
            </a:r>
            <a:r>
              <a:rPr kumimoji="0" lang="en-US" altLang="ko-KR" sz="600" dirty="0" smtClean="0">
                <a:latin typeface="맑은 고딕" pitchFamily="50" charset="-127"/>
                <a:ea typeface="맑은 고딕" pitchFamily="50" charset="-127"/>
              </a:rPr>
              <a:t> (</a:t>
            </a:r>
            <a:r>
              <a:rPr kumimoji="0" lang="ko-KR" altLang="en-US" sz="600" smtClean="0">
                <a:latin typeface="맑은 고딕" pitchFamily="50" charset="-127"/>
                <a:ea typeface="맑은 고딕" pitchFamily="50" charset="-127"/>
              </a:rPr>
              <a:t>관리자</a:t>
            </a:r>
            <a:r>
              <a:rPr kumimoji="0" lang="en-US" altLang="ko-KR" sz="600" dirty="0" smtClean="0">
                <a:latin typeface="맑은 고딕" pitchFamily="50" charset="-127"/>
                <a:ea typeface="맑은 고딕" pitchFamily="50" charset="-127"/>
              </a:rPr>
              <a:t>)</a:t>
            </a:r>
            <a:r>
              <a:rPr kumimoji="0" lang="ko-KR" altLang="en-US" sz="600" smtClean="0">
                <a:latin typeface="맑은 고딕" pitchFamily="50" charset="-127"/>
                <a:ea typeface="맑은 고딕" pitchFamily="50" charset="-127"/>
              </a:rPr>
              <a:t>님이 최근 로그인 시간은 </a:t>
            </a:r>
            <a:r>
              <a:rPr kumimoji="0" lang="en-US" altLang="ko-KR" sz="600" dirty="0" smtClean="0">
                <a:latin typeface="맑은 고딕" pitchFamily="50" charset="-127"/>
                <a:ea typeface="맑은 고딕" pitchFamily="50" charset="-127"/>
              </a:rPr>
              <a:t>2016-12-11 12:12</a:t>
            </a:r>
            <a:endParaRPr kumimoji="0" lang="ko-KR" altLang="en-US" sz="6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3642920"/>
              </p:ext>
            </p:extLst>
          </p:nvPr>
        </p:nvGraphicFramePr>
        <p:xfrm>
          <a:off x="91947" y="1271728"/>
          <a:ext cx="7578853" cy="528052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695705"/>
                <a:gridCol w="1100394"/>
                <a:gridCol w="689572"/>
                <a:gridCol w="1173835"/>
                <a:gridCol w="744000"/>
                <a:gridCol w="1234046"/>
                <a:gridCol w="580727"/>
                <a:gridCol w="1360574"/>
              </a:tblGrid>
              <a:tr h="2640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현대체 mediurr"/>
                        </a:rPr>
                        <a:t>BLE</a:t>
                      </a:r>
                      <a:r>
                        <a:rPr lang="en-US" altLang="ko-KR" sz="900" baseline="0" dirty="0" smtClean="0">
                          <a:solidFill>
                            <a:schemeClr val="tx1"/>
                          </a:solidFill>
                          <a:latin typeface="현대체 mediurr"/>
                        </a:rPr>
                        <a:t> ID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 smtClean="0">
                          <a:solidFill>
                            <a:schemeClr val="tx1"/>
                          </a:solidFill>
                          <a:latin typeface="현대체 mediurr"/>
                        </a:rPr>
                        <a:t>구매일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현대체 mediurr"/>
                        </a:rPr>
                        <a:t>분류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 smtClean="0">
                          <a:solidFill>
                            <a:schemeClr val="tx1"/>
                          </a:solidFill>
                          <a:latin typeface="현대체 mediurr"/>
                        </a:rPr>
                        <a:t>차량번호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640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현대체 mediurr"/>
                        </a:rPr>
                        <a:t>관리 대리점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현대체 mediurr"/>
                        </a:rPr>
                        <a:t>설치자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smtClean="0">
                          <a:solidFill>
                            <a:schemeClr val="tx1"/>
                          </a:solidFill>
                          <a:latin typeface="현대체 mediurr"/>
                        </a:rPr>
                        <a:t>사용자</a:t>
                      </a: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현대체 mediurr"/>
                        </a:rPr>
                        <a:t>ID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현대체 mediurr"/>
                        </a:rPr>
                        <a:t>사용여부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7" name="TextBox 26"/>
          <p:cNvSpPr txBox="1"/>
          <p:nvPr/>
        </p:nvSpPr>
        <p:spPr>
          <a:xfrm>
            <a:off x="90494" y="952008"/>
            <a:ext cx="11010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현대체 mediurr"/>
              </a:rPr>
              <a:t>▷ </a:t>
            </a:r>
            <a:r>
              <a:rPr lang="en-US" altLang="ko-KR" sz="1200" dirty="0" smtClean="0">
                <a:latin typeface="현대체 mediurr"/>
              </a:rPr>
              <a:t>BLE </a:t>
            </a:r>
            <a:r>
              <a:rPr lang="ko-KR" altLang="en-US" sz="1200" smtClean="0">
                <a:latin typeface="현대체 mediurr"/>
              </a:rPr>
              <a:t>관리</a:t>
            </a:r>
            <a:endParaRPr lang="ko-KR" altLang="en-US" sz="1200" dirty="0">
              <a:latin typeface="현대체 mediurr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90494" y="1814346"/>
            <a:ext cx="13612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현대체 mediurr"/>
              </a:rPr>
              <a:t>▷ </a:t>
            </a:r>
            <a:r>
              <a:rPr lang="en-US" altLang="ko-KR" sz="1200" dirty="0" smtClean="0">
                <a:latin typeface="현대체 mediurr"/>
              </a:rPr>
              <a:t>BLE </a:t>
            </a:r>
            <a:r>
              <a:rPr lang="ko-KR" altLang="en-US" sz="1200" smtClean="0">
                <a:latin typeface="현대체 mediurr"/>
              </a:rPr>
              <a:t>세부 내역</a:t>
            </a:r>
            <a:endParaRPr lang="ko-KR" altLang="en-US" sz="1200" dirty="0">
              <a:latin typeface="현대체 mediurr"/>
            </a:endParaRPr>
          </a:p>
        </p:txBody>
      </p:sp>
      <p:graphicFrame>
        <p:nvGraphicFramePr>
          <p:cNvPr id="45" name="표 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8379130"/>
              </p:ext>
            </p:extLst>
          </p:nvPr>
        </p:nvGraphicFramePr>
        <p:xfrm>
          <a:off x="95223" y="2093430"/>
          <a:ext cx="7522073" cy="4597059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301321"/>
                <a:gridCol w="997512"/>
                <a:gridCol w="724011"/>
                <a:gridCol w="789524"/>
                <a:gridCol w="789524"/>
                <a:gridCol w="726050"/>
                <a:gridCol w="817867"/>
                <a:gridCol w="864096"/>
                <a:gridCol w="746688"/>
                <a:gridCol w="765480"/>
              </a:tblGrid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No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BLE</a:t>
                      </a:r>
                      <a:r>
                        <a:rPr lang="en-US" altLang="ko-KR" sz="800" b="0" baseline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 ID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구매일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분류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관리 대리점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설치일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설치자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사용자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ID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차량번호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사용여부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1234567890123456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2016.02.12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직원용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정산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대리점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김선영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Car_7781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인천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51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고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1738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166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1234567890123456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2016.02.12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고객용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태백 대리점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방신우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equation72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51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고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1738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3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1234567890123456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2016.02.12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072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4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1234567890123456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2016.02.12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920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5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1234567890123456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2016.02.12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6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1234567890123456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2016.02.12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7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1234567890123456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2016.02.12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고객용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태백 대리점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방신우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equation72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51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고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1738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8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1234567890123456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2016.02.12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고객용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태백 대리점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방신우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equation72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51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고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1738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9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1234567890123456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2016.02.12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고객용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하남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대리점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방신우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equation72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51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고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1738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1234567890123456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2016.02.12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27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1234567890123456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2016.02.12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1234567890123456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2016.02.12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13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1234567890123456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2016.02.12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60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14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1234567890123456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2016.02.12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고객용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하남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대리점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방신우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equation72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51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고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1738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15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1234567890123456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2016.02.12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고객용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하남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대리점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방신우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equation72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51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고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1738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16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1234567890123456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2016.02.12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47" name="TextBox 46"/>
          <p:cNvSpPr txBox="1"/>
          <p:nvPr/>
        </p:nvSpPr>
        <p:spPr bwMode="auto">
          <a:xfrm>
            <a:off x="91947" y="6563444"/>
            <a:ext cx="7575678" cy="21544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ctr"/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&lt;&lt; &lt; 1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2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3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4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5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6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7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8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9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10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&gt; &gt;&gt;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6953344" y="1851414"/>
            <a:ext cx="673754" cy="18051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50   V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pic>
        <p:nvPicPr>
          <p:cNvPr id="50" name="그림 4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9104" y="1823372"/>
            <a:ext cx="1046347" cy="243809"/>
          </a:xfrm>
          <a:prstGeom prst="rect">
            <a:avLst/>
          </a:prstGeom>
        </p:spPr>
      </p:pic>
      <p:sp>
        <p:nvSpPr>
          <p:cNvPr id="53" name="타원 52"/>
          <p:cNvSpPr/>
          <p:nvPr/>
        </p:nvSpPr>
        <p:spPr>
          <a:xfrm>
            <a:off x="6184433" y="1016477"/>
            <a:ext cx="203406" cy="177363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1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54" name="타원 53"/>
          <p:cNvSpPr/>
          <p:nvPr/>
        </p:nvSpPr>
        <p:spPr>
          <a:xfrm>
            <a:off x="5724340" y="1879162"/>
            <a:ext cx="203406" cy="177363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820128" y="1303652"/>
            <a:ext cx="1037385" cy="20066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ko-KR" altLang="en-US" sz="800" dirty="0">
              <a:solidFill>
                <a:schemeClr val="tx1"/>
              </a:solidFill>
              <a:latin typeface="현대체 mediurr"/>
            </a:endParaRPr>
          </a:p>
        </p:txBody>
      </p:sp>
      <p:grpSp>
        <p:nvGrpSpPr>
          <p:cNvPr id="29" name="그룹 28"/>
          <p:cNvGrpSpPr/>
          <p:nvPr/>
        </p:nvGrpSpPr>
        <p:grpSpPr>
          <a:xfrm>
            <a:off x="6451830" y="1550047"/>
            <a:ext cx="1193465" cy="216761"/>
            <a:chOff x="9812992" y="1180668"/>
            <a:chExt cx="1193465" cy="216761"/>
          </a:xfrm>
        </p:grpSpPr>
        <p:grpSp>
          <p:nvGrpSpPr>
            <p:cNvPr id="30" name="그룹 29"/>
            <p:cNvGrpSpPr/>
            <p:nvPr/>
          </p:nvGrpSpPr>
          <p:grpSpPr>
            <a:xfrm>
              <a:off x="9812992" y="1180668"/>
              <a:ext cx="504549" cy="215444"/>
              <a:chOff x="3355576" y="1263570"/>
              <a:chExt cx="504549" cy="215444"/>
            </a:xfrm>
          </p:grpSpPr>
          <p:sp>
            <p:nvSpPr>
              <p:cNvPr id="37" name="타원 36"/>
              <p:cNvSpPr/>
              <p:nvPr/>
            </p:nvSpPr>
            <p:spPr>
              <a:xfrm>
                <a:off x="3355576" y="1289203"/>
                <a:ext cx="183228" cy="16417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2700000" scaled="1"/>
                <a:tileRect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>
                  <a:latin typeface="현대체 mediurr"/>
                </a:endParaRPr>
              </a:p>
            </p:txBody>
          </p:sp>
          <p:sp>
            <p:nvSpPr>
              <p:cNvPr id="38" name="TextBox 37"/>
              <p:cNvSpPr txBox="1"/>
              <p:nvPr/>
            </p:nvSpPr>
            <p:spPr>
              <a:xfrm>
                <a:off x="3470275" y="1263570"/>
                <a:ext cx="389850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dirty="0">
                    <a:latin typeface="현대체 mediurr"/>
                  </a:rPr>
                  <a:t>전체</a:t>
                </a:r>
              </a:p>
            </p:txBody>
          </p:sp>
        </p:grpSp>
        <p:grpSp>
          <p:nvGrpSpPr>
            <p:cNvPr id="31" name="그룹 30"/>
            <p:cNvGrpSpPr/>
            <p:nvPr/>
          </p:nvGrpSpPr>
          <p:grpSpPr>
            <a:xfrm>
              <a:off x="10232961" y="1180668"/>
              <a:ext cx="410936" cy="215444"/>
              <a:chOff x="3168738" y="1263570"/>
              <a:chExt cx="410936" cy="215444"/>
            </a:xfrm>
          </p:grpSpPr>
          <p:sp>
            <p:nvSpPr>
              <p:cNvPr id="35" name="타원 34"/>
              <p:cNvSpPr/>
              <p:nvPr/>
            </p:nvSpPr>
            <p:spPr>
              <a:xfrm>
                <a:off x="3168738" y="1287621"/>
                <a:ext cx="183228" cy="16417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2700000" scaled="1"/>
                <a:tileRect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>
                  <a:latin typeface="현대체 mediurr"/>
                </a:endParaRPr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3292416" y="1263570"/>
                <a:ext cx="287258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dirty="0">
                    <a:latin typeface="현대체 mediurr"/>
                  </a:rPr>
                  <a:t>여</a:t>
                </a:r>
              </a:p>
            </p:txBody>
          </p:sp>
        </p:grpSp>
        <p:grpSp>
          <p:nvGrpSpPr>
            <p:cNvPr id="32" name="그룹 31"/>
            <p:cNvGrpSpPr/>
            <p:nvPr/>
          </p:nvGrpSpPr>
          <p:grpSpPr>
            <a:xfrm>
              <a:off x="10561785" y="1181985"/>
              <a:ext cx="444672" cy="215444"/>
              <a:chOff x="2890755" y="1264887"/>
              <a:chExt cx="444672" cy="215444"/>
            </a:xfrm>
          </p:grpSpPr>
          <p:sp>
            <p:nvSpPr>
              <p:cNvPr id="33" name="타원 32"/>
              <p:cNvSpPr/>
              <p:nvPr/>
            </p:nvSpPr>
            <p:spPr>
              <a:xfrm>
                <a:off x="2890755" y="1293110"/>
                <a:ext cx="183228" cy="16417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2700000" scaled="1"/>
                <a:tileRect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>
                  <a:latin typeface="현대체 mediurr"/>
                </a:endParaRPr>
              </a:p>
            </p:txBody>
          </p:sp>
          <p:sp>
            <p:nvSpPr>
              <p:cNvPr id="34" name="TextBox 33"/>
              <p:cNvSpPr txBox="1"/>
              <p:nvPr/>
            </p:nvSpPr>
            <p:spPr>
              <a:xfrm>
                <a:off x="3048169" y="1264887"/>
                <a:ext cx="287258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dirty="0">
                    <a:latin typeface="현대체 mediurr"/>
                  </a:rPr>
                  <a:t>부</a:t>
                </a:r>
              </a:p>
            </p:txBody>
          </p:sp>
        </p:grpSp>
      </p:grpSp>
      <p:sp>
        <p:nvSpPr>
          <p:cNvPr id="39" name="직사각형 38"/>
          <p:cNvSpPr/>
          <p:nvPr/>
        </p:nvSpPr>
        <p:spPr>
          <a:xfrm>
            <a:off x="820128" y="1557388"/>
            <a:ext cx="1037385" cy="20066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ko-KR" altLang="en-US" sz="800" dirty="0">
              <a:solidFill>
                <a:schemeClr val="tx1"/>
              </a:solidFill>
              <a:latin typeface="현대체 mediurr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2614213" y="1568464"/>
            <a:ext cx="1073461" cy="20066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ko-KR" altLang="en-US" sz="800" dirty="0">
              <a:solidFill>
                <a:schemeClr val="tx1"/>
              </a:solidFill>
              <a:latin typeface="현대체 mediurr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2614213" y="1303690"/>
            <a:ext cx="1073461" cy="20066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ko-KR" altLang="en-US" sz="800" dirty="0">
              <a:solidFill>
                <a:schemeClr val="tx1"/>
              </a:solidFill>
              <a:latin typeface="현대체 mediurr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6383251" y="1304081"/>
            <a:ext cx="1223944" cy="20066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ko-KR" altLang="en-US" sz="800" dirty="0">
              <a:solidFill>
                <a:schemeClr val="tx1"/>
              </a:solidFill>
              <a:latin typeface="현대체 mediurr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4571502" y="1564168"/>
            <a:ext cx="1073461" cy="20066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ko-KR" altLang="en-US" sz="800" dirty="0">
              <a:solidFill>
                <a:schemeClr val="tx1"/>
              </a:solidFill>
              <a:latin typeface="현대체 mediurr"/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4571502" y="1299394"/>
            <a:ext cx="1073461" cy="20066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ko-KR" altLang="en-US" sz="800" dirty="0">
              <a:solidFill>
                <a:schemeClr val="tx1"/>
              </a:solidFill>
              <a:latin typeface="현대체 mediurr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493088" y="1048495"/>
            <a:ext cx="536731" cy="180512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초기화</a:t>
            </a:r>
          </a:p>
        </p:txBody>
      </p:sp>
      <p:sp>
        <p:nvSpPr>
          <p:cNvPr id="48" name="직사각형 47"/>
          <p:cNvSpPr/>
          <p:nvPr/>
        </p:nvSpPr>
        <p:spPr>
          <a:xfrm>
            <a:off x="7103978" y="1052631"/>
            <a:ext cx="536731" cy="180512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조회</a:t>
            </a:r>
          </a:p>
        </p:txBody>
      </p:sp>
      <p:sp>
        <p:nvSpPr>
          <p:cNvPr id="51" name="타원 50"/>
          <p:cNvSpPr/>
          <p:nvPr/>
        </p:nvSpPr>
        <p:spPr>
          <a:xfrm>
            <a:off x="2577280" y="3387922"/>
            <a:ext cx="203406" cy="177363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3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286136" y="1838365"/>
            <a:ext cx="236584" cy="219035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6909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167463"/>
              </p:ext>
            </p:extLst>
          </p:nvPr>
        </p:nvGraphicFramePr>
        <p:xfrm>
          <a:off x="7761312" y="867783"/>
          <a:ext cx="2049438" cy="4380592"/>
        </p:xfrm>
        <a:graphic>
          <a:graphicData uri="http://schemas.openxmlformats.org/drawingml/2006/table">
            <a:tbl>
              <a:tblPr/>
              <a:tblGrid>
                <a:gridCol w="222338"/>
                <a:gridCol w="1827100"/>
              </a:tblGrid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No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설명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1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선택 </a:t>
                      </a:r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“ </a:t>
                      </a:r>
                      <a:r>
                        <a:rPr lang="ko-KR" altLang="en-US" sz="800" b="0" kern="1200" baseline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미분류</a:t>
                      </a:r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, </a:t>
                      </a:r>
                      <a:r>
                        <a:rPr lang="ko-KR" altLang="en-US" sz="800" b="0" kern="1200" baseline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대리점차량</a:t>
                      </a:r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, </a:t>
                      </a:r>
                      <a:r>
                        <a:rPr lang="ko-KR" altLang="en-US" sz="800" b="0" kern="1200" baseline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고객차량</a:t>
                      </a:r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, </a:t>
                      </a:r>
                      <a:r>
                        <a:rPr lang="ko-KR" altLang="en-US" sz="800" b="0" kern="1200" baseline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기타 </a:t>
                      </a:r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“ </a:t>
                      </a:r>
                      <a:r>
                        <a:rPr lang="ko-KR" altLang="en-US" sz="800" b="0" kern="1200" baseline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로 선택을 한다</a:t>
                      </a:r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. 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2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3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설치 대리점이 선택이 되지 않으면 아래</a:t>
                      </a:r>
                      <a:r>
                        <a:rPr lang="ko-KR" altLang="en-US" sz="800" b="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</a:t>
                      </a: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popup </a:t>
                      </a:r>
                      <a:r>
                        <a:rPr lang="ko-KR" altLang="en-US" sz="800" b="0" baseline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표시를 한다</a:t>
                      </a: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. </a:t>
                      </a:r>
                      <a:r>
                        <a:rPr lang="ko-KR" altLang="en-US" sz="800" b="0" baseline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선택되면 다음 페이지 참조 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strike="sngStrike" dirty="0" smtClean="0">
                          <a:latin typeface="+mj-ea"/>
                          <a:ea typeface="+mj-ea"/>
                        </a:rPr>
                        <a:t>4</a:t>
                      </a:r>
                      <a:endParaRPr lang="ko-KR" altLang="en-US" sz="800" strike="sngStrike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다음 페이지 </a:t>
                      </a:r>
                      <a:r>
                        <a:rPr kumimoji="1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4 pop up</a:t>
                      </a: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 참조</a:t>
                      </a:r>
                      <a:r>
                        <a:rPr kumimoji="1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  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5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strike="noStrike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6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7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baseline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8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9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10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11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12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88900" indent="-39688" algn="l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Note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lumMod val="75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5" marB="46805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1191912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lang="ko-KR" altLang="en-US" sz="800" b="1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현업측</a:t>
                      </a:r>
                      <a:r>
                        <a:rPr lang="ko-KR" altLang="en-US" sz="8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질의사항</a:t>
                      </a:r>
                      <a:r>
                        <a:rPr lang="en-US" altLang="ko-KR" sz="8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]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1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5" marB="46805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 bwMode="auto">
          <a:xfrm>
            <a:off x="5216230" y="290615"/>
            <a:ext cx="2952328" cy="2160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예시 화면 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85038" y="647364"/>
            <a:ext cx="7582587" cy="330528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 bwMode="auto">
          <a:xfrm>
            <a:off x="96916" y="670920"/>
            <a:ext cx="278153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1200" dirty="0" smtClean="0">
                <a:latin typeface="맑은 고딕" pitchFamily="50" charset="-127"/>
                <a:ea typeface="맑은 고딕" pitchFamily="50" charset="-127"/>
              </a:rPr>
              <a:t>◎ 기초 정보 관리 </a:t>
            </a:r>
            <a:r>
              <a:rPr kumimoji="0" lang="en-US" altLang="ko-KR" sz="1200" dirty="0" smtClean="0">
                <a:latin typeface="맑은 고딕" pitchFamily="50" charset="-127"/>
                <a:ea typeface="맑은 고딕" pitchFamily="50" charset="-127"/>
              </a:rPr>
              <a:t>&gt;&gt;  </a:t>
            </a: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BLE </a:t>
            </a:r>
            <a:r>
              <a:rPr kumimoji="0" lang="ko-KR" altLang="en-US" sz="1000" smtClean="0">
                <a:latin typeface="맑은 고딕" pitchFamily="50" charset="-127"/>
                <a:ea typeface="맑은 고딕" pitchFamily="50" charset="-127"/>
              </a:rPr>
              <a:t>단말기 관리 </a:t>
            </a:r>
            <a:endParaRPr kumimoji="0" lang="ko-KR" altLang="en-US" sz="12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10631501" y="6232180"/>
            <a:ext cx="161923" cy="18097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현대체 mediurr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079989" y="692696"/>
            <a:ext cx="490832" cy="21602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LOGOUT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 bwMode="auto">
          <a:xfrm>
            <a:off x="4309052" y="708375"/>
            <a:ext cx="2800767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600" dirty="0" smtClean="0">
                <a:latin typeface="맑은 고딕" pitchFamily="50" charset="-127"/>
                <a:ea typeface="맑은 고딕" pitchFamily="50" charset="-127"/>
                <a:hlinkClick r:id="rId2"/>
              </a:rPr>
              <a:t>equation@g-trace.co.kr</a:t>
            </a:r>
            <a:r>
              <a:rPr kumimoji="0" lang="en-US" altLang="ko-KR" sz="600" dirty="0" smtClean="0">
                <a:latin typeface="맑은 고딕" pitchFamily="50" charset="-127"/>
                <a:ea typeface="맑은 고딕" pitchFamily="50" charset="-127"/>
              </a:rPr>
              <a:t> (</a:t>
            </a:r>
            <a:r>
              <a:rPr kumimoji="0" lang="ko-KR" altLang="en-US" sz="600" smtClean="0">
                <a:latin typeface="맑은 고딕" pitchFamily="50" charset="-127"/>
                <a:ea typeface="맑은 고딕" pitchFamily="50" charset="-127"/>
              </a:rPr>
              <a:t>관리자</a:t>
            </a:r>
            <a:r>
              <a:rPr kumimoji="0" lang="en-US" altLang="ko-KR" sz="600" dirty="0" smtClean="0">
                <a:latin typeface="맑은 고딕" pitchFamily="50" charset="-127"/>
                <a:ea typeface="맑은 고딕" pitchFamily="50" charset="-127"/>
              </a:rPr>
              <a:t>)</a:t>
            </a:r>
            <a:r>
              <a:rPr kumimoji="0" lang="ko-KR" altLang="en-US" sz="600" smtClean="0">
                <a:latin typeface="맑은 고딕" pitchFamily="50" charset="-127"/>
                <a:ea typeface="맑은 고딕" pitchFamily="50" charset="-127"/>
              </a:rPr>
              <a:t>님이 최근 로그인 시간은 </a:t>
            </a:r>
            <a:r>
              <a:rPr kumimoji="0" lang="en-US" altLang="ko-KR" sz="600" dirty="0" smtClean="0">
                <a:latin typeface="맑은 고딕" pitchFamily="50" charset="-127"/>
                <a:ea typeface="맑은 고딕" pitchFamily="50" charset="-127"/>
              </a:rPr>
              <a:t>2016-12-11 12:12</a:t>
            </a:r>
            <a:endParaRPr kumimoji="0" lang="ko-KR" altLang="en-US" sz="6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3395925"/>
              </p:ext>
            </p:extLst>
          </p:nvPr>
        </p:nvGraphicFramePr>
        <p:xfrm>
          <a:off x="152806" y="1271728"/>
          <a:ext cx="7517994" cy="528052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690118"/>
                <a:gridCol w="1091558"/>
                <a:gridCol w="684035"/>
                <a:gridCol w="1164409"/>
                <a:gridCol w="738026"/>
                <a:gridCol w="1224136"/>
                <a:gridCol w="576064"/>
                <a:gridCol w="1349648"/>
              </a:tblGrid>
              <a:tr h="2640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현대체 mediurr"/>
                        </a:rPr>
                        <a:t>BLE</a:t>
                      </a:r>
                      <a:r>
                        <a:rPr lang="en-US" altLang="ko-KR" sz="900" baseline="0" dirty="0" smtClean="0">
                          <a:solidFill>
                            <a:schemeClr val="tx1"/>
                          </a:solidFill>
                          <a:latin typeface="현대체 mediurr"/>
                        </a:rPr>
                        <a:t> ID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 smtClean="0">
                          <a:solidFill>
                            <a:schemeClr val="tx1"/>
                          </a:solidFill>
                          <a:latin typeface="현대체 mediurr"/>
                        </a:rPr>
                        <a:t>구매일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현대체 mediurr"/>
                        </a:rPr>
                        <a:t>분류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 smtClean="0">
                          <a:solidFill>
                            <a:schemeClr val="tx1"/>
                          </a:solidFill>
                          <a:latin typeface="현대체 mediurr"/>
                        </a:rPr>
                        <a:t>차량번호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640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현대체 mediurr"/>
                        </a:rPr>
                        <a:t>관리 대리점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현대체 mediurr"/>
                        </a:rPr>
                        <a:t>설치자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현대체 mediurr"/>
                        </a:rPr>
                        <a:t>사용자</a:t>
                      </a: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현대체 mediurr"/>
                        </a:rPr>
                        <a:t>ID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현대체 mediurr"/>
                        </a:rPr>
                        <a:t>사용여부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7" name="TextBox 26"/>
          <p:cNvSpPr txBox="1"/>
          <p:nvPr/>
        </p:nvSpPr>
        <p:spPr>
          <a:xfrm>
            <a:off x="90494" y="952008"/>
            <a:ext cx="11010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현대체 mediurr"/>
              </a:rPr>
              <a:t>▷ </a:t>
            </a:r>
            <a:r>
              <a:rPr lang="en-US" altLang="ko-KR" sz="1200" dirty="0" smtClean="0">
                <a:latin typeface="현대체 mediurr"/>
              </a:rPr>
              <a:t>BLE </a:t>
            </a:r>
            <a:r>
              <a:rPr lang="ko-KR" altLang="en-US" sz="1200" smtClean="0">
                <a:latin typeface="현대체 mediurr"/>
              </a:rPr>
              <a:t>관리</a:t>
            </a:r>
            <a:endParaRPr lang="ko-KR" altLang="en-US" sz="1200" dirty="0">
              <a:latin typeface="현대체 mediurr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90494" y="1814346"/>
            <a:ext cx="13612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현대체 mediurr"/>
              </a:rPr>
              <a:t>▷ </a:t>
            </a:r>
            <a:r>
              <a:rPr lang="en-US" altLang="ko-KR" sz="1200" dirty="0" smtClean="0">
                <a:latin typeface="현대체 mediurr"/>
              </a:rPr>
              <a:t>BLE </a:t>
            </a:r>
            <a:r>
              <a:rPr lang="ko-KR" altLang="en-US" sz="1200" smtClean="0">
                <a:latin typeface="현대체 mediurr"/>
              </a:rPr>
              <a:t>세부 내역</a:t>
            </a:r>
            <a:endParaRPr lang="ko-KR" altLang="en-US" sz="1200" dirty="0">
              <a:latin typeface="현대체 mediurr"/>
            </a:endParaRPr>
          </a:p>
        </p:txBody>
      </p:sp>
      <p:graphicFrame>
        <p:nvGraphicFramePr>
          <p:cNvPr id="45" name="표 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310753"/>
              </p:ext>
            </p:extLst>
          </p:nvPr>
        </p:nvGraphicFramePr>
        <p:xfrm>
          <a:off x="95057" y="2112553"/>
          <a:ext cx="7589485" cy="4421721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301321"/>
                <a:gridCol w="997512"/>
                <a:gridCol w="724011"/>
                <a:gridCol w="789524"/>
                <a:gridCol w="789524"/>
                <a:gridCol w="726050"/>
                <a:gridCol w="817867"/>
                <a:gridCol w="864096"/>
                <a:gridCol w="746688"/>
                <a:gridCol w="832892"/>
              </a:tblGrid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No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BLE</a:t>
                      </a:r>
                      <a:r>
                        <a:rPr lang="en-US" altLang="ko-KR" sz="800" b="0" baseline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 ID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구매일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분류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관리 대리점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설치일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설치자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사용자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ID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차량번호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사용여부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1234567890123456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2016.02.12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직원용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정산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대리점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김선영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Car_7781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인천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51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고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1738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166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1234567890123456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2016.02.12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고객용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태백 대리점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방신우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equation72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51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고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1738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3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1234567890123456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2016.02.12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072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4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1234567890123456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2016.02.12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920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5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1234567890123456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2016.02.12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6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1234567890123456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2016.02.12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7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1234567890123456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2016.02.12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고객용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태백 대리점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방신우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equation72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51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고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1738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8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1234567890123456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2016.02.12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고객용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태백 대리점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방신우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equation72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51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고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1738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9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1234567890123456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2016.02.12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고객용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하남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대리점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방신우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equation72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51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고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1738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1234567890123456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2016.02.12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27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1234567890123456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2016.02.12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1234567890123456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2016.02.12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13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1234567890123456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2016.02.12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60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14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1234567890123456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2016.02.12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고객용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하남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대리점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방신우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equation72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51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고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1738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15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1234567890123456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2016.02.12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고객용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하남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대리점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방신우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equation72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51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고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1738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16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1234567890123456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2016.02.12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46" name="그림 4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4499" y="1046639"/>
            <a:ext cx="3025378" cy="180512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 bwMode="auto">
          <a:xfrm>
            <a:off x="91947" y="6563444"/>
            <a:ext cx="7575678" cy="21544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ctr"/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&lt;&lt; &lt; 1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2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3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4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5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6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7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8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9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10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&gt; &gt;&gt;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6973348" y="1880472"/>
            <a:ext cx="673754" cy="15002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50   V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pic>
        <p:nvPicPr>
          <p:cNvPr id="50" name="그림 4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9104" y="1823372"/>
            <a:ext cx="1046347" cy="243809"/>
          </a:xfrm>
          <a:prstGeom prst="rect">
            <a:avLst/>
          </a:prstGeom>
        </p:spPr>
      </p:pic>
      <p:sp>
        <p:nvSpPr>
          <p:cNvPr id="54" name="타원 53"/>
          <p:cNvSpPr/>
          <p:nvPr/>
        </p:nvSpPr>
        <p:spPr>
          <a:xfrm>
            <a:off x="10119439" y="2420888"/>
            <a:ext cx="203406" cy="177363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4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55" name="타원 54"/>
          <p:cNvSpPr/>
          <p:nvPr/>
        </p:nvSpPr>
        <p:spPr>
          <a:xfrm>
            <a:off x="10883441" y="1981313"/>
            <a:ext cx="203406" cy="177363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5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861318" y="1303652"/>
            <a:ext cx="1037385" cy="20066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ko-KR" altLang="en-US" sz="800" dirty="0">
              <a:solidFill>
                <a:schemeClr val="tx1"/>
              </a:solidFill>
              <a:latin typeface="현대체 mediurr"/>
            </a:endParaRPr>
          </a:p>
        </p:txBody>
      </p:sp>
      <p:grpSp>
        <p:nvGrpSpPr>
          <p:cNvPr id="29" name="그룹 28"/>
          <p:cNvGrpSpPr/>
          <p:nvPr/>
        </p:nvGrpSpPr>
        <p:grpSpPr>
          <a:xfrm>
            <a:off x="6451830" y="1550047"/>
            <a:ext cx="1193465" cy="216761"/>
            <a:chOff x="9812992" y="1180668"/>
            <a:chExt cx="1193465" cy="216761"/>
          </a:xfrm>
        </p:grpSpPr>
        <p:grpSp>
          <p:nvGrpSpPr>
            <p:cNvPr id="30" name="그룹 29"/>
            <p:cNvGrpSpPr/>
            <p:nvPr/>
          </p:nvGrpSpPr>
          <p:grpSpPr>
            <a:xfrm>
              <a:off x="9812992" y="1180668"/>
              <a:ext cx="504549" cy="215444"/>
              <a:chOff x="3355576" y="1263570"/>
              <a:chExt cx="504549" cy="215444"/>
            </a:xfrm>
          </p:grpSpPr>
          <p:sp>
            <p:nvSpPr>
              <p:cNvPr id="37" name="타원 36"/>
              <p:cNvSpPr/>
              <p:nvPr/>
            </p:nvSpPr>
            <p:spPr>
              <a:xfrm>
                <a:off x="3355576" y="1289203"/>
                <a:ext cx="183228" cy="16417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2700000" scaled="1"/>
                <a:tileRect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>
                  <a:latin typeface="현대체 mediurr"/>
                </a:endParaRPr>
              </a:p>
            </p:txBody>
          </p:sp>
          <p:sp>
            <p:nvSpPr>
              <p:cNvPr id="38" name="TextBox 37"/>
              <p:cNvSpPr txBox="1"/>
              <p:nvPr/>
            </p:nvSpPr>
            <p:spPr>
              <a:xfrm>
                <a:off x="3470275" y="1263570"/>
                <a:ext cx="389850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dirty="0">
                    <a:latin typeface="현대체 mediurr"/>
                  </a:rPr>
                  <a:t>전체</a:t>
                </a:r>
              </a:p>
            </p:txBody>
          </p:sp>
        </p:grpSp>
        <p:grpSp>
          <p:nvGrpSpPr>
            <p:cNvPr id="31" name="그룹 30"/>
            <p:cNvGrpSpPr/>
            <p:nvPr/>
          </p:nvGrpSpPr>
          <p:grpSpPr>
            <a:xfrm>
              <a:off x="10232961" y="1180668"/>
              <a:ext cx="410936" cy="215444"/>
              <a:chOff x="3168738" y="1263570"/>
              <a:chExt cx="410936" cy="215444"/>
            </a:xfrm>
          </p:grpSpPr>
          <p:sp>
            <p:nvSpPr>
              <p:cNvPr id="35" name="타원 34"/>
              <p:cNvSpPr/>
              <p:nvPr/>
            </p:nvSpPr>
            <p:spPr>
              <a:xfrm>
                <a:off x="3168738" y="1287621"/>
                <a:ext cx="183228" cy="16417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2700000" scaled="1"/>
                <a:tileRect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>
                  <a:latin typeface="현대체 mediurr"/>
                </a:endParaRPr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3292416" y="1263570"/>
                <a:ext cx="287258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dirty="0">
                    <a:latin typeface="현대체 mediurr"/>
                  </a:rPr>
                  <a:t>여</a:t>
                </a:r>
              </a:p>
            </p:txBody>
          </p:sp>
        </p:grpSp>
        <p:grpSp>
          <p:nvGrpSpPr>
            <p:cNvPr id="32" name="그룹 31"/>
            <p:cNvGrpSpPr/>
            <p:nvPr/>
          </p:nvGrpSpPr>
          <p:grpSpPr>
            <a:xfrm>
              <a:off x="10561785" y="1181985"/>
              <a:ext cx="444672" cy="215444"/>
              <a:chOff x="2890755" y="1264887"/>
              <a:chExt cx="444672" cy="215444"/>
            </a:xfrm>
          </p:grpSpPr>
          <p:sp>
            <p:nvSpPr>
              <p:cNvPr id="33" name="타원 32"/>
              <p:cNvSpPr/>
              <p:nvPr/>
            </p:nvSpPr>
            <p:spPr>
              <a:xfrm>
                <a:off x="2890755" y="1293110"/>
                <a:ext cx="183228" cy="16417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2700000" scaled="1"/>
                <a:tileRect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>
                  <a:latin typeface="현대체 mediurr"/>
                </a:endParaRPr>
              </a:p>
            </p:txBody>
          </p:sp>
          <p:sp>
            <p:nvSpPr>
              <p:cNvPr id="34" name="TextBox 33"/>
              <p:cNvSpPr txBox="1"/>
              <p:nvPr/>
            </p:nvSpPr>
            <p:spPr>
              <a:xfrm>
                <a:off x="3048169" y="1264887"/>
                <a:ext cx="287258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dirty="0">
                    <a:latin typeface="현대체 mediurr"/>
                  </a:rPr>
                  <a:t>부</a:t>
                </a:r>
              </a:p>
            </p:txBody>
          </p:sp>
        </p:grpSp>
      </p:grpSp>
      <p:sp>
        <p:nvSpPr>
          <p:cNvPr id="39" name="직사각형 38"/>
          <p:cNvSpPr/>
          <p:nvPr/>
        </p:nvSpPr>
        <p:spPr>
          <a:xfrm>
            <a:off x="861318" y="1557388"/>
            <a:ext cx="1037385" cy="20066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ko-KR" altLang="en-US" sz="800" dirty="0">
              <a:solidFill>
                <a:schemeClr val="tx1"/>
              </a:solidFill>
              <a:latin typeface="현대체 mediurr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2655403" y="1568464"/>
            <a:ext cx="1073461" cy="20066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ko-KR" altLang="en-US" sz="800" dirty="0">
              <a:solidFill>
                <a:schemeClr val="tx1"/>
              </a:solidFill>
              <a:latin typeface="현대체 mediurr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2655403" y="1303690"/>
            <a:ext cx="1073461" cy="20066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ko-KR" altLang="en-US" sz="800" dirty="0">
              <a:solidFill>
                <a:schemeClr val="tx1"/>
              </a:solidFill>
              <a:latin typeface="현대체 mediurr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6383251" y="1304081"/>
            <a:ext cx="1223944" cy="20066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ko-KR" altLang="en-US" sz="800" dirty="0">
              <a:solidFill>
                <a:schemeClr val="tx1"/>
              </a:solidFill>
              <a:latin typeface="현대체 mediurr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4571502" y="1564168"/>
            <a:ext cx="1073461" cy="20066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ko-KR" altLang="en-US" sz="800" dirty="0">
              <a:solidFill>
                <a:schemeClr val="tx1"/>
              </a:solidFill>
              <a:latin typeface="현대체 mediurr"/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4571502" y="1299394"/>
            <a:ext cx="1073461" cy="20066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ko-KR" altLang="en-US" sz="800" dirty="0">
              <a:solidFill>
                <a:schemeClr val="tx1"/>
              </a:solidFill>
              <a:latin typeface="현대체 mediurr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2069" y="2051700"/>
            <a:ext cx="6062957" cy="42201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992035" y="2054834"/>
            <a:ext cx="6062991" cy="402027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 bwMode="auto">
          <a:xfrm>
            <a:off x="1083367" y="2144613"/>
            <a:ext cx="1261884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1100" dirty="0" smtClean="0">
                <a:latin typeface="맑은 고딕" pitchFamily="50" charset="-127"/>
                <a:ea typeface="맑은 고딕" pitchFamily="50" charset="-127"/>
              </a:rPr>
              <a:t>BLE </a:t>
            </a:r>
            <a:r>
              <a:rPr kumimoji="0" lang="ko-KR" altLang="en-US" sz="1100" smtClean="0">
                <a:latin typeface="맑은 고딕" pitchFamily="50" charset="-127"/>
                <a:ea typeface="맑은 고딕" pitchFamily="50" charset="-127"/>
              </a:rPr>
              <a:t>단말기 등록 </a:t>
            </a:r>
            <a:endParaRPr kumimoji="0" lang="ko-KR" altLang="en-US" sz="11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8" name="TextBox 47"/>
          <p:cNvSpPr txBox="1"/>
          <p:nvPr/>
        </p:nvSpPr>
        <p:spPr bwMode="auto">
          <a:xfrm>
            <a:off x="972659" y="2484890"/>
            <a:ext cx="737702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lang="en-US" altLang="ko-KR" sz="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|</a:t>
            </a:r>
            <a:r>
              <a:rPr lang="ko-KR" altLang="en-US" sz="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 기</a:t>
            </a:r>
            <a:r>
              <a:rPr lang="ko-KR" altLang="en-US" sz="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본</a:t>
            </a:r>
            <a:r>
              <a:rPr lang="ko-KR" altLang="en-US" sz="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정보</a:t>
            </a:r>
          </a:p>
        </p:txBody>
      </p:sp>
      <p:graphicFrame>
        <p:nvGraphicFramePr>
          <p:cNvPr id="51" name="표 5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417684"/>
              </p:ext>
            </p:extLst>
          </p:nvPr>
        </p:nvGraphicFramePr>
        <p:xfrm>
          <a:off x="1057936" y="2674249"/>
          <a:ext cx="5923743" cy="5145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4704"/>
                <a:gridCol w="2203011"/>
                <a:gridCol w="780478"/>
                <a:gridCol w="2185550"/>
              </a:tblGrid>
              <a:tr h="2572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*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BLE ID</a:t>
                      </a: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</a:t>
                      </a:r>
                      <a:endParaRPr lang="ko-KR" altLang="en-US" sz="800" b="1" dirty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*</a:t>
                      </a:r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구매일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572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*</a:t>
                      </a:r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사용분류</a:t>
                      </a:r>
                      <a:endParaRPr lang="ko-KR" altLang="en-US" sz="800" b="1" dirty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*</a:t>
                      </a:r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사용여부 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57" name="직사각형 56"/>
          <p:cNvSpPr/>
          <p:nvPr/>
        </p:nvSpPr>
        <p:spPr>
          <a:xfrm>
            <a:off x="1889301" y="2721202"/>
            <a:ext cx="1354860" cy="16792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800" dirty="0" smtClean="0">
              <a:solidFill>
                <a:schemeClr val="bg2">
                  <a:lumMod val="7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3339214" y="2720279"/>
            <a:ext cx="622658" cy="17318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8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중복체크</a:t>
            </a:r>
          </a:p>
        </p:txBody>
      </p:sp>
      <p:sp>
        <p:nvSpPr>
          <p:cNvPr id="59" name="직사각형 58"/>
          <p:cNvSpPr/>
          <p:nvPr/>
        </p:nvSpPr>
        <p:spPr>
          <a:xfrm>
            <a:off x="1889301" y="2965593"/>
            <a:ext cx="2068042" cy="19294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800" dirty="0" smtClean="0">
                <a:solidFill>
                  <a:schemeClr val="bg2">
                    <a:lumMod val="75000"/>
                  </a:schemeClr>
                </a:solidFill>
              </a:rPr>
              <a:t>미  분  류</a:t>
            </a:r>
            <a:r>
              <a:rPr lang="en-US" altLang="ko-KR" sz="800" dirty="0" smtClean="0">
                <a:solidFill>
                  <a:schemeClr val="bg2">
                    <a:lumMod val="75000"/>
                  </a:schemeClr>
                </a:solidFill>
              </a:rPr>
              <a:t> ▼</a:t>
            </a:r>
            <a:endParaRPr lang="ko-KR" altLang="en-US" sz="800" dirty="0" smtClean="0">
              <a:solidFill>
                <a:schemeClr val="bg2">
                  <a:lumMod val="7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4914309" y="2727090"/>
            <a:ext cx="2002190" cy="16005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endParaRPr lang="ko-KR" altLang="en-US" sz="800" dirty="0" smtClean="0">
              <a:solidFill>
                <a:schemeClr val="bg2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1" name="그림 60" descr="icon_calendar.gif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5791" y="2727090"/>
            <a:ext cx="140725" cy="161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2" name="그룹 61"/>
          <p:cNvGrpSpPr/>
          <p:nvPr/>
        </p:nvGrpSpPr>
        <p:grpSpPr>
          <a:xfrm>
            <a:off x="4926078" y="2960913"/>
            <a:ext cx="1193465" cy="216761"/>
            <a:chOff x="9812992" y="1180668"/>
            <a:chExt cx="1193465" cy="216761"/>
          </a:xfrm>
        </p:grpSpPr>
        <p:grpSp>
          <p:nvGrpSpPr>
            <p:cNvPr id="63" name="그룹 62"/>
            <p:cNvGrpSpPr/>
            <p:nvPr/>
          </p:nvGrpSpPr>
          <p:grpSpPr>
            <a:xfrm>
              <a:off x="9812992" y="1180668"/>
              <a:ext cx="504549" cy="215444"/>
              <a:chOff x="3355576" y="1263570"/>
              <a:chExt cx="504549" cy="215444"/>
            </a:xfrm>
          </p:grpSpPr>
          <p:sp>
            <p:nvSpPr>
              <p:cNvPr id="71" name="타원 70"/>
              <p:cNvSpPr/>
              <p:nvPr/>
            </p:nvSpPr>
            <p:spPr>
              <a:xfrm>
                <a:off x="3355576" y="1289203"/>
                <a:ext cx="183228" cy="16417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2700000" scaled="1"/>
                <a:tileRect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>
                  <a:latin typeface="현대체 mediurr"/>
                </a:endParaRPr>
              </a:p>
            </p:txBody>
          </p:sp>
          <p:sp>
            <p:nvSpPr>
              <p:cNvPr id="72" name="TextBox 71"/>
              <p:cNvSpPr txBox="1"/>
              <p:nvPr/>
            </p:nvSpPr>
            <p:spPr>
              <a:xfrm>
                <a:off x="3470275" y="1263570"/>
                <a:ext cx="389850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dirty="0">
                    <a:latin typeface="현대체 mediurr"/>
                  </a:rPr>
                  <a:t>전체</a:t>
                </a:r>
              </a:p>
            </p:txBody>
          </p:sp>
        </p:grpSp>
        <p:grpSp>
          <p:nvGrpSpPr>
            <p:cNvPr id="64" name="그룹 63"/>
            <p:cNvGrpSpPr/>
            <p:nvPr/>
          </p:nvGrpSpPr>
          <p:grpSpPr>
            <a:xfrm>
              <a:off x="10232961" y="1180668"/>
              <a:ext cx="410936" cy="215444"/>
              <a:chOff x="3168738" y="1263570"/>
              <a:chExt cx="410936" cy="215444"/>
            </a:xfrm>
          </p:grpSpPr>
          <p:sp>
            <p:nvSpPr>
              <p:cNvPr id="69" name="타원 68"/>
              <p:cNvSpPr/>
              <p:nvPr/>
            </p:nvSpPr>
            <p:spPr>
              <a:xfrm>
                <a:off x="3168738" y="1287621"/>
                <a:ext cx="183228" cy="16417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2700000" scaled="1"/>
                <a:tileRect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>
                  <a:latin typeface="현대체 mediurr"/>
                </a:endParaRPr>
              </a:p>
            </p:txBody>
          </p:sp>
          <p:sp>
            <p:nvSpPr>
              <p:cNvPr id="70" name="TextBox 69"/>
              <p:cNvSpPr txBox="1"/>
              <p:nvPr/>
            </p:nvSpPr>
            <p:spPr>
              <a:xfrm>
                <a:off x="3292416" y="1263570"/>
                <a:ext cx="287258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dirty="0">
                    <a:latin typeface="현대체 mediurr"/>
                  </a:rPr>
                  <a:t>여</a:t>
                </a:r>
              </a:p>
            </p:txBody>
          </p:sp>
        </p:grpSp>
        <p:grpSp>
          <p:nvGrpSpPr>
            <p:cNvPr id="66" name="그룹 65"/>
            <p:cNvGrpSpPr/>
            <p:nvPr/>
          </p:nvGrpSpPr>
          <p:grpSpPr>
            <a:xfrm>
              <a:off x="10561785" y="1181985"/>
              <a:ext cx="444672" cy="215444"/>
              <a:chOff x="2890755" y="1264887"/>
              <a:chExt cx="444672" cy="215444"/>
            </a:xfrm>
          </p:grpSpPr>
          <p:sp>
            <p:nvSpPr>
              <p:cNvPr id="67" name="타원 66"/>
              <p:cNvSpPr/>
              <p:nvPr/>
            </p:nvSpPr>
            <p:spPr>
              <a:xfrm>
                <a:off x="2890755" y="1293110"/>
                <a:ext cx="183228" cy="16417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2700000" scaled="1"/>
                <a:tileRect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>
                  <a:latin typeface="현대체 mediurr"/>
                </a:endParaRPr>
              </a:p>
            </p:txBody>
          </p:sp>
          <p:sp>
            <p:nvSpPr>
              <p:cNvPr id="68" name="TextBox 67"/>
              <p:cNvSpPr txBox="1"/>
              <p:nvPr/>
            </p:nvSpPr>
            <p:spPr>
              <a:xfrm>
                <a:off x="3048169" y="1264887"/>
                <a:ext cx="287258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dirty="0">
                    <a:latin typeface="현대체 mediurr"/>
                  </a:rPr>
                  <a:t>부</a:t>
                </a:r>
              </a:p>
            </p:txBody>
          </p:sp>
        </p:grpSp>
      </p:grpSp>
      <p:sp>
        <p:nvSpPr>
          <p:cNvPr id="73" name="TextBox 72"/>
          <p:cNvSpPr txBox="1"/>
          <p:nvPr/>
        </p:nvSpPr>
        <p:spPr bwMode="auto">
          <a:xfrm>
            <a:off x="965039" y="3414530"/>
            <a:ext cx="877163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lang="en-US" altLang="ko-KR" sz="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|</a:t>
            </a:r>
            <a:r>
              <a:rPr lang="ko-KR" altLang="en-US" sz="800" b="1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 설치자 정보 </a:t>
            </a:r>
            <a:endParaRPr lang="ko-KR" altLang="en-US" sz="800" b="1" dirty="0" smtClean="0">
              <a:solidFill>
                <a:schemeClr val="tx1">
                  <a:lumMod val="95000"/>
                  <a:lumOff val="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74" name="표 7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6281791"/>
              </p:ext>
            </p:extLst>
          </p:nvPr>
        </p:nvGraphicFramePr>
        <p:xfrm>
          <a:off x="1057936" y="3609185"/>
          <a:ext cx="5923743" cy="7718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4704"/>
                <a:gridCol w="2203011"/>
                <a:gridCol w="780478"/>
                <a:gridCol w="2185550"/>
              </a:tblGrid>
              <a:tr h="2572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8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설치 대리점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작업자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572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설치일자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572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비  고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75" name="직사각형 74"/>
          <p:cNvSpPr/>
          <p:nvPr/>
        </p:nvSpPr>
        <p:spPr>
          <a:xfrm>
            <a:off x="1880565" y="3655842"/>
            <a:ext cx="1363596" cy="16494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bg2">
                    <a:lumMod val="75000"/>
                  </a:schemeClr>
                </a:solidFill>
              </a:rPr>
              <a:t>                       </a:t>
            </a:r>
            <a:endParaRPr lang="ko-KR" altLang="en-US" sz="800" dirty="0" smtClean="0">
              <a:solidFill>
                <a:schemeClr val="bg2">
                  <a:lumMod val="7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1880565" y="3897254"/>
            <a:ext cx="2076778" cy="16494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800" dirty="0" smtClean="0">
              <a:solidFill>
                <a:schemeClr val="bg2">
                  <a:lumMod val="7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77" name="직사각형 76"/>
          <p:cNvSpPr/>
          <p:nvPr/>
        </p:nvSpPr>
        <p:spPr>
          <a:xfrm>
            <a:off x="4861890" y="3660604"/>
            <a:ext cx="1450013" cy="16494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800" dirty="0" smtClean="0">
              <a:solidFill>
                <a:schemeClr val="bg2">
                  <a:lumMod val="7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78" name="직사각형 77"/>
          <p:cNvSpPr/>
          <p:nvPr/>
        </p:nvSpPr>
        <p:spPr>
          <a:xfrm>
            <a:off x="1885093" y="4162360"/>
            <a:ext cx="5031015" cy="16494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800" dirty="0" smtClean="0">
              <a:solidFill>
                <a:schemeClr val="bg2">
                  <a:lumMod val="7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79" name="TextBox 78"/>
          <p:cNvSpPr txBox="1"/>
          <p:nvPr/>
        </p:nvSpPr>
        <p:spPr bwMode="auto">
          <a:xfrm>
            <a:off x="984491" y="4551623"/>
            <a:ext cx="877163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lang="en-US" altLang="ko-KR" sz="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|</a:t>
            </a:r>
            <a:r>
              <a:rPr lang="ko-KR" altLang="en-US" sz="800" b="1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 사용자 정보 </a:t>
            </a:r>
            <a:endParaRPr lang="ko-KR" altLang="en-US" sz="800" b="1" dirty="0" smtClean="0">
              <a:solidFill>
                <a:schemeClr val="tx1">
                  <a:lumMod val="95000"/>
                  <a:lumOff val="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80" name="표 7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5960679"/>
              </p:ext>
            </p:extLst>
          </p:nvPr>
        </p:nvGraphicFramePr>
        <p:xfrm>
          <a:off x="1077388" y="4746278"/>
          <a:ext cx="5923743" cy="10290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4704"/>
                <a:gridCol w="2203011"/>
                <a:gridCol w="780478"/>
                <a:gridCol w="2185550"/>
              </a:tblGrid>
              <a:tr h="2572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8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사용자명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설치일자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572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</a:t>
                      </a:r>
                      <a:r>
                        <a:rPr lang="ko-KR" altLang="en-US" sz="8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 </a:t>
                      </a: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차종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572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차량 번호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572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특이사항 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81" name="직사각형 80"/>
          <p:cNvSpPr/>
          <p:nvPr/>
        </p:nvSpPr>
        <p:spPr>
          <a:xfrm>
            <a:off x="1900017" y="4792935"/>
            <a:ext cx="1344144" cy="16494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800" dirty="0" smtClean="0">
              <a:solidFill>
                <a:schemeClr val="bg2">
                  <a:lumMod val="7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82" name="직사각형 81"/>
          <p:cNvSpPr/>
          <p:nvPr/>
        </p:nvSpPr>
        <p:spPr>
          <a:xfrm>
            <a:off x="4881342" y="4797697"/>
            <a:ext cx="2076778" cy="16494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800" dirty="0" smtClean="0">
              <a:solidFill>
                <a:schemeClr val="bg2">
                  <a:lumMod val="7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3309773" y="3651723"/>
            <a:ext cx="622658" cy="17318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8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조회</a:t>
            </a:r>
          </a:p>
        </p:txBody>
      </p:sp>
      <p:pic>
        <p:nvPicPr>
          <p:cNvPr id="84" name="그림 83" descr="icon_calendar.gif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2492" y="3901373"/>
            <a:ext cx="140725" cy="161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5" name="직사각형 84"/>
          <p:cNvSpPr/>
          <p:nvPr/>
        </p:nvSpPr>
        <p:spPr>
          <a:xfrm>
            <a:off x="6335462" y="3651723"/>
            <a:ext cx="622658" cy="17318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8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조회</a:t>
            </a:r>
          </a:p>
        </p:txBody>
      </p:sp>
      <p:sp>
        <p:nvSpPr>
          <p:cNvPr id="86" name="직사각형 85"/>
          <p:cNvSpPr/>
          <p:nvPr/>
        </p:nvSpPr>
        <p:spPr>
          <a:xfrm>
            <a:off x="3330559" y="4783328"/>
            <a:ext cx="622658" cy="17318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8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조회</a:t>
            </a:r>
          </a:p>
        </p:txBody>
      </p:sp>
      <p:sp>
        <p:nvSpPr>
          <p:cNvPr id="87" name="직사각형 86"/>
          <p:cNvSpPr/>
          <p:nvPr/>
        </p:nvSpPr>
        <p:spPr>
          <a:xfrm>
            <a:off x="1895506" y="5026065"/>
            <a:ext cx="2076778" cy="164942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800" dirty="0" smtClean="0">
              <a:solidFill>
                <a:schemeClr val="bg2">
                  <a:lumMod val="7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88" name="직사각형 87"/>
          <p:cNvSpPr/>
          <p:nvPr/>
        </p:nvSpPr>
        <p:spPr>
          <a:xfrm>
            <a:off x="1889885" y="5311038"/>
            <a:ext cx="2076778" cy="164942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800" dirty="0" smtClean="0">
              <a:solidFill>
                <a:schemeClr val="bg2">
                  <a:lumMod val="7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pic>
        <p:nvPicPr>
          <p:cNvPr id="89" name="그림 88" descr="icon_calendar.gif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0061" y="4801395"/>
            <a:ext cx="140725" cy="161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0" name="직사각형 89"/>
          <p:cNvSpPr/>
          <p:nvPr/>
        </p:nvSpPr>
        <p:spPr>
          <a:xfrm>
            <a:off x="1880565" y="5558434"/>
            <a:ext cx="5031015" cy="16494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800" dirty="0" smtClean="0">
              <a:solidFill>
                <a:schemeClr val="bg2">
                  <a:lumMod val="7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789956" y="5871783"/>
            <a:ext cx="1007687" cy="29286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저  장</a:t>
            </a:r>
          </a:p>
        </p:txBody>
      </p:sp>
      <p:sp>
        <p:nvSpPr>
          <p:cNvPr id="91" name="직사각형 90"/>
          <p:cNvSpPr/>
          <p:nvPr/>
        </p:nvSpPr>
        <p:spPr>
          <a:xfrm>
            <a:off x="4120655" y="5871783"/>
            <a:ext cx="1007687" cy="29286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err="1" smtClean="0">
                <a:solidFill>
                  <a:schemeClr val="tx1"/>
                </a:solidFill>
              </a:rPr>
              <a:t>취</a:t>
            </a:r>
            <a:r>
              <a:rPr lang="ko-KR" altLang="en-US" sz="800" dirty="0" smtClean="0">
                <a:solidFill>
                  <a:schemeClr val="tx1"/>
                </a:solidFill>
              </a:rPr>
              <a:t>  소 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6670762" y="2131295"/>
            <a:ext cx="285617" cy="238166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 dirty="0" smtClean="0">
                <a:solidFill>
                  <a:schemeClr val="tx1"/>
                </a:solidFill>
              </a:rPr>
              <a:t>X</a:t>
            </a:r>
            <a:endParaRPr lang="ko-KR" altLang="en-US" sz="1600" dirty="0" smtClean="0">
              <a:solidFill>
                <a:schemeClr val="tx1"/>
              </a:solidFill>
            </a:endParaRPr>
          </a:p>
        </p:txBody>
      </p:sp>
      <p:sp>
        <p:nvSpPr>
          <p:cNvPr id="53" name="타원 52"/>
          <p:cNvSpPr/>
          <p:nvPr/>
        </p:nvSpPr>
        <p:spPr>
          <a:xfrm>
            <a:off x="1837728" y="3070773"/>
            <a:ext cx="203406" cy="177363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1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92" name="직사각형 91"/>
          <p:cNvSpPr/>
          <p:nvPr/>
        </p:nvSpPr>
        <p:spPr>
          <a:xfrm>
            <a:off x="4881342" y="5040133"/>
            <a:ext cx="2076778" cy="164942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800" dirty="0" smtClean="0">
              <a:solidFill>
                <a:schemeClr val="bg2">
                  <a:lumMod val="7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93" name="타원 92"/>
          <p:cNvSpPr/>
          <p:nvPr/>
        </p:nvSpPr>
        <p:spPr>
          <a:xfrm>
            <a:off x="3271112" y="3565044"/>
            <a:ext cx="203406" cy="177363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94" name="타원 93"/>
          <p:cNvSpPr/>
          <p:nvPr/>
        </p:nvSpPr>
        <p:spPr>
          <a:xfrm>
            <a:off x="6352063" y="3573282"/>
            <a:ext cx="203406" cy="177363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3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95" name="타원 94"/>
          <p:cNvSpPr/>
          <p:nvPr/>
        </p:nvSpPr>
        <p:spPr>
          <a:xfrm>
            <a:off x="3221685" y="4693628"/>
            <a:ext cx="203406" cy="177363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4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7840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200472" y="894875"/>
            <a:ext cx="3502200" cy="2762939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18008" y="894876"/>
            <a:ext cx="3484664" cy="402027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380220" y="976806"/>
            <a:ext cx="285617" cy="238166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 dirty="0" smtClean="0">
                <a:solidFill>
                  <a:schemeClr val="tx1"/>
                </a:solidFill>
              </a:rPr>
              <a:t>X</a:t>
            </a:r>
            <a:endParaRPr lang="ko-KR" altLang="en-US" sz="1600" dirty="0" smtClean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 bwMode="auto">
          <a:xfrm>
            <a:off x="291770" y="965084"/>
            <a:ext cx="939681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1100" dirty="0" smtClean="0">
                <a:latin typeface="맑은 고딕" pitchFamily="50" charset="-127"/>
                <a:ea typeface="맑은 고딕" pitchFamily="50" charset="-127"/>
              </a:rPr>
              <a:t>대리점 조회</a:t>
            </a:r>
            <a:endParaRPr kumimoji="0" lang="ko-KR" altLang="en-US" sz="11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010054" y="1429588"/>
            <a:ext cx="2088231" cy="20375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185016" y="1429588"/>
            <a:ext cx="402605" cy="203754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검색</a:t>
            </a:r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8254238"/>
              </p:ext>
            </p:extLst>
          </p:nvPr>
        </p:nvGraphicFramePr>
        <p:xfrm>
          <a:off x="244111" y="1772816"/>
          <a:ext cx="3421726" cy="1275242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633975"/>
                <a:gridCol w="646675"/>
                <a:gridCol w="819713"/>
                <a:gridCol w="1321363"/>
              </a:tblGrid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대리점명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대표 담당자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연락처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세부 내역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</a:tr>
              <a:tr h="1954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강남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서초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김소영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011-446-0401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강남구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및 서초구를 담당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.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166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강남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송파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강일만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011-446-0401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강남구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및 서초구를 담당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.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강남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화곡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강일만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011-446-0401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강남구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및 서초구를 담당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.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072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강남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서초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김소영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011-446-0401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강남구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및 서초구를 담당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.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9209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강남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송파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강일만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011-446-0401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강남구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및 서초구를 담당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.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 bwMode="auto">
          <a:xfrm>
            <a:off x="218008" y="3068960"/>
            <a:ext cx="3447829" cy="21544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ctr"/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&lt;&lt; &lt; 1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2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3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4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5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6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7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8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9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10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&gt; &gt;&gt;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16655" y="1429588"/>
            <a:ext cx="639689" cy="20375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대리점 </a:t>
            </a:r>
            <a:r>
              <a:rPr lang="en-US" altLang="ko-KR" sz="800" dirty="0">
                <a:solidFill>
                  <a:schemeClr val="bg2">
                    <a:lumMod val="75000"/>
                  </a:schemeClr>
                </a:solidFill>
              </a:rPr>
              <a:t>▼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925377" y="867782"/>
            <a:ext cx="3502200" cy="2790031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fontAlgn="ctr"/>
            <a:r>
              <a:rPr lang="ko-KR" altLang="ko-KR" sz="800"/>
              <a:t>사용자명</a:t>
            </a:r>
          </a:p>
          <a:p>
            <a:pPr fontAlgn="ctr"/>
            <a:r>
              <a:rPr lang="ko-KR" altLang="ko-KR" sz="800"/>
              <a:t>사용자</a:t>
            </a:r>
            <a:r>
              <a:rPr lang="en-US" altLang="ko-KR" sz="800"/>
              <a:t>ID</a:t>
            </a:r>
            <a:endParaRPr lang="ko-KR" altLang="ko-KR" sz="800"/>
          </a:p>
          <a:p>
            <a:pPr fontAlgn="ctr"/>
            <a:r>
              <a:rPr lang="ko-KR" altLang="ko-KR" sz="800"/>
              <a:t>차량번호</a:t>
            </a:r>
            <a:r>
              <a:rPr lang="en-US" altLang="ko-KR" sz="800"/>
              <a:t> </a:t>
            </a:r>
            <a:endParaRPr lang="ko-KR" altLang="ko-KR" sz="800"/>
          </a:p>
          <a:p>
            <a:pPr fontAlgn="ctr"/>
            <a:r>
              <a:rPr lang="ko-KR" altLang="ko-KR" sz="800" b="1"/>
              <a:t>차종</a:t>
            </a:r>
            <a:endParaRPr lang="ko-KR" altLang="ko-KR" sz="800"/>
          </a:p>
          <a:p>
            <a:pPr fontAlgn="ctr"/>
            <a:r>
              <a:rPr lang="ko-KR" altLang="ko-KR" sz="800"/>
              <a:t>강일만</a:t>
            </a:r>
          </a:p>
          <a:p>
            <a:pPr fontAlgn="ctr"/>
            <a:r>
              <a:rPr lang="en-US" altLang="ko-KR" sz="800"/>
              <a:t>Equation72@naver.com</a:t>
            </a:r>
            <a:endParaRPr lang="ko-KR" altLang="ko-KR" sz="800"/>
          </a:p>
          <a:p>
            <a:pPr fontAlgn="ctr"/>
            <a:r>
              <a:rPr lang="en-US" altLang="ko-KR" sz="800"/>
              <a:t>72</a:t>
            </a:r>
            <a:r>
              <a:rPr lang="ko-KR" altLang="ko-KR" sz="800"/>
              <a:t>고</a:t>
            </a:r>
            <a:r>
              <a:rPr lang="en-US" altLang="ko-KR" sz="800"/>
              <a:t>1738</a:t>
            </a:r>
            <a:endParaRPr lang="ko-KR" altLang="ko-KR" sz="800"/>
          </a:p>
          <a:p>
            <a:pPr fontAlgn="ctr"/>
            <a:r>
              <a:rPr lang="ko-KR" altLang="ko-KR" sz="800"/>
              <a:t>소형차종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3942913" y="867783"/>
            <a:ext cx="3484664" cy="402027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105125" y="949713"/>
            <a:ext cx="285617" cy="238166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 dirty="0" smtClean="0">
                <a:solidFill>
                  <a:schemeClr val="tx1"/>
                </a:solidFill>
              </a:rPr>
              <a:t>X</a:t>
            </a:r>
            <a:endParaRPr lang="ko-KR" altLang="en-US" sz="1600" dirty="0" smtClean="0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 bwMode="auto">
          <a:xfrm>
            <a:off x="4016675" y="937991"/>
            <a:ext cx="939681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1100" dirty="0" smtClean="0">
                <a:latin typeface="맑은 고딕" pitchFamily="50" charset="-127"/>
                <a:ea typeface="맑은 고딕" pitchFamily="50" charset="-127"/>
              </a:rPr>
              <a:t>사용자 조회</a:t>
            </a:r>
            <a:endParaRPr kumimoji="0" lang="ko-KR" altLang="en-US" sz="11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734959" y="1402495"/>
            <a:ext cx="2088231" cy="20375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6909921" y="1402495"/>
            <a:ext cx="402605" cy="203754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검색</a:t>
            </a:r>
          </a:p>
        </p:txBody>
      </p:sp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9051913"/>
              </p:ext>
            </p:extLst>
          </p:nvPr>
        </p:nvGraphicFramePr>
        <p:xfrm>
          <a:off x="3969016" y="1745723"/>
          <a:ext cx="3426273" cy="1279938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511737"/>
                <a:gridCol w="1240400"/>
                <a:gridCol w="559363"/>
                <a:gridCol w="1114773"/>
              </a:tblGrid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사용자명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사용자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ID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차량번호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차종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</a:tr>
              <a:tr h="2001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강일만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Equation72@naver.com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72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고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1738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소형차종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166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이선희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Equation72@naver.com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72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고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1738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소형차종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박수동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Equation72@naver.com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72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고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1738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소형차종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072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하태훈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Equation72@naver.com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72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고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1738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소형차종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9209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강일만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Equation72@naver.com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72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고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1738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소형차종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1" name="TextBox 20"/>
          <p:cNvSpPr txBox="1"/>
          <p:nvPr/>
        </p:nvSpPr>
        <p:spPr bwMode="auto">
          <a:xfrm>
            <a:off x="3942913" y="3043617"/>
            <a:ext cx="3447829" cy="21544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ctr"/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&lt;&lt; &lt; 1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2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3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4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5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6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7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8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9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10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&gt; &gt;&gt;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4041560" y="1402495"/>
            <a:ext cx="639689" cy="20375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사용자명</a:t>
            </a:r>
            <a:r>
              <a:rPr lang="en-US" altLang="ko-KR" sz="800" dirty="0" smtClean="0">
                <a:solidFill>
                  <a:schemeClr val="bg2">
                    <a:lumMod val="75000"/>
                  </a:schemeClr>
                </a:solidFill>
              </a:rPr>
              <a:t>▼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2132596"/>
              </p:ext>
            </p:extLst>
          </p:nvPr>
        </p:nvGraphicFramePr>
        <p:xfrm>
          <a:off x="7761312" y="867783"/>
          <a:ext cx="2049438" cy="4581216"/>
        </p:xfrm>
        <a:graphic>
          <a:graphicData uri="http://schemas.openxmlformats.org/drawingml/2006/table">
            <a:tbl>
              <a:tblPr/>
              <a:tblGrid>
                <a:gridCol w="222338"/>
                <a:gridCol w="1827100"/>
              </a:tblGrid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No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설명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1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선택 </a:t>
                      </a:r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“ </a:t>
                      </a:r>
                      <a:r>
                        <a:rPr lang="ko-KR" altLang="en-US" sz="800" b="0" kern="1200" baseline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대리점명</a:t>
                      </a:r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, </a:t>
                      </a:r>
                      <a:r>
                        <a:rPr lang="ko-KR" altLang="en-US" sz="800" b="0" kern="1200" baseline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대표 담당자</a:t>
                      </a:r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, </a:t>
                      </a:r>
                      <a:r>
                        <a:rPr lang="ko-KR" altLang="en-US" sz="800" b="0" kern="1200" baseline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연락처 </a:t>
                      </a:r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“ </a:t>
                      </a:r>
                      <a:r>
                        <a:rPr lang="ko-KR" altLang="en-US" sz="800" b="0" kern="1200" baseline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로 선택가능 </a:t>
                      </a:r>
                      <a:endParaRPr lang="en-US" altLang="ko-KR" sz="800" b="0" kern="1200" baseline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2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“ </a:t>
                      </a: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선택 </a:t>
                      </a: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“ </a:t>
                      </a: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사용자명</a:t>
                      </a: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, </a:t>
                      </a: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사용장</a:t>
                      </a: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ID, </a:t>
                      </a: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차량번호 </a:t>
                      </a: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“ </a:t>
                      </a: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로 선택 가능 </a:t>
                      </a:r>
                      <a:endParaRPr kumimoji="0" lang="ko-KR" altLang="en-US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3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한번 선택을 하면 해당 내역이 하이라이트 되면 하이라이트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된것을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선택을 하면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앞페이지로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넘어 간다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. 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strike="sngStrike" dirty="0" smtClean="0">
                          <a:latin typeface="+mj-ea"/>
                          <a:ea typeface="+mj-ea"/>
                        </a:rPr>
                        <a:t>4</a:t>
                      </a:r>
                      <a:endParaRPr lang="ko-KR" altLang="en-US" sz="800" strike="sngStrike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선택 </a:t>
                      </a:r>
                      <a:r>
                        <a:rPr kumimoji="1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“</a:t>
                      </a: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직원명</a:t>
                      </a:r>
                      <a:r>
                        <a:rPr kumimoji="1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, </a:t>
                      </a: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연락처</a:t>
                      </a:r>
                      <a:r>
                        <a:rPr kumimoji="1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, </a:t>
                      </a: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작업 권역</a:t>
                      </a:r>
                      <a:r>
                        <a:rPr kumimoji="1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, “</a:t>
                      </a: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로 선택 가능 </a:t>
                      </a:r>
                      <a:endParaRPr kumimoji="1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5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strike="noStrike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6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7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baseline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8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9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148217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10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11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12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88900" indent="-39688" algn="l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Note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lumMod val="75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5" marB="46805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1191912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lang="ko-KR" altLang="en-US" sz="800" b="1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현업측</a:t>
                      </a:r>
                      <a:r>
                        <a:rPr lang="ko-KR" altLang="en-US" sz="8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질의사항</a:t>
                      </a:r>
                      <a:r>
                        <a:rPr lang="en-US" altLang="ko-KR" sz="8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]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1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5" marB="46805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4" name="타원 23"/>
          <p:cNvSpPr/>
          <p:nvPr/>
        </p:nvSpPr>
        <p:spPr>
          <a:xfrm>
            <a:off x="271113" y="1340906"/>
            <a:ext cx="203406" cy="177363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1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3983045" y="1313813"/>
            <a:ext cx="203406" cy="177363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2701574" y="2757012"/>
            <a:ext cx="203406" cy="177363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3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4848893" y="2778472"/>
            <a:ext cx="203406" cy="177363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3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169410" y="732493"/>
            <a:ext cx="203406" cy="177363"/>
          </a:xfrm>
          <a:prstGeom prst="ellipse">
            <a:avLst/>
          </a:prstGeom>
          <a:solidFill>
            <a:schemeClr val="accent5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3867313" y="636843"/>
            <a:ext cx="203406" cy="177363"/>
          </a:xfrm>
          <a:prstGeom prst="ellipse">
            <a:avLst/>
          </a:prstGeom>
          <a:solidFill>
            <a:schemeClr val="accent5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4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200471" y="3807406"/>
            <a:ext cx="3754309" cy="2843607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218008" y="3807407"/>
            <a:ext cx="3729152" cy="402027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3570982" y="3901059"/>
            <a:ext cx="285617" cy="238166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 dirty="0" smtClean="0">
                <a:solidFill>
                  <a:schemeClr val="tx1"/>
                </a:solidFill>
              </a:rPr>
              <a:t>X</a:t>
            </a:r>
            <a:endParaRPr lang="ko-KR" altLang="en-US" sz="1600" dirty="0" smtClean="0">
              <a:solidFill>
                <a:schemeClr val="tx1"/>
              </a:solidFill>
            </a:endParaRPr>
          </a:p>
        </p:txBody>
      </p:sp>
      <p:sp>
        <p:nvSpPr>
          <p:cNvPr id="35" name="TextBox 34"/>
          <p:cNvSpPr txBox="1"/>
          <p:nvPr/>
        </p:nvSpPr>
        <p:spPr bwMode="auto">
          <a:xfrm>
            <a:off x="291770" y="3877615"/>
            <a:ext cx="798617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1100" dirty="0" smtClean="0">
                <a:latin typeface="맑은 고딕" pitchFamily="50" charset="-127"/>
                <a:ea typeface="맑은 고딕" pitchFamily="50" charset="-127"/>
              </a:rPr>
              <a:t>직원 조회</a:t>
            </a:r>
            <a:endParaRPr kumimoji="0" lang="ko-KR" altLang="en-US" sz="11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1010054" y="4342119"/>
            <a:ext cx="2088231" cy="20375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3185016" y="4342119"/>
            <a:ext cx="402605" cy="203754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검색</a:t>
            </a:r>
          </a:p>
        </p:txBody>
      </p:sp>
      <p:graphicFrame>
        <p:nvGraphicFramePr>
          <p:cNvPr id="38" name="표 3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9239618"/>
              </p:ext>
            </p:extLst>
          </p:nvPr>
        </p:nvGraphicFramePr>
        <p:xfrm>
          <a:off x="244111" y="4685347"/>
          <a:ext cx="3673045" cy="1275242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534874"/>
                <a:gridCol w="534874"/>
                <a:gridCol w="545589"/>
                <a:gridCol w="691578"/>
                <a:gridCol w="1366130"/>
              </a:tblGrid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ID</a:t>
                      </a:r>
                      <a:r>
                        <a:rPr lang="en-US" altLang="ko-KR" sz="800" b="0" baseline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직원명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연락처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작업 권역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비  고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</a:tr>
              <a:tr h="1954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equation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김소영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김소영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강남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서초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강남구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및 서초구를 담당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.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166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equation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강일만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강일만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강남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송파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강남구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및 서초구를 담당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.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equation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강일만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강일만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강남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화곡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강남구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및 서초구를 담당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.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072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equation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김소영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김소영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강남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서초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강남구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및 서초구를 담당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.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920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equation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강일만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강일만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강남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송파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강남구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및 서초구를 담당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.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9" name="TextBox 38"/>
          <p:cNvSpPr txBox="1"/>
          <p:nvPr/>
        </p:nvSpPr>
        <p:spPr bwMode="auto">
          <a:xfrm>
            <a:off x="218008" y="5981491"/>
            <a:ext cx="3707369" cy="21544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ctr"/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&lt;&lt; &lt; 1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2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3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4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5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6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7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8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9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10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&gt; &gt;&gt;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316655" y="4342119"/>
            <a:ext cx="639689" cy="20375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err="1" smtClean="0">
                <a:solidFill>
                  <a:schemeClr val="tx1"/>
                </a:solidFill>
              </a:rPr>
              <a:t>직원명</a:t>
            </a:r>
            <a:r>
              <a:rPr lang="ko-KR" altLang="en-US" sz="800" dirty="0" smtClean="0">
                <a:solidFill>
                  <a:schemeClr val="tx1"/>
                </a:solidFill>
              </a:rPr>
              <a:t> </a:t>
            </a:r>
            <a:r>
              <a:rPr lang="en-US" altLang="ko-KR" sz="800" dirty="0">
                <a:solidFill>
                  <a:schemeClr val="bg2">
                    <a:lumMod val="75000"/>
                  </a:schemeClr>
                </a:solidFill>
              </a:rPr>
              <a:t>▼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41" name="타원 40"/>
          <p:cNvSpPr/>
          <p:nvPr/>
        </p:nvSpPr>
        <p:spPr>
          <a:xfrm>
            <a:off x="271113" y="4253437"/>
            <a:ext cx="203406" cy="177363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4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42" name="타원 41"/>
          <p:cNvSpPr/>
          <p:nvPr/>
        </p:nvSpPr>
        <p:spPr>
          <a:xfrm>
            <a:off x="2701574" y="5669543"/>
            <a:ext cx="203406" cy="177363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3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43" name="타원 42"/>
          <p:cNvSpPr/>
          <p:nvPr/>
        </p:nvSpPr>
        <p:spPr>
          <a:xfrm>
            <a:off x="169410" y="3645024"/>
            <a:ext cx="203406" cy="177363"/>
          </a:xfrm>
          <a:prstGeom prst="ellipse">
            <a:avLst/>
          </a:prstGeom>
          <a:solidFill>
            <a:schemeClr val="accent5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3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2047444" y="3317270"/>
            <a:ext cx="1007687" cy="29286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err="1" smtClean="0">
                <a:solidFill>
                  <a:schemeClr val="tx1"/>
                </a:solidFill>
              </a:rPr>
              <a:t>취</a:t>
            </a:r>
            <a:r>
              <a:rPr lang="ko-KR" altLang="en-US" sz="800" dirty="0" smtClean="0">
                <a:solidFill>
                  <a:schemeClr val="tx1"/>
                </a:solidFill>
              </a:rPr>
              <a:t>  소 </a:t>
            </a:r>
          </a:p>
        </p:txBody>
      </p:sp>
      <p:sp>
        <p:nvSpPr>
          <p:cNvPr id="45" name="직사각형 44"/>
          <p:cNvSpPr/>
          <p:nvPr/>
        </p:nvSpPr>
        <p:spPr>
          <a:xfrm>
            <a:off x="946342" y="3317270"/>
            <a:ext cx="1007687" cy="29286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저장</a:t>
            </a:r>
          </a:p>
        </p:txBody>
      </p:sp>
      <p:sp>
        <p:nvSpPr>
          <p:cNvPr id="46" name="직사각형 45"/>
          <p:cNvSpPr/>
          <p:nvPr/>
        </p:nvSpPr>
        <p:spPr>
          <a:xfrm>
            <a:off x="5859179" y="3308283"/>
            <a:ext cx="1007687" cy="29286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err="1" smtClean="0">
                <a:solidFill>
                  <a:schemeClr val="tx1"/>
                </a:solidFill>
              </a:rPr>
              <a:t>취</a:t>
            </a:r>
            <a:r>
              <a:rPr lang="ko-KR" altLang="en-US" sz="800" dirty="0" smtClean="0">
                <a:solidFill>
                  <a:schemeClr val="tx1"/>
                </a:solidFill>
              </a:rPr>
              <a:t>  소 </a:t>
            </a:r>
          </a:p>
        </p:txBody>
      </p:sp>
      <p:sp>
        <p:nvSpPr>
          <p:cNvPr id="47" name="직사각형 46"/>
          <p:cNvSpPr/>
          <p:nvPr/>
        </p:nvSpPr>
        <p:spPr>
          <a:xfrm>
            <a:off x="4758077" y="3308283"/>
            <a:ext cx="1007687" cy="29286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저장</a:t>
            </a:r>
          </a:p>
        </p:txBody>
      </p:sp>
      <p:sp>
        <p:nvSpPr>
          <p:cNvPr id="48" name="직사각형 47"/>
          <p:cNvSpPr/>
          <p:nvPr/>
        </p:nvSpPr>
        <p:spPr>
          <a:xfrm>
            <a:off x="2047444" y="6268551"/>
            <a:ext cx="1007687" cy="29286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err="1" smtClean="0">
                <a:solidFill>
                  <a:schemeClr val="tx1"/>
                </a:solidFill>
              </a:rPr>
              <a:t>취</a:t>
            </a:r>
            <a:r>
              <a:rPr lang="ko-KR" altLang="en-US" sz="800" dirty="0" smtClean="0">
                <a:solidFill>
                  <a:schemeClr val="tx1"/>
                </a:solidFill>
              </a:rPr>
              <a:t>  소 </a:t>
            </a:r>
          </a:p>
        </p:txBody>
      </p:sp>
      <p:sp>
        <p:nvSpPr>
          <p:cNvPr id="49" name="직사각형 48"/>
          <p:cNvSpPr/>
          <p:nvPr/>
        </p:nvSpPr>
        <p:spPr>
          <a:xfrm>
            <a:off x="946342" y="6268551"/>
            <a:ext cx="1007687" cy="29286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저장</a:t>
            </a:r>
          </a:p>
        </p:txBody>
      </p:sp>
    </p:spTree>
    <p:extLst>
      <p:ext uri="{BB962C8B-B14F-4D97-AF65-F5344CB8AC3E}">
        <p14:creationId xmlns:p14="http://schemas.microsoft.com/office/powerpoint/2010/main" val="2421112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9238520"/>
              </p:ext>
            </p:extLst>
          </p:nvPr>
        </p:nvGraphicFramePr>
        <p:xfrm>
          <a:off x="7761312" y="867783"/>
          <a:ext cx="2049438" cy="5334344"/>
        </p:xfrm>
        <a:graphic>
          <a:graphicData uri="http://schemas.openxmlformats.org/drawingml/2006/table">
            <a:tbl>
              <a:tblPr/>
              <a:tblGrid>
                <a:gridCol w="222338"/>
                <a:gridCol w="1827100"/>
              </a:tblGrid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No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설명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1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kern="1200" baseline="0" dirty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초기화버튼은</a:t>
                      </a:r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 하면 검색 조건을 초기화를 한다</a:t>
                      </a:r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.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조회버튼은 입력 조건에 대한 세부 검색을 한다</a:t>
                      </a:r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. 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2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“+” </a:t>
                      </a: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신규 추가 </a:t>
                      </a:r>
                      <a:endParaRPr kumimoji="0" lang="en-US" altLang="ko-KR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“-”</a:t>
                      </a: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선택한 삭제 </a:t>
                      </a:r>
                      <a:endParaRPr kumimoji="0" lang="en-US" altLang="ko-KR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“ “  </a:t>
                      </a: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리플래쉬  </a:t>
                      </a:r>
                      <a:endParaRPr kumimoji="0" lang="en-US" altLang="ko-KR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“excel“ </a:t>
                      </a: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조회한 내역을 </a:t>
                      </a: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excel </a:t>
                      </a: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출력 </a:t>
                      </a:r>
                      <a:endParaRPr kumimoji="0" lang="en-US" altLang="ko-KR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List </a:t>
                      </a: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건수는 </a:t>
                      </a: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“30, 50, 70 , 100 “ </a:t>
                      </a: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으로 출력을 한다</a:t>
                      </a: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. </a:t>
                      </a:r>
                      <a:endParaRPr kumimoji="0" lang="ko-KR" altLang="en-US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3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선택을</a:t>
                      </a:r>
                      <a:r>
                        <a:rPr lang="ko-KR" altLang="en-US" sz="800" b="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하면 하이라이트 되며 하이라이트 </a:t>
                      </a:r>
                      <a:r>
                        <a:rPr lang="ko-KR" altLang="en-US" sz="800" b="0" baseline="0" dirty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된것을</a:t>
                      </a:r>
                      <a:r>
                        <a:rPr lang="ko-KR" altLang="en-US" sz="800" b="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선택을 하면 수정 </a:t>
                      </a:r>
                      <a:r>
                        <a:rPr lang="ko-KR" altLang="en-US" sz="800" b="0" baseline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페지이로</a:t>
                      </a:r>
                      <a:r>
                        <a:rPr lang="ko-KR" altLang="en-US" sz="800" b="0" baseline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넘어 간다</a:t>
                      </a: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. 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strike="sngStrike" dirty="0" smtClean="0">
                          <a:latin typeface="+mj-ea"/>
                          <a:ea typeface="+mj-ea"/>
                        </a:rPr>
                        <a:t>4</a:t>
                      </a:r>
                      <a:endParaRPr lang="ko-KR" altLang="en-US" sz="800" strike="sngStrike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5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strike="noStrike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6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7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baseline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8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9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10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11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12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88900" indent="-39688" algn="l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Note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lumMod val="75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5" marB="46805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1191912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lang="ko-KR" altLang="en-US" sz="800" b="1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현업측</a:t>
                      </a:r>
                      <a:r>
                        <a:rPr lang="ko-KR" altLang="en-US" sz="8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800" b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질의사항</a:t>
                      </a:r>
                      <a:r>
                        <a:rPr lang="en-US" altLang="ko-KR" sz="8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]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-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1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5" marB="46805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 bwMode="auto">
          <a:xfrm>
            <a:off x="5216230" y="290615"/>
            <a:ext cx="2952328" cy="2160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예시 화면 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1432290" y="647363"/>
            <a:ext cx="1344730" cy="6094005"/>
          </a:xfrm>
          <a:prstGeom prst="rect">
            <a:avLst/>
          </a:prstGeom>
          <a:solidFill>
            <a:schemeClr val="bg1">
              <a:lumMod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1419805" y="801104"/>
            <a:ext cx="548772" cy="65372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886889" y="881118"/>
            <a:ext cx="710555" cy="539041"/>
          </a:xfrm>
          <a:prstGeom prst="rect">
            <a:avLst/>
          </a:prstGeom>
        </p:spPr>
      </p:pic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8811655"/>
              </p:ext>
            </p:extLst>
          </p:nvPr>
        </p:nvGraphicFramePr>
        <p:xfrm>
          <a:off x="-1424164" y="1701421"/>
          <a:ext cx="1312328" cy="304800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066883"/>
                <a:gridCol w="245445"/>
              </a:tblGrid>
              <a:tr h="22390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/>
                        <a:t>  기초정보관리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▲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1921">
                <a:tc gridSpan="2">
                  <a:txBody>
                    <a:bodyPr/>
                    <a:lstStyle/>
                    <a:p>
                      <a:pPr algn="r" latinLnBrk="1"/>
                      <a:r>
                        <a:rPr lang="ko-KR" altLang="en-US" sz="700" dirty="0" smtClean="0"/>
                        <a:t>정비 상품 관리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181921">
                <a:tc gridSpan="2">
                  <a:txBody>
                    <a:bodyPr/>
                    <a:lstStyle/>
                    <a:p>
                      <a:pPr algn="r" latinLnBrk="1"/>
                      <a:r>
                        <a:rPr lang="ko-KR" altLang="en-US" sz="700" dirty="0" smtClean="0"/>
                        <a:t>세차 상품 관리 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181921">
                <a:tc gridSpan="2">
                  <a:txBody>
                    <a:bodyPr/>
                    <a:lstStyle/>
                    <a:p>
                      <a:pPr algn="r" latinLnBrk="1"/>
                      <a:r>
                        <a:rPr lang="en-US" altLang="ko-KR" sz="700" dirty="0" smtClean="0"/>
                        <a:t>*</a:t>
                      </a:r>
                      <a:r>
                        <a:rPr lang="ko-KR" altLang="en-US" sz="700" smtClean="0"/>
                        <a:t>대리점</a:t>
                      </a:r>
                      <a:r>
                        <a:rPr lang="en-US" altLang="ko-KR" sz="700" baseline="0" dirty="0" smtClean="0"/>
                        <a:t> </a:t>
                      </a:r>
                      <a:r>
                        <a:rPr lang="ko-KR" altLang="en-US" sz="700" baseline="0" smtClean="0"/>
                        <a:t>관리 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181921">
                <a:tc gridSpan="2">
                  <a:txBody>
                    <a:bodyPr/>
                    <a:lstStyle/>
                    <a:p>
                      <a:pPr algn="r" latinLnBrk="1"/>
                      <a:r>
                        <a:rPr lang="en-US" altLang="ko-KR" sz="700" dirty="0" smtClean="0"/>
                        <a:t>*BLE</a:t>
                      </a:r>
                      <a:r>
                        <a:rPr lang="en-US" altLang="ko-KR" sz="700" baseline="0" dirty="0" smtClean="0"/>
                        <a:t> </a:t>
                      </a:r>
                      <a:r>
                        <a:rPr lang="ko-KR" altLang="en-US" sz="700" baseline="0" smtClean="0"/>
                        <a:t>단말기 관리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181921">
                <a:tc gridSpan="2">
                  <a:txBody>
                    <a:bodyPr/>
                    <a:lstStyle/>
                    <a:p>
                      <a:pPr algn="r" latinLnBrk="1"/>
                      <a:r>
                        <a:rPr lang="en-US" altLang="ko-KR" sz="700" dirty="0" smtClean="0"/>
                        <a:t>*</a:t>
                      </a:r>
                      <a:r>
                        <a:rPr lang="ko-KR" altLang="en-US" sz="700" smtClean="0"/>
                        <a:t>배차 </a:t>
                      </a:r>
                      <a:r>
                        <a:rPr lang="ko-KR" altLang="en-US" sz="700" dirty="0" smtClean="0"/>
                        <a:t>내역 관리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BACC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181921">
                <a:tc gridSpan="2">
                  <a:txBody>
                    <a:bodyPr/>
                    <a:lstStyle/>
                    <a:p>
                      <a:pPr algn="r" latinLnBrk="1"/>
                      <a:r>
                        <a:rPr lang="en-US" altLang="ko-KR" sz="700" dirty="0" smtClean="0"/>
                        <a:t>*</a:t>
                      </a:r>
                      <a:r>
                        <a:rPr lang="ko-KR" altLang="en-US" sz="700" smtClean="0"/>
                        <a:t>권역 </a:t>
                      </a:r>
                      <a:r>
                        <a:rPr lang="ko-KR" altLang="en-US" sz="700" dirty="0" smtClean="0"/>
                        <a:t>관리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181921">
                <a:tc gridSpan="2">
                  <a:txBody>
                    <a:bodyPr/>
                    <a:lstStyle/>
                    <a:p>
                      <a:pPr algn="r" latinLnBrk="1"/>
                      <a:r>
                        <a:rPr lang="en-US" altLang="ko-KR" sz="700" dirty="0" smtClean="0"/>
                        <a:t>*</a:t>
                      </a:r>
                      <a:r>
                        <a:rPr lang="ko-KR" altLang="en-US" sz="700" smtClean="0"/>
                        <a:t>세차 </a:t>
                      </a:r>
                      <a:r>
                        <a:rPr lang="ko-KR" altLang="en-US" sz="700" dirty="0" smtClean="0"/>
                        <a:t>차량 관리 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181921">
                <a:tc gridSpan="2">
                  <a:txBody>
                    <a:bodyPr/>
                    <a:lstStyle/>
                    <a:p>
                      <a:pPr algn="r" latinLnBrk="1"/>
                      <a:r>
                        <a:rPr lang="en-US" altLang="ko-KR" sz="700" dirty="0" smtClean="0"/>
                        <a:t>*</a:t>
                      </a:r>
                      <a:r>
                        <a:rPr lang="ko-KR" altLang="en-US" sz="700" smtClean="0"/>
                        <a:t>직원 </a:t>
                      </a:r>
                      <a:r>
                        <a:rPr lang="ko-KR" altLang="en-US" sz="700" dirty="0" smtClean="0"/>
                        <a:t>관리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22390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/>
                        <a:t>  사용자관리         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▼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390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/>
                        <a:t>  운영자관리 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▼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390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/>
                        <a:t>  </a:t>
                      </a:r>
                      <a:r>
                        <a:rPr lang="ko-KR" altLang="en-US" sz="1000" dirty="0" err="1" smtClean="0"/>
                        <a:t>레</a:t>
                      </a:r>
                      <a:r>
                        <a:rPr lang="ko-KR" altLang="en-US" sz="1000" dirty="0" smtClean="0"/>
                        <a:t>  포  </a:t>
                      </a:r>
                      <a:r>
                        <a:rPr lang="ko-KR" altLang="en-US" sz="1000" dirty="0" err="1" smtClean="0"/>
                        <a:t>트</a:t>
                      </a:r>
                      <a:r>
                        <a:rPr lang="ko-KR" altLang="en-US" sz="1000" dirty="0" smtClean="0"/>
                        <a:t> 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▼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390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/>
                        <a:t>  위치관제 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▼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390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/>
                        <a:t>  고객지원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▼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3" name="직사각형 12"/>
          <p:cNvSpPr/>
          <p:nvPr/>
        </p:nvSpPr>
        <p:spPr>
          <a:xfrm>
            <a:off x="85038" y="647364"/>
            <a:ext cx="7582587" cy="330528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 bwMode="auto">
          <a:xfrm>
            <a:off x="96916" y="670920"/>
            <a:ext cx="2707793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1200" dirty="0" smtClean="0">
                <a:latin typeface="맑은 고딕" pitchFamily="50" charset="-127"/>
                <a:ea typeface="맑은 고딕" pitchFamily="50" charset="-127"/>
              </a:rPr>
              <a:t>◎ 기초 정보 관리 </a:t>
            </a:r>
            <a:r>
              <a:rPr kumimoji="0" lang="en-US" altLang="ko-KR" sz="1200" dirty="0" smtClean="0">
                <a:latin typeface="맑은 고딕" pitchFamily="50" charset="-127"/>
                <a:ea typeface="맑은 고딕" pitchFamily="50" charset="-127"/>
              </a:rPr>
              <a:t>&gt;&gt;  </a:t>
            </a:r>
            <a:r>
              <a:rPr kumimoji="0" lang="ko-KR" altLang="en-US" sz="1000" smtClean="0">
                <a:latin typeface="맑은 고딕" pitchFamily="50" charset="-127"/>
                <a:ea typeface="맑은 고딕" pitchFamily="50" charset="-127"/>
              </a:rPr>
              <a:t>배차</a:t>
            </a: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1000" smtClean="0">
                <a:latin typeface="맑은 고딕" pitchFamily="50" charset="-127"/>
                <a:ea typeface="맑은 고딕" pitchFamily="50" charset="-127"/>
              </a:rPr>
              <a:t>내역 관리 </a:t>
            </a:r>
            <a:endParaRPr kumimoji="0" lang="ko-KR" altLang="en-US" sz="12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10631501" y="6232180"/>
            <a:ext cx="161923" cy="18097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현대체 mediurr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079989" y="692696"/>
            <a:ext cx="490832" cy="21602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LOGOUT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 bwMode="auto">
          <a:xfrm>
            <a:off x="4309052" y="708375"/>
            <a:ext cx="2800767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600" dirty="0" smtClean="0">
                <a:latin typeface="맑은 고딕" pitchFamily="50" charset="-127"/>
                <a:ea typeface="맑은 고딕" pitchFamily="50" charset="-127"/>
                <a:hlinkClick r:id="rId4"/>
              </a:rPr>
              <a:t>equation@g-trace.co.kr</a:t>
            </a:r>
            <a:r>
              <a:rPr kumimoji="0" lang="en-US" altLang="ko-KR" sz="600" dirty="0" smtClean="0">
                <a:latin typeface="맑은 고딕" pitchFamily="50" charset="-127"/>
                <a:ea typeface="맑은 고딕" pitchFamily="50" charset="-127"/>
              </a:rPr>
              <a:t> (</a:t>
            </a:r>
            <a:r>
              <a:rPr kumimoji="0" lang="ko-KR" altLang="en-US" sz="600" smtClean="0">
                <a:latin typeface="맑은 고딕" pitchFamily="50" charset="-127"/>
                <a:ea typeface="맑은 고딕" pitchFamily="50" charset="-127"/>
              </a:rPr>
              <a:t>관리자</a:t>
            </a:r>
            <a:r>
              <a:rPr kumimoji="0" lang="en-US" altLang="ko-KR" sz="600" dirty="0" smtClean="0">
                <a:latin typeface="맑은 고딕" pitchFamily="50" charset="-127"/>
                <a:ea typeface="맑은 고딕" pitchFamily="50" charset="-127"/>
              </a:rPr>
              <a:t>)</a:t>
            </a:r>
            <a:r>
              <a:rPr kumimoji="0" lang="ko-KR" altLang="en-US" sz="600" smtClean="0">
                <a:latin typeface="맑은 고딕" pitchFamily="50" charset="-127"/>
                <a:ea typeface="맑은 고딕" pitchFamily="50" charset="-127"/>
              </a:rPr>
              <a:t>님이 최근 로그인 시간은 </a:t>
            </a:r>
            <a:r>
              <a:rPr kumimoji="0" lang="en-US" altLang="ko-KR" sz="600" dirty="0" smtClean="0">
                <a:latin typeface="맑은 고딕" pitchFamily="50" charset="-127"/>
                <a:ea typeface="맑은 고딕" pitchFamily="50" charset="-127"/>
              </a:rPr>
              <a:t>2016-12-11 12:12</a:t>
            </a:r>
            <a:endParaRPr kumimoji="0" lang="ko-KR" altLang="en-US" sz="6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2234678"/>
              </p:ext>
            </p:extLst>
          </p:nvPr>
        </p:nvGraphicFramePr>
        <p:xfrm>
          <a:off x="91947" y="1271728"/>
          <a:ext cx="7578853" cy="528052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695705"/>
                <a:gridCol w="1100394"/>
                <a:gridCol w="689572"/>
                <a:gridCol w="1173835"/>
                <a:gridCol w="744000"/>
                <a:gridCol w="1234046"/>
                <a:gridCol w="580727"/>
                <a:gridCol w="1360574"/>
              </a:tblGrid>
              <a:tr h="2640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 smtClean="0">
                          <a:solidFill>
                            <a:schemeClr val="tx1"/>
                          </a:solidFill>
                          <a:latin typeface="현대체 mediurr"/>
                        </a:rPr>
                        <a:t>대리점명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 err="1" smtClean="0">
                          <a:solidFill>
                            <a:schemeClr val="tx1"/>
                          </a:solidFill>
                          <a:latin typeface="현대체 mediurr"/>
                        </a:rPr>
                        <a:t>권역명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현대체 mediurr"/>
                        </a:rPr>
                        <a:t>사용여부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64026"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7" name="TextBox 26"/>
          <p:cNvSpPr txBox="1"/>
          <p:nvPr/>
        </p:nvSpPr>
        <p:spPr>
          <a:xfrm>
            <a:off x="90494" y="952008"/>
            <a:ext cx="20541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현대체 mediurr"/>
              </a:rPr>
              <a:t>▷ 배차 내역  관리</a:t>
            </a:r>
            <a:endParaRPr lang="ko-KR" altLang="en-US" sz="1200" dirty="0">
              <a:latin typeface="현대체 mediurr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90494" y="1814346"/>
            <a:ext cx="14798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현대체 mediurr"/>
              </a:rPr>
              <a:t>▷ 배차</a:t>
            </a:r>
            <a:r>
              <a:rPr lang="en-US" altLang="ko-KR" sz="1200" dirty="0" smtClean="0">
                <a:latin typeface="현대체 mediurr"/>
              </a:rPr>
              <a:t> </a:t>
            </a:r>
            <a:r>
              <a:rPr lang="ko-KR" altLang="en-US" sz="1200" smtClean="0">
                <a:latin typeface="현대체 mediurr"/>
              </a:rPr>
              <a:t>세부 내역</a:t>
            </a:r>
            <a:endParaRPr lang="ko-KR" altLang="en-US" sz="1200" dirty="0">
              <a:latin typeface="현대체 mediurr"/>
            </a:endParaRPr>
          </a:p>
        </p:txBody>
      </p:sp>
      <p:graphicFrame>
        <p:nvGraphicFramePr>
          <p:cNvPr id="45" name="표 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654119"/>
              </p:ext>
            </p:extLst>
          </p:nvPr>
        </p:nvGraphicFramePr>
        <p:xfrm>
          <a:off x="118231" y="2085394"/>
          <a:ext cx="7499065" cy="3889638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252975"/>
                <a:gridCol w="672075"/>
                <a:gridCol w="655638"/>
                <a:gridCol w="1006475"/>
                <a:gridCol w="1815558"/>
                <a:gridCol w="936104"/>
                <a:gridCol w="1080120"/>
                <a:gridCol w="1080120"/>
              </a:tblGrid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No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대리점명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권역명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내역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기준요일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근무 시간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배차 간격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사용여부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정산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대리점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강남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-</a:t>
                      </a:r>
                      <a:r>
                        <a:rPr lang="ko-KR" altLang="en-US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서초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-01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경기도 하남시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일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월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화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수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목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금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</a:t>
                      </a:r>
                      <a:r>
                        <a:rPr lang="en-US" altLang="ko-KR" sz="800" b="0" baseline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 </a:t>
                      </a:r>
                      <a:r>
                        <a:rPr lang="ko-KR" altLang="en-US" sz="800" b="0" baseline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토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10</a:t>
                      </a:r>
                      <a:r>
                        <a:rPr lang="ko-KR" altLang="en-US" sz="800" b="0" baseline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시 </a:t>
                      </a:r>
                      <a:r>
                        <a:rPr lang="en-US" altLang="ko-KR" sz="800" b="0" baseline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~ 19</a:t>
                      </a:r>
                      <a:r>
                        <a:rPr lang="ko-KR" altLang="en-US" sz="800" b="0" baseline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시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baseline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30</a:t>
                      </a:r>
                      <a:r>
                        <a:rPr lang="ko-KR" altLang="en-US" sz="800" b="0" baseline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분간격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166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태백 대리점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강남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-</a:t>
                      </a:r>
                      <a:r>
                        <a:rPr lang="ko-KR" altLang="en-US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서초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-02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경기도 파주시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월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화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수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목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금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10</a:t>
                      </a:r>
                      <a:r>
                        <a:rPr lang="ko-KR" altLang="en-US" sz="800" b="0" baseline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시 </a:t>
                      </a:r>
                      <a:r>
                        <a:rPr lang="en-US" altLang="ko-KR" sz="800" b="0" baseline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~ 19</a:t>
                      </a:r>
                      <a:r>
                        <a:rPr lang="ko-KR" altLang="en-US" sz="800" b="0" baseline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시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baseline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30</a:t>
                      </a:r>
                      <a:r>
                        <a:rPr lang="ko-KR" altLang="en-US" sz="800" b="0" baseline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분간격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3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정산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대리점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정산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서울특별시 영등포구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일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월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화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수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목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금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</a:t>
                      </a:r>
                      <a:r>
                        <a:rPr lang="en-US" altLang="ko-KR" sz="800" b="0" baseline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 </a:t>
                      </a:r>
                      <a:r>
                        <a:rPr lang="ko-KR" altLang="en-US" sz="800" b="0" baseline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토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10</a:t>
                      </a:r>
                      <a:r>
                        <a:rPr lang="ko-KR" altLang="en-US" sz="800" b="0" baseline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시 </a:t>
                      </a:r>
                      <a:r>
                        <a:rPr lang="en-US" altLang="ko-KR" sz="800" b="0" baseline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~ 19</a:t>
                      </a:r>
                      <a:r>
                        <a:rPr lang="ko-KR" altLang="en-US" sz="800" b="0" baseline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시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baseline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30</a:t>
                      </a:r>
                      <a:r>
                        <a:rPr lang="ko-KR" altLang="en-US" sz="800" b="0" baseline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분간격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072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4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태백 대리점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태백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01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경기도 파주시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일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월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화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수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목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금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</a:t>
                      </a:r>
                      <a:r>
                        <a:rPr lang="en-US" altLang="ko-KR" sz="800" b="0" baseline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 </a:t>
                      </a:r>
                      <a:r>
                        <a:rPr lang="ko-KR" altLang="en-US" sz="800" b="0" baseline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토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10</a:t>
                      </a:r>
                      <a:r>
                        <a:rPr lang="ko-KR" altLang="en-US" sz="800" b="0" baseline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시 </a:t>
                      </a:r>
                      <a:r>
                        <a:rPr lang="en-US" altLang="ko-KR" sz="800" b="0" baseline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~ 19</a:t>
                      </a:r>
                      <a:r>
                        <a:rPr lang="ko-KR" altLang="en-US" sz="800" b="0" baseline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시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baseline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30</a:t>
                      </a:r>
                      <a:r>
                        <a:rPr lang="ko-KR" altLang="en-US" sz="800" b="0" baseline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분간격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920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5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정산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대리점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정성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-01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경기도 하남시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일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월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화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수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목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금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</a:t>
                      </a:r>
                      <a:r>
                        <a:rPr lang="en-US" altLang="ko-KR" sz="800" b="0" baseline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 </a:t>
                      </a:r>
                      <a:r>
                        <a:rPr lang="ko-KR" altLang="en-US" sz="800" b="0" baseline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토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10</a:t>
                      </a:r>
                      <a:r>
                        <a:rPr lang="ko-KR" altLang="en-US" sz="800" b="0" baseline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시 </a:t>
                      </a:r>
                      <a:r>
                        <a:rPr lang="en-US" altLang="ko-KR" sz="800" b="0" baseline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~ 19</a:t>
                      </a:r>
                      <a:r>
                        <a:rPr lang="ko-KR" altLang="en-US" sz="800" b="0" baseline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시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baseline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30</a:t>
                      </a:r>
                      <a:r>
                        <a:rPr lang="ko-KR" altLang="en-US" sz="800" b="0" baseline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분간격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부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6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태백 대리점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강남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-</a:t>
                      </a:r>
                      <a:r>
                        <a:rPr lang="ko-KR" altLang="en-US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서초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-01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경기도 파주시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일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월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화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수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목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금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</a:t>
                      </a:r>
                      <a:r>
                        <a:rPr lang="en-US" altLang="ko-KR" sz="800" b="0" baseline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 </a:t>
                      </a:r>
                      <a:r>
                        <a:rPr lang="ko-KR" altLang="en-US" sz="800" b="0" baseline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토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10</a:t>
                      </a:r>
                      <a:r>
                        <a:rPr lang="ko-KR" altLang="en-US" sz="800" b="0" baseline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시 </a:t>
                      </a:r>
                      <a:r>
                        <a:rPr lang="en-US" altLang="ko-KR" sz="800" b="0" baseline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~ 19</a:t>
                      </a:r>
                      <a:r>
                        <a:rPr lang="ko-KR" altLang="en-US" sz="800" b="0" baseline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시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baseline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30</a:t>
                      </a:r>
                      <a:r>
                        <a:rPr lang="ko-KR" altLang="en-US" sz="800" b="0" baseline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분간격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7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정산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대리점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강남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-</a:t>
                      </a:r>
                      <a:r>
                        <a:rPr lang="ko-KR" altLang="en-US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서초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-02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서울특별시 영등포구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월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화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수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목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금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10</a:t>
                      </a:r>
                      <a:r>
                        <a:rPr lang="ko-KR" altLang="en-US" sz="800" b="0" baseline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시 </a:t>
                      </a:r>
                      <a:r>
                        <a:rPr lang="en-US" altLang="ko-KR" sz="800" b="0" baseline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~ 19</a:t>
                      </a:r>
                      <a:r>
                        <a:rPr lang="ko-KR" altLang="en-US" sz="800" b="0" baseline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시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baseline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30</a:t>
                      </a:r>
                      <a:r>
                        <a:rPr lang="ko-KR" altLang="en-US" sz="800" b="0" baseline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분간격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8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태백 대리점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정산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경기도 파주시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일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월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화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수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목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금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</a:t>
                      </a:r>
                      <a:r>
                        <a:rPr lang="en-US" altLang="ko-KR" sz="800" b="0" baseline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 </a:t>
                      </a:r>
                      <a:r>
                        <a:rPr lang="ko-KR" altLang="en-US" sz="800" b="0" baseline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토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10</a:t>
                      </a:r>
                      <a:r>
                        <a:rPr lang="ko-KR" altLang="en-US" sz="800" b="0" baseline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시 </a:t>
                      </a:r>
                      <a:r>
                        <a:rPr lang="en-US" altLang="ko-KR" sz="800" b="0" baseline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~ 19</a:t>
                      </a:r>
                      <a:r>
                        <a:rPr lang="ko-KR" altLang="en-US" sz="800" b="0" baseline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시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baseline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30</a:t>
                      </a:r>
                      <a:r>
                        <a:rPr lang="ko-KR" altLang="en-US" sz="800" b="0" baseline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분간격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부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644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9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정산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대리점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태백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01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경기도 하남시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일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월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화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수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목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금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</a:t>
                      </a:r>
                      <a:r>
                        <a:rPr lang="en-US" altLang="ko-KR" sz="800" b="0" baseline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 </a:t>
                      </a:r>
                      <a:r>
                        <a:rPr lang="ko-KR" altLang="en-US" sz="800" b="0" baseline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토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10</a:t>
                      </a:r>
                      <a:r>
                        <a:rPr lang="ko-KR" altLang="en-US" sz="800" b="0" baseline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시 </a:t>
                      </a:r>
                      <a:r>
                        <a:rPr lang="en-US" altLang="ko-KR" sz="800" b="0" baseline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~ 19</a:t>
                      </a:r>
                      <a:r>
                        <a:rPr lang="ko-KR" altLang="en-US" sz="800" b="0" baseline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시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baseline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30</a:t>
                      </a:r>
                      <a:r>
                        <a:rPr lang="ko-KR" altLang="en-US" sz="800" b="0" baseline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분간격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하남 대리점 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정성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-01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경기도 파주시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일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월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화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수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목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금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</a:t>
                      </a:r>
                      <a:r>
                        <a:rPr lang="en-US" altLang="ko-KR" sz="800" b="0" baseline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 </a:t>
                      </a:r>
                      <a:r>
                        <a:rPr lang="ko-KR" altLang="en-US" sz="800" b="0" baseline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토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10</a:t>
                      </a:r>
                      <a:r>
                        <a:rPr lang="ko-KR" altLang="en-US" sz="800" b="0" baseline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시 </a:t>
                      </a:r>
                      <a:r>
                        <a:rPr lang="en-US" altLang="ko-KR" sz="800" b="0" baseline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~ 19</a:t>
                      </a:r>
                      <a:r>
                        <a:rPr lang="ko-KR" altLang="en-US" sz="800" b="0" baseline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시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baseline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30</a:t>
                      </a:r>
                      <a:r>
                        <a:rPr lang="ko-KR" altLang="en-US" sz="800" b="0" baseline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분간격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27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강서 대리점 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강남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-</a:t>
                      </a:r>
                      <a:r>
                        <a:rPr lang="ko-KR" altLang="en-US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서초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-01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서울특별시 영등포구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월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화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수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목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금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10</a:t>
                      </a:r>
                      <a:r>
                        <a:rPr lang="ko-KR" altLang="en-US" sz="800" b="0" baseline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시 </a:t>
                      </a:r>
                      <a:r>
                        <a:rPr lang="en-US" altLang="ko-KR" sz="800" b="0" baseline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~ 19</a:t>
                      </a:r>
                      <a:r>
                        <a:rPr lang="ko-KR" altLang="en-US" sz="800" b="0" baseline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시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baseline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30</a:t>
                      </a:r>
                      <a:r>
                        <a:rPr lang="ko-KR" altLang="en-US" sz="800" b="0" baseline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분간격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216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강동</a:t>
                      </a:r>
                      <a:r>
                        <a:rPr lang="ko-KR" altLang="en-US" sz="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대리점 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강남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-</a:t>
                      </a:r>
                      <a:r>
                        <a:rPr lang="ko-KR" altLang="en-US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서초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-02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경기도 파주시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일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월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화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수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목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금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</a:t>
                      </a:r>
                      <a:r>
                        <a:rPr lang="en-US" altLang="ko-KR" sz="800" b="0" baseline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 </a:t>
                      </a:r>
                      <a:r>
                        <a:rPr lang="ko-KR" altLang="en-US" sz="800" b="0" baseline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토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10</a:t>
                      </a:r>
                      <a:r>
                        <a:rPr lang="ko-KR" altLang="en-US" sz="800" b="0" baseline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시 </a:t>
                      </a:r>
                      <a:r>
                        <a:rPr lang="en-US" altLang="ko-KR" sz="800" b="0" baseline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~ 19</a:t>
                      </a:r>
                      <a:r>
                        <a:rPr lang="ko-KR" altLang="en-US" sz="800" b="0" baseline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시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baseline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30</a:t>
                      </a:r>
                      <a:r>
                        <a:rPr lang="ko-KR" altLang="en-US" sz="800" b="0" baseline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분간격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부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13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강남 대리점 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정산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경기도 하남시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일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월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화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수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목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금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</a:t>
                      </a:r>
                      <a:r>
                        <a:rPr lang="en-US" altLang="ko-KR" sz="800" b="0" baseline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 </a:t>
                      </a:r>
                      <a:r>
                        <a:rPr lang="ko-KR" altLang="en-US" sz="800" b="0" baseline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토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10</a:t>
                      </a:r>
                      <a:r>
                        <a:rPr lang="ko-KR" altLang="en-US" sz="800" b="0" baseline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시 </a:t>
                      </a:r>
                      <a:r>
                        <a:rPr lang="en-US" altLang="ko-KR" sz="800" b="0" baseline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~ 19</a:t>
                      </a:r>
                      <a:r>
                        <a:rPr lang="ko-KR" altLang="en-US" sz="800" b="0" baseline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시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baseline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30</a:t>
                      </a:r>
                      <a:r>
                        <a:rPr lang="ko-KR" altLang="en-US" sz="800" b="0" baseline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분간격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60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14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하남 대리점 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태백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01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경기도 파주시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일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월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화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수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목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금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</a:t>
                      </a:r>
                      <a:r>
                        <a:rPr lang="en-US" altLang="ko-KR" sz="800" b="0" baseline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 </a:t>
                      </a:r>
                      <a:r>
                        <a:rPr lang="ko-KR" altLang="en-US" sz="800" b="0" baseline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토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10</a:t>
                      </a:r>
                      <a:r>
                        <a:rPr lang="ko-KR" altLang="en-US" sz="800" b="0" baseline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시 </a:t>
                      </a:r>
                      <a:r>
                        <a:rPr lang="en-US" altLang="ko-KR" sz="800" b="0" baseline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~ 19</a:t>
                      </a:r>
                      <a:r>
                        <a:rPr lang="ko-KR" altLang="en-US" sz="800" b="0" baseline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시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baseline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30</a:t>
                      </a:r>
                      <a:r>
                        <a:rPr lang="ko-KR" altLang="en-US" sz="800" b="0" baseline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분간격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15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강서 대리점 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정성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-01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서울특별시 영등포구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일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월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화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수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목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금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</a:t>
                      </a:r>
                      <a:r>
                        <a:rPr lang="en-US" altLang="ko-KR" sz="800" b="0" baseline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 </a:t>
                      </a:r>
                      <a:r>
                        <a:rPr lang="ko-KR" altLang="en-US" sz="800" b="0" baseline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토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10</a:t>
                      </a:r>
                      <a:r>
                        <a:rPr lang="ko-KR" altLang="en-US" sz="800" b="0" baseline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시 </a:t>
                      </a:r>
                      <a:r>
                        <a:rPr lang="en-US" altLang="ko-KR" sz="800" b="0" baseline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~ 19</a:t>
                      </a:r>
                      <a:r>
                        <a:rPr lang="ko-KR" altLang="en-US" sz="800" b="0" baseline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시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baseline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30</a:t>
                      </a:r>
                      <a:r>
                        <a:rPr lang="ko-KR" altLang="en-US" sz="800" b="0" baseline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분간격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16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강동</a:t>
                      </a:r>
                      <a:r>
                        <a:rPr lang="ko-KR" altLang="en-US" sz="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대리점 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강남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-</a:t>
                      </a:r>
                      <a:r>
                        <a:rPr lang="ko-KR" altLang="en-US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서초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-01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일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월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화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수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목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금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</a:t>
                      </a:r>
                      <a:r>
                        <a:rPr lang="en-US" altLang="ko-KR" sz="800" b="0" baseline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 </a:t>
                      </a:r>
                      <a:r>
                        <a:rPr lang="ko-KR" altLang="en-US" sz="800" b="0" baseline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토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10</a:t>
                      </a:r>
                      <a:r>
                        <a:rPr lang="ko-KR" altLang="en-US" sz="800" b="0" baseline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시 </a:t>
                      </a:r>
                      <a:r>
                        <a:rPr lang="en-US" altLang="ko-KR" sz="800" b="0" baseline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~ 19</a:t>
                      </a:r>
                      <a:r>
                        <a:rPr lang="ko-KR" altLang="en-US" sz="800" b="0" baseline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시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baseline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30</a:t>
                      </a:r>
                      <a:r>
                        <a:rPr lang="ko-KR" altLang="en-US" sz="800" b="0" baseline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분간격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부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47" name="TextBox 46"/>
          <p:cNvSpPr txBox="1"/>
          <p:nvPr/>
        </p:nvSpPr>
        <p:spPr bwMode="auto">
          <a:xfrm>
            <a:off x="91947" y="6563444"/>
            <a:ext cx="7575678" cy="21544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ctr"/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&lt;&lt; &lt; 1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2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3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4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5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6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7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8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9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10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&gt; &gt;&gt;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6953344" y="1851414"/>
            <a:ext cx="673754" cy="18051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50   V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pic>
        <p:nvPicPr>
          <p:cNvPr id="50" name="그림 4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9104" y="1823372"/>
            <a:ext cx="1046347" cy="243809"/>
          </a:xfrm>
          <a:prstGeom prst="rect">
            <a:avLst/>
          </a:prstGeom>
        </p:spPr>
      </p:pic>
      <p:sp>
        <p:nvSpPr>
          <p:cNvPr id="53" name="타원 52"/>
          <p:cNvSpPr/>
          <p:nvPr/>
        </p:nvSpPr>
        <p:spPr>
          <a:xfrm>
            <a:off x="6184433" y="1016477"/>
            <a:ext cx="203406" cy="177363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1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54" name="타원 53"/>
          <p:cNvSpPr/>
          <p:nvPr/>
        </p:nvSpPr>
        <p:spPr>
          <a:xfrm>
            <a:off x="5724340" y="1879162"/>
            <a:ext cx="203406" cy="177363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820128" y="1303652"/>
            <a:ext cx="1037385" cy="20066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ko-KR" altLang="en-US" sz="800" dirty="0">
              <a:solidFill>
                <a:schemeClr val="tx1"/>
              </a:solidFill>
              <a:latin typeface="현대체 mediurr"/>
            </a:endParaRPr>
          </a:p>
        </p:txBody>
      </p:sp>
      <p:grpSp>
        <p:nvGrpSpPr>
          <p:cNvPr id="29" name="그룹 28"/>
          <p:cNvGrpSpPr/>
          <p:nvPr/>
        </p:nvGrpSpPr>
        <p:grpSpPr>
          <a:xfrm>
            <a:off x="6451830" y="1306860"/>
            <a:ext cx="1193465" cy="216761"/>
            <a:chOff x="9812992" y="1180668"/>
            <a:chExt cx="1193465" cy="216761"/>
          </a:xfrm>
        </p:grpSpPr>
        <p:grpSp>
          <p:nvGrpSpPr>
            <p:cNvPr id="30" name="그룹 29"/>
            <p:cNvGrpSpPr/>
            <p:nvPr/>
          </p:nvGrpSpPr>
          <p:grpSpPr>
            <a:xfrm>
              <a:off x="9812992" y="1180668"/>
              <a:ext cx="504549" cy="215444"/>
              <a:chOff x="3355576" y="1263570"/>
              <a:chExt cx="504549" cy="215444"/>
            </a:xfrm>
          </p:grpSpPr>
          <p:sp>
            <p:nvSpPr>
              <p:cNvPr id="37" name="타원 36"/>
              <p:cNvSpPr/>
              <p:nvPr/>
            </p:nvSpPr>
            <p:spPr>
              <a:xfrm>
                <a:off x="3355576" y="1289203"/>
                <a:ext cx="183228" cy="16417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2700000" scaled="1"/>
                <a:tileRect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>
                  <a:latin typeface="현대체 mediurr"/>
                </a:endParaRPr>
              </a:p>
            </p:txBody>
          </p:sp>
          <p:sp>
            <p:nvSpPr>
              <p:cNvPr id="38" name="TextBox 37"/>
              <p:cNvSpPr txBox="1"/>
              <p:nvPr/>
            </p:nvSpPr>
            <p:spPr>
              <a:xfrm>
                <a:off x="3470275" y="1263570"/>
                <a:ext cx="389850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dirty="0">
                    <a:latin typeface="현대체 mediurr"/>
                  </a:rPr>
                  <a:t>전체</a:t>
                </a:r>
              </a:p>
            </p:txBody>
          </p:sp>
        </p:grpSp>
        <p:grpSp>
          <p:nvGrpSpPr>
            <p:cNvPr id="31" name="그룹 30"/>
            <p:cNvGrpSpPr/>
            <p:nvPr/>
          </p:nvGrpSpPr>
          <p:grpSpPr>
            <a:xfrm>
              <a:off x="10232961" y="1180668"/>
              <a:ext cx="410936" cy="215444"/>
              <a:chOff x="3168738" y="1263570"/>
              <a:chExt cx="410936" cy="215444"/>
            </a:xfrm>
          </p:grpSpPr>
          <p:sp>
            <p:nvSpPr>
              <p:cNvPr id="35" name="타원 34"/>
              <p:cNvSpPr/>
              <p:nvPr/>
            </p:nvSpPr>
            <p:spPr>
              <a:xfrm>
                <a:off x="3168738" y="1287621"/>
                <a:ext cx="183228" cy="16417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2700000" scaled="1"/>
                <a:tileRect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>
                  <a:latin typeface="현대체 mediurr"/>
                </a:endParaRPr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3292416" y="1263570"/>
                <a:ext cx="287258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dirty="0">
                    <a:latin typeface="현대체 mediurr"/>
                  </a:rPr>
                  <a:t>여</a:t>
                </a:r>
              </a:p>
            </p:txBody>
          </p:sp>
        </p:grpSp>
        <p:grpSp>
          <p:nvGrpSpPr>
            <p:cNvPr id="32" name="그룹 31"/>
            <p:cNvGrpSpPr/>
            <p:nvPr/>
          </p:nvGrpSpPr>
          <p:grpSpPr>
            <a:xfrm>
              <a:off x="10561785" y="1181985"/>
              <a:ext cx="444672" cy="215444"/>
              <a:chOff x="2890755" y="1264887"/>
              <a:chExt cx="444672" cy="215444"/>
            </a:xfrm>
          </p:grpSpPr>
          <p:sp>
            <p:nvSpPr>
              <p:cNvPr id="33" name="타원 32"/>
              <p:cNvSpPr/>
              <p:nvPr/>
            </p:nvSpPr>
            <p:spPr>
              <a:xfrm>
                <a:off x="2890755" y="1293110"/>
                <a:ext cx="183228" cy="16417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2700000" scaled="1"/>
                <a:tileRect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>
                  <a:latin typeface="현대체 mediurr"/>
                </a:endParaRPr>
              </a:p>
            </p:txBody>
          </p:sp>
          <p:sp>
            <p:nvSpPr>
              <p:cNvPr id="34" name="TextBox 33"/>
              <p:cNvSpPr txBox="1"/>
              <p:nvPr/>
            </p:nvSpPr>
            <p:spPr>
              <a:xfrm>
                <a:off x="3048169" y="1264887"/>
                <a:ext cx="287258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dirty="0">
                    <a:latin typeface="현대체 mediurr"/>
                  </a:rPr>
                  <a:t>부</a:t>
                </a:r>
              </a:p>
            </p:txBody>
          </p:sp>
        </p:grpSp>
      </p:grpSp>
      <p:sp>
        <p:nvSpPr>
          <p:cNvPr id="41" name="직사각형 40"/>
          <p:cNvSpPr/>
          <p:nvPr/>
        </p:nvSpPr>
        <p:spPr>
          <a:xfrm>
            <a:off x="2614213" y="1303690"/>
            <a:ext cx="1073461" cy="20066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ko-KR" altLang="en-US" sz="800" dirty="0">
              <a:solidFill>
                <a:schemeClr val="tx1"/>
              </a:solidFill>
              <a:latin typeface="현대체 mediurr"/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4571502" y="1299394"/>
            <a:ext cx="1073461" cy="20066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ko-KR" altLang="en-US" sz="800" dirty="0">
              <a:solidFill>
                <a:schemeClr val="tx1"/>
              </a:solidFill>
              <a:latin typeface="현대체 mediurr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493088" y="1048495"/>
            <a:ext cx="536731" cy="180512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초기화</a:t>
            </a:r>
          </a:p>
        </p:txBody>
      </p:sp>
      <p:sp>
        <p:nvSpPr>
          <p:cNvPr id="48" name="직사각형 47"/>
          <p:cNvSpPr/>
          <p:nvPr/>
        </p:nvSpPr>
        <p:spPr>
          <a:xfrm>
            <a:off x="7103978" y="1052631"/>
            <a:ext cx="536731" cy="180512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조회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6286136" y="1838365"/>
            <a:ext cx="236584" cy="219035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4420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6639047"/>
              </p:ext>
            </p:extLst>
          </p:nvPr>
        </p:nvGraphicFramePr>
        <p:xfrm>
          <a:off x="7761312" y="867783"/>
          <a:ext cx="2049438" cy="4612225"/>
        </p:xfrm>
        <a:graphic>
          <a:graphicData uri="http://schemas.openxmlformats.org/drawingml/2006/table">
            <a:tbl>
              <a:tblPr/>
              <a:tblGrid>
                <a:gridCol w="222338"/>
                <a:gridCol w="1827100"/>
              </a:tblGrid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No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설명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1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해당 버튼을 </a:t>
                      </a:r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“</a:t>
                      </a:r>
                      <a:r>
                        <a:rPr lang="ko-KR" altLang="en-US" sz="800" b="0" kern="1200" baseline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중복된 내용이 없습니다</a:t>
                      </a:r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. “  “</a:t>
                      </a:r>
                      <a:r>
                        <a:rPr lang="ko-KR" altLang="en-US" sz="800" b="0" kern="1200" baseline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중복이 되었습니다</a:t>
                      </a:r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. “  </a:t>
                      </a:r>
                      <a:r>
                        <a:rPr lang="ko-KR" altLang="en-US" sz="800" b="0" kern="1200" baseline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팝업 내용을 표시를 한다</a:t>
                      </a:r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. 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2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위의 등록 로그를 담당 대리점 직원이 로그인할 때</a:t>
                      </a: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, </a:t>
                      </a: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해당 로그를 표시를 한다</a:t>
                      </a: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. </a:t>
                      </a:r>
                      <a:endParaRPr kumimoji="0" lang="ko-KR" altLang="en-US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23937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3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등록된 정보를 표시를 합니다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.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직원 및 관리자 탭 </a:t>
                      </a:r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동일하게 내역을 표시를 함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. 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strike="sngStrike" dirty="0" smtClean="0">
                          <a:latin typeface="+mj-ea"/>
                          <a:ea typeface="+mj-ea"/>
                        </a:rPr>
                        <a:t>4</a:t>
                      </a:r>
                      <a:endParaRPr lang="ko-KR" altLang="en-US" sz="800" strike="sngStrike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2492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5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strike="noStrike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6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7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baseline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8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9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10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11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12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88900" indent="-39688" algn="l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Note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lumMod val="75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5" marB="46805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1191912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lang="ko-KR" altLang="en-US" sz="800" b="1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현업측</a:t>
                      </a:r>
                      <a:r>
                        <a:rPr lang="ko-KR" altLang="en-US" sz="8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800" b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질의사항</a:t>
                      </a:r>
                      <a:r>
                        <a:rPr lang="en-US" altLang="ko-KR" sz="8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]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-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1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5" marB="46805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 bwMode="auto">
          <a:xfrm>
            <a:off x="5216230" y="290615"/>
            <a:ext cx="2952328" cy="2160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예시 화면 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85038" y="647364"/>
            <a:ext cx="7582587" cy="330528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 bwMode="auto">
          <a:xfrm>
            <a:off x="96916" y="670920"/>
            <a:ext cx="2707793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1200" dirty="0" smtClean="0">
                <a:latin typeface="맑은 고딕" pitchFamily="50" charset="-127"/>
                <a:ea typeface="맑은 고딕" pitchFamily="50" charset="-127"/>
              </a:rPr>
              <a:t>◎ 기초 정보 관리 </a:t>
            </a:r>
            <a:r>
              <a:rPr kumimoji="0" lang="en-US" altLang="ko-KR" sz="1200" dirty="0" smtClean="0">
                <a:latin typeface="맑은 고딕" pitchFamily="50" charset="-127"/>
                <a:ea typeface="맑은 고딕" pitchFamily="50" charset="-127"/>
              </a:rPr>
              <a:t>&gt;&gt;  </a:t>
            </a:r>
            <a:r>
              <a:rPr kumimoji="0" lang="ko-KR" altLang="en-US" sz="1000" smtClean="0">
                <a:latin typeface="맑은 고딕" pitchFamily="50" charset="-127"/>
                <a:ea typeface="맑은 고딕" pitchFamily="50" charset="-127"/>
              </a:rPr>
              <a:t>배차 내역  관리</a:t>
            </a:r>
            <a:endParaRPr kumimoji="0" lang="ko-KR" altLang="en-US" sz="12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10631501" y="6232180"/>
            <a:ext cx="161923" cy="18097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현대체 mediurr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079989" y="692696"/>
            <a:ext cx="490832" cy="21602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LOGOUT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 bwMode="auto">
          <a:xfrm>
            <a:off x="4309052" y="708375"/>
            <a:ext cx="2800767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600" dirty="0" smtClean="0">
                <a:latin typeface="맑은 고딕" pitchFamily="50" charset="-127"/>
                <a:ea typeface="맑은 고딕" pitchFamily="50" charset="-127"/>
                <a:hlinkClick r:id="rId2"/>
              </a:rPr>
              <a:t>equation@g-trace.co.kr</a:t>
            </a:r>
            <a:r>
              <a:rPr kumimoji="0" lang="en-US" altLang="ko-KR" sz="600" dirty="0" smtClean="0">
                <a:latin typeface="맑은 고딕" pitchFamily="50" charset="-127"/>
                <a:ea typeface="맑은 고딕" pitchFamily="50" charset="-127"/>
              </a:rPr>
              <a:t> (</a:t>
            </a:r>
            <a:r>
              <a:rPr kumimoji="0" lang="ko-KR" altLang="en-US" sz="600" smtClean="0">
                <a:latin typeface="맑은 고딕" pitchFamily="50" charset="-127"/>
                <a:ea typeface="맑은 고딕" pitchFamily="50" charset="-127"/>
              </a:rPr>
              <a:t>관리자</a:t>
            </a:r>
            <a:r>
              <a:rPr kumimoji="0" lang="en-US" altLang="ko-KR" sz="600" dirty="0" smtClean="0">
                <a:latin typeface="맑은 고딕" pitchFamily="50" charset="-127"/>
                <a:ea typeface="맑은 고딕" pitchFamily="50" charset="-127"/>
              </a:rPr>
              <a:t>)</a:t>
            </a:r>
            <a:r>
              <a:rPr kumimoji="0" lang="ko-KR" altLang="en-US" sz="600" smtClean="0">
                <a:latin typeface="맑은 고딕" pitchFamily="50" charset="-127"/>
                <a:ea typeface="맑은 고딕" pitchFamily="50" charset="-127"/>
              </a:rPr>
              <a:t>님이 최근 로그인 시간은 </a:t>
            </a:r>
            <a:r>
              <a:rPr kumimoji="0" lang="en-US" altLang="ko-KR" sz="600" dirty="0" smtClean="0">
                <a:latin typeface="맑은 고딕" pitchFamily="50" charset="-127"/>
                <a:ea typeface="맑은 고딕" pitchFamily="50" charset="-127"/>
              </a:rPr>
              <a:t>2016-12-11 12:12</a:t>
            </a:r>
            <a:endParaRPr kumimoji="0" lang="ko-KR" altLang="en-US" sz="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867954" y="1628800"/>
            <a:ext cx="6062957" cy="3024336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867920" y="1631934"/>
            <a:ext cx="6062991" cy="402027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44" name="TextBox 43"/>
          <p:cNvSpPr txBox="1"/>
          <p:nvPr/>
        </p:nvSpPr>
        <p:spPr bwMode="auto">
          <a:xfrm>
            <a:off x="959252" y="1721713"/>
            <a:ext cx="1180131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1100" dirty="0" smtClean="0">
                <a:latin typeface="맑은 고딕" pitchFamily="50" charset="-127"/>
                <a:ea typeface="맑은 고딕" pitchFamily="50" charset="-127"/>
              </a:rPr>
              <a:t>배차 내역  등록</a:t>
            </a:r>
            <a:endParaRPr kumimoji="0" lang="ko-KR" altLang="en-US" sz="11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6" name="TextBox 45"/>
          <p:cNvSpPr txBox="1"/>
          <p:nvPr/>
        </p:nvSpPr>
        <p:spPr bwMode="auto">
          <a:xfrm>
            <a:off x="848544" y="2061990"/>
            <a:ext cx="737702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lang="en-US" altLang="ko-KR" sz="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|</a:t>
            </a:r>
            <a:r>
              <a:rPr lang="ko-KR" altLang="en-US" sz="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 기</a:t>
            </a:r>
            <a:r>
              <a:rPr lang="ko-KR" altLang="en-US" sz="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본</a:t>
            </a:r>
            <a:r>
              <a:rPr lang="ko-KR" altLang="en-US" sz="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정보</a:t>
            </a:r>
          </a:p>
        </p:txBody>
      </p:sp>
      <p:graphicFrame>
        <p:nvGraphicFramePr>
          <p:cNvPr id="51" name="표 5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0818510"/>
              </p:ext>
            </p:extLst>
          </p:nvPr>
        </p:nvGraphicFramePr>
        <p:xfrm>
          <a:off x="933821" y="2251349"/>
          <a:ext cx="5911288" cy="19569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4704"/>
                <a:gridCol w="2376264"/>
                <a:gridCol w="864096"/>
                <a:gridCol w="2016224"/>
              </a:tblGrid>
              <a:tr h="2572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*</a:t>
                      </a:r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권역명 </a:t>
                      </a:r>
                      <a:endParaRPr lang="ko-KR" altLang="en-US" sz="800" b="1" dirty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대리점명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572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*</a:t>
                      </a:r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비고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572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담당직원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연락처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177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사용여부</a:t>
                      </a:r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572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배차요일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572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8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근무시간 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572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배차간격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52" name="직사각형 51"/>
          <p:cNvSpPr/>
          <p:nvPr/>
        </p:nvSpPr>
        <p:spPr>
          <a:xfrm>
            <a:off x="1948564" y="2298302"/>
            <a:ext cx="1409305" cy="16792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800" dirty="0" smtClean="0">
              <a:solidFill>
                <a:schemeClr val="bg2">
                  <a:lumMod val="7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3408162" y="2297379"/>
            <a:ext cx="505311" cy="17318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8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조회</a:t>
            </a:r>
          </a:p>
        </p:txBody>
      </p:sp>
      <p:sp>
        <p:nvSpPr>
          <p:cNvPr id="57" name="직사각형 56"/>
          <p:cNvSpPr/>
          <p:nvPr/>
        </p:nvSpPr>
        <p:spPr>
          <a:xfrm>
            <a:off x="1948563" y="2542693"/>
            <a:ext cx="4850023" cy="19294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800" dirty="0" smtClean="0">
              <a:solidFill>
                <a:schemeClr val="bg2">
                  <a:lumMod val="7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4983232" y="3020509"/>
            <a:ext cx="1241263" cy="215444"/>
            <a:chOff x="4926078" y="2952923"/>
            <a:chExt cx="1241263" cy="215444"/>
          </a:xfrm>
        </p:grpSpPr>
        <p:grpSp>
          <p:nvGrpSpPr>
            <p:cNvPr id="60" name="그룹 59"/>
            <p:cNvGrpSpPr/>
            <p:nvPr/>
          </p:nvGrpSpPr>
          <p:grpSpPr>
            <a:xfrm>
              <a:off x="4926078" y="2952923"/>
              <a:ext cx="504549" cy="215444"/>
              <a:chOff x="3355576" y="1263570"/>
              <a:chExt cx="504549" cy="215444"/>
            </a:xfrm>
          </p:grpSpPr>
          <p:sp>
            <p:nvSpPr>
              <p:cNvPr id="61" name="타원 60"/>
              <p:cNvSpPr/>
              <p:nvPr/>
            </p:nvSpPr>
            <p:spPr>
              <a:xfrm>
                <a:off x="3355576" y="1289203"/>
                <a:ext cx="183228" cy="16417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2700000" scaled="1"/>
                <a:tileRect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>
                  <a:latin typeface="현대체 mediurr"/>
                </a:endParaRPr>
              </a:p>
            </p:txBody>
          </p:sp>
          <p:sp>
            <p:nvSpPr>
              <p:cNvPr id="62" name="TextBox 61"/>
              <p:cNvSpPr txBox="1"/>
              <p:nvPr/>
            </p:nvSpPr>
            <p:spPr>
              <a:xfrm>
                <a:off x="3470275" y="1263570"/>
                <a:ext cx="389850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dirty="0">
                    <a:latin typeface="현대체 mediurr"/>
                  </a:rPr>
                  <a:t>전체</a:t>
                </a:r>
              </a:p>
            </p:txBody>
          </p:sp>
        </p:grpSp>
        <p:grpSp>
          <p:nvGrpSpPr>
            <p:cNvPr id="63" name="그룹 62"/>
            <p:cNvGrpSpPr/>
            <p:nvPr/>
          </p:nvGrpSpPr>
          <p:grpSpPr>
            <a:xfrm>
              <a:off x="5346047" y="2952923"/>
              <a:ext cx="410936" cy="215444"/>
              <a:chOff x="3168738" y="1263570"/>
              <a:chExt cx="410936" cy="215444"/>
            </a:xfrm>
          </p:grpSpPr>
          <p:sp>
            <p:nvSpPr>
              <p:cNvPr id="64" name="타원 63"/>
              <p:cNvSpPr/>
              <p:nvPr/>
            </p:nvSpPr>
            <p:spPr>
              <a:xfrm>
                <a:off x="3168738" y="1287621"/>
                <a:ext cx="183228" cy="16417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2700000" scaled="1"/>
                <a:tileRect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>
                  <a:latin typeface="현대체 mediurr"/>
                </a:endParaRPr>
              </a:p>
            </p:txBody>
          </p:sp>
          <p:sp>
            <p:nvSpPr>
              <p:cNvPr id="66" name="TextBox 65"/>
              <p:cNvSpPr txBox="1"/>
              <p:nvPr/>
            </p:nvSpPr>
            <p:spPr>
              <a:xfrm>
                <a:off x="3292416" y="1263570"/>
                <a:ext cx="287258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dirty="0">
                    <a:latin typeface="현대체 mediurr"/>
                  </a:rPr>
                  <a:t>여</a:t>
                </a:r>
              </a:p>
            </p:txBody>
          </p:sp>
        </p:grpSp>
        <p:grpSp>
          <p:nvGrpSpPr>
            <p:cNvPr id="67" name="그룹 66"/>
            <p:cNvGrpSpPr/>
            <p:nvPr/>
          </p:nvGrpSpPr>
          <p:grpSpPr>
            <a:xfrm>
              <a:off x="5722669" y="2952923"/>
              <a:ext cx="444672" cy="215444"/>
              <a:chOff x="2890755" y="1264887"/>
              <a:chExt cx="444672" cy="215444"/>
            </a:xfrm>
          </p:grpSpPr>
          <p:sp>
            <p:nvSpPr>
              <p:cNvPr id="68" name="타원 67"/>
              <p:cNvSpPr/>
              <p:nvPr/>
            </p:nvSpPr>
            <p:spPr>
              <a:xfrm>
                <a:off x="2890755" y="1293110"/>
                <a:ext cx="183228" cy="16417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2700000" scaled="1"/>
                <a:tileRect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>
                  <a:latin typeface="현대체 mediurr"/>
                </a:endParaRPr>
              </a:p>
            </p:txBody>
          </p:sp>
          <p:sp>
            <p:nvSpPr>
              <p:cNvPr id="69" name="TextBox 68"/>
              <p:cNvSpPr txBox="1"/>
              <p:nvPr/>
            </p:nvSpPr>
            <p:spPr>
              <a:xfrm>
                <a:off x="3048169" y="1264887"/>
                <a:ext cx="287258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dirty="0">
                    <a:latin typeface="현대체 mediurr"/>
                  </a:rPr>
                  <a:t>부</a:t>
                </a:r>
              </a:p>
            </p:txBody>
          </p:sp>
        </p:grpSp>
      </p:grpSp>
      <p:sp>
        <p:nvSpPr>
          <p:cNvPr id="89" name="직사각형 88"/>
          <p:cNvSpPr/>
          <p:nvPr/>
        </p:nvSpPr>
        <p:spPr>
          <a:xfrm>
            <a:off x="3913473" y="4288259"/>
            <a:ext cx="1007687" cy="29286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err="1" smtClean="0">
                <a:solidFill>
                  <a:schemeClr val="tx1"/>
                </a:solidFill>
              </a:rPr>
              <a:t>취</a:t>
            </a:r>
            <a:r>
              <a:rPr lang="ko-KR" altLang="en-US" sz="800" dirty="0" smtClean="0">
                <a:solidFill>
                  <a:schemeClr val="tx1"/>
                </a:solidFill>
              </a:rPr>
              <a:t>  소 </a:t>
            </a:r>
          </a:p>
        </p:txBody>
      </p:sp>
      <p:sp>
        <p:nvSpPr>
          <p:cNvPr id="90" name="직사각형 89"/>
          <p:cNvSpPr/>
          <p:nvPr/>
        </p:nvSpPr>
        <p:spPr>
          <a:xfrm>
            <a:off x="6546647" y="1708395"/>
            <a:ext cx="285617" cy="238166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 dirty="0" smtClean="0">
                <a:solidFill>
                  <a:schemeClr val="tx1"/>
                </a:solidFill>
              </a:rPr>
              <a:t>X</a:t>
            </a:r>
            <a:endParaRPr lang="ko-KR" altLang="en-US" sz="1600" dirty="0" smtClean="0">
              <a:solidFill>
                <a:schemeClr val="tx1"/>
              </a:solidFill>
            </a:endParaRPr>
          </a:p>
        </p:txBody>
      </p:sp>
      <p:sp>
        <p:nvSpPr>
          <p:cNvPr id="97" name="직사각형 96"/>
          <p:cNvSpPr/>
          <p:nvPr/>
        </p:nvSpPr>
        <p:spPr>
          <a:xfrm>
            <a:off x="1948564" y="2794572"/>
            <a:ext cx="1964909" cy="19294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800" dirty="0" smtClean="0">
              <a:solidFill>
                <a:schemeClr val="bg2">
                  <a:lumMod val="7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105" name="직사각형 104"/>
          <p:cNvSpPr/>
          <p:nvPr/>
        </p:nvSpPr>
        <p:spPr>
          <a:xfrm>
            <a:off x="2812371" y="4288259"/>
            <a:ext cx="1007687" cy="29286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저장</a:t>
            </a:r>
          </a:p>
        </p:txBody>
      </p:sp>
      <p:sp>
        <p:nvSpPr>
          <p:cNvPr id="95" name="타원 94"/>
          <p:cNvSpPr/>
          <p:nvPr/>
        </p:nvSpPr>
        <p:spPr>
          <a:xfrm>
            <a:off x="3281807" y="2075332"/>
            <a:ext cx="175875" cy="177363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1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5147934" y="2289513"/>
            <a:ext cx="1650652" cy="16792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800" dirty="0" smtClean="0">
              <a:solidFill>
                <a:schemeClr val="bg2">
                  <a:lumMod val="7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4848361" y="2794572"/>
            <a:ext cx="1964909" cy="19294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800" dirty="0" smtClean="0">
              <a:solidFill>
                <a:schemeClr val="bg2">
                  <a:lumMod val="7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1673233" y="3305024"/>
            <a:ext cx="422144" cy="123111"/>
            <a:chOff x="2201265" y="3230193"/>
            <a:chExt cx="422144" cy="123111"/>
          </a:xfrm>
        </p:grpSpPr>
        <p:sp>
          <p:nvSpPr>
            <p:cNvPr id="7" name="직사각형 6"/>
            <p:cNvSpPr/>
            <p:nvPr/>
          </p:nvSpPr>
          <p:spPr>
            <a:xfrm>
              <a:off x="2201265" y="3242416"/>
              <a:ext cx="99022" cy="93715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 bwMode="auto">
            <a:xfrm>
              <a:off x="2315632" y="3230193"/>
              <a:ext cx="307777" cy="1231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kumimoji="0" lang="ko-KR" altLang="en-US" sz="800" dirty="0" smtClean="0">
                  <a:latin typeface="맑은 고딕" pitchFamily="50" charset="-127"/>
                  <a:ea typeface="맑은 고딕" pitchFamily="50" charset="-127"/>
                </a:rPr>
                <a:t>일요일</a:t>
              </a:r>
              <a:endParaRPr kumimoji="0" lang="ko-KR" altLang="en-US" sz="800" dirty="0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grpSp>
        <p:nvGrpSpPr>
          <p:cNvPr id="59" name="그룹 58"/>
          <p:cNvGrpSpPr/>
          <p:nvPr/>
        </p:nvGrpSpPr>
        <p:grpSpPr>
          <a:xfrm>
            <a:off x="2197382" y="3305024"/>
            <a:ext cx="422144" cy="123111"/>
            <a:chOff x="2201265" y="3230193"/>
            <a:chExt cx="422144" cy="123111"/>
          </a:xfrm>
        </p:grpSpPr>
        <p:sp>
          <p:nvSpPr>
            <p:cNvPr id="70" name="직사각형 69"/>
            <p:cNvSpPr/>
            <p:nvPr/>
          </p:nvSpPr>
          <p:spPr>
            <a:xfrm>
              <a:off x="2201265" y="3242416"/>
              <a:ext cx="99022" cy="93715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74" name="TextBox 73"/>
            <p:cNvSpPr txBox="1"/>
            <p:nvPr/>
          </p:nvSpPr>
          <p:spPr bwMode="auto">
            <a:xfrm>
              <a:off x="2315632" y="3230193"/>
              <a:ext cx="307777" cy="1231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kumimoji="0" lang="ko-KR" altLang="en-US" sz="800" dirty="0" smtClean="0">
                  <a:latin typeface="맑은 고딕" pitchFamily="50" charset="-127"/>
                  <a:ea typeface="맑은 고딕" pitchFamily="50" charset="-127"/>
                </a:rPr>
                <a:t>월요일</a:t>
              </a:r>
              <a:endParaRPr kumimoji="0" lang="ko-KR" altLang="en-US" sz="800" dirty="0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grpSp>
        <p:nvGrpSpPr>
          <p:cNvPr id="75" name="그룹 74"/>
          <p:cNvGrpSpPr/>
          <p:nvPr/>
        </p:nvGrpSpPr>
        <p:grpSpPr>
          <a:xfrm>
            <a:off x="2719896" y="3305024"/>
            <a:ext cx="422144" cy="123111"/>
            <a:chOff x="2201265" y="3230193"/>
            <a:chExt cx="422144" cy="123111"/>
          </a:xfrm>
        </p:grpSpPr>
        <p:sp>
          <p:nvSpPr>
            <p:cNvPr id="76" name="직사각형 75"/>
            <p:cNvSpPr/>
            <p:nvPr/>
          </p:nvSpPr>
          <p:spPr>
            <a:xfrm>
              <a:off x="2201265" y="3242416"/>
              <a:ext cx="99022" cy="93715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77" name="TextBox 76"/>
            <p:cNvSpPr txBox="1"/>
            <p:nvPr/>
          </p:nvSpPr>
          <p:spPr bwMode="auto">
            <a:xfrm>
              <a:off x="2315632" y="3230193"/>
              <a:ext cx="307777" cy="1231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kumimoji="0" lang="ko-KR" altLang="en-US" sz="800" dirty="0" smtClean="0">
                  <a:latin typeface="맑은 고딕" pitchFamily="50" charset="-127"/>
                  <a:ea typeface="맑은 고딕" pitchFamily="50" charset="-127"/>
                </a:rPr>
                <a:t>화요일</a:t>
              </a:r>
              <a:endParaRPr kumimoji="0" lang="ko-KR" altLang="en-US" sz="800" dirty="0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grpSp>
        <p:nvGrpSpPr>
          <p:cNvPr id="78" name="그룹 77"/>
          <p:cNvGrpSpPr/>
          <p:nvPr/>
        </p:nvGrpSpPr>
        <p:grpSpPr>
          <a:xfrm>
            <a:off x="3275210" y="3305024"/>
            <a:ext cx="422144" cy="123111"/>
            <a:chOff x="2201265" y="3230193"/>
            <a:chExt cx="422144" cy="123111"/>
          </a:xfrm>
        </p:grpSpPr>
        <p:sp>
          <p:nvSpPr>
            <p:cNvPr id="79" name="직사각형 78"/>
            <p:cNvSpPr/>
            <p:nvPr/>
          </p:nvSpPr>
          <p:spPr>
            <a:xfrm>
              <a:off x="2201265" y="3242416"/>
              <a:ext cx="99022" cy="93715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80" name="TextBox 79"/>
            <p:cNvSpPr txBox="1"/>
            <p:nvPr/>
          </p:nvSpPr>
          <p:spPr bwMode="auto">
            <a:xfrm>
              <a:off x="2315632" y="3230193"/>
              <a:ext cx="307777" cy="1231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kumimoji="0" lang="ko-KR" altLang="en-US" sz="800" dirty="0" smtClean="0">
                  <a:latin typeface="맑은 고딕" pitchFamily="50" charset="-127"/>
                  <a:ea typeface="맑은 고딕" pitchFamily="50" charset="-127"/>
                </a:rPr>
                <a:t>수요일</a:t>
              </a:r>
              <a:endParaRPr kumimoji="0" lang="ko-KR" altLang="en-US" sz="800" dirty="0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grpSp>
        <p:nvGrpSpPr>
          <p:cNvPr id="81" name="그룹 80"/>
          <p:cNvGrpSpPr/>
          <p:nvPr/>
        </p:nvGrpSpPr>
        <p:grpSpPr>
          <a:xfrm>
            <a:off x="3799359" y="3305024"/>
            <a:ext cx="422144" cy="123111"/>
            <a:chOff x="2201265" y="3230193"/>
            <a:chExt cx="422144" cy="123111"/>
          </a:xfrm>
        </p:grpSpPr>
        <p:sp>
          <p:nvSpPr>
            <p:cNvPr id="82" name="직사각형 81"/>
            <p:cNvSpPr/>
            <p:nvPr/>
          </p:nvSpPr>
          <p:spPr>
            <a:xfrm>
              <a:off x="2201265" y="3242416"/>
              <a:ext cx="99022" cy="93715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83" name="TextBox 82"/>
            <p:cNvSpPr txBox="1"/>
            <p:nvPr/>
          </p:nvSpPr>
          <p:spPr bwMode="auto">
            <a:xfrm>
              <a:off x="2315632" y="3230193"/>
              <a:ext cx="307777" cy="1231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kumimoji="0" lang="ko-KR" altLang="en-US" sz="800" dirty="0" smtClean="0">
                  <a:latin typeface="맑은 고딕" pitchFamily="50" charset="-127"/>
                  <a:ea typeface="맑은 고딕" pitchFamily="50" charset="-127"/>
                </a:rPr>
                <a:t>목요일</a:t>
              </a:r>
              <a:endParaRPr kumimoji="0" lang="ko-KR" altLang="en-US" sz="800" dirty="0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grpSp>
        <p:nvGrpSpPr>
          <p:cNvPr id="84" name="그룹 83"/>
          <p:cNvGrpSpPr/>
          <p:nvPr/>
        </p:nvGrpSpPr>
        <p:grpSpPr>
          <a:xfrm>
            <a:off x="4321873" y="3305024"/>
            <a:ext cx="422144" cy="123111"/>
            <a:chOff x="2201265" y="3230193"/>
            <a:chExt cx="422144" cy="123111"/>
          </a:xfrm>
        </p:grpSpPr>
        <p:sp>
          <p:nvSpPr>
            <p:cNvPr id="85" name="직사각형 84"/>
            <p:cNvSpPr/>
            <p:nvPr/>
          </p:nvSpPr>
          <p:spPr>
            <a:xfrm>
              <a:off x="2201265" y="3242416"/>
              <a:ext cx="99022" cy="93715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86" name="TextBox 85"/>
            <p:cNvSpPr txBox="1"/>
            <p:nvPr/>
          </p:nvSpPr>
          <p:spPr bwMode="auto">
            <a:xfrm>
              <a:off x="2315632" y="3230193"/>
              <a:ext cx="307777" cy="1231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kumimoji="0" lang="ko-KR" altLang="en-US" sz="800" dirty="0" smtClean="0">
                  <a:latin typeface="맑은 고딕" pitchFamily="50" charset="-127"/>
                  <a:ea typeface="맑은 고딕" pitchFamily="50" charset="-127"/>
                </a:rPr>
                <a:t>금요일</a:t>
              </a:r>
              <a:endParaRPr kumimoji="0" lang="ko-KR" altLang="en-US" sz="800" dirty="0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grpSp>
        <p:nvGrpSpPr>
          <p:cNvPr id="87" name="그룹 86"/>
          <p:cNvGrpSpPr/>
          <p:nvPr/>
        </p:nvGrpSpPr>
        <p:grpSpPr>
          <a:xfrm>
            <a:off x="4809884" y="3305024"/>
            <a:ext cx="422144" cy="123111"/>
            <a:chOff x="2201265" y="3230193"/>
            <a:chExt cx="422144" cy="123111"/>
          </a:xfrm>
        </p:grpSpPr>
        <p:sp>
          <p:nvSpPr>
            <p:cNvPr id="88" name="직사각형 87"/>
            <p:cNvSpPr/>
            <p:nvPr/>
          </p:nvSpPr>
          <p:spPr>
            <a:xfrm>
              <a:off x="2201265" y="3242416"/>
              <a:ext cx="99022" cy="93715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91" name="TextBox 90"/>
            <p:cNvSpPr txBox="1"/>
            <p:nvPr/>
          </p:nvSpPr>
          <p:spPr bwMode="auto">
            <a:xfrm>
              <a:off x="2315632" y="3230193"/>
              <a:ext cx="307777" cy="1231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kumimoji="0" lang="ko-KR" altLang="en-US" sz="800" dirty="0" smtClean="0">
                  <a:latin typeface="맑은 고딕" pitchFamily="50" charset="-127"/>
                  <a:ea typeface="맑은 고딕" pitchFamily="50" charset="-127"/>
                </a:rPr>
                <a:t>일요일</a:t>
              </a:r>
              <a:endParaRPr kumimoji="0" lang="ko-KR" altLang="en-US" sz="800" dirty="0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grpSp>
        <p:nvGrpSpPr>
          <p:cNvPr id="92" name="그룹 91"/>
          <p:cNvGrpSpPr/>
          <p:nvPr/>
        </p:nvGrpSpPr>
        <p:grpSpPr>
          <a:xfrm>
            <a:off x="1660533" y="3563170"/>
            <a:ext cx="329169" cy="123111"/>
            <a:chOff x="2201265" y="3230193"/>
            <a:chExt cx="329169" cy="123111"/>
          </a:xfrm>
        </p:grpSpPr>
        <p:sp>
          <p:nvSpPr>
            <p:cNvPr id="93" name="직사각형 92"/>
            <p:cNvSpPr/>
            <p:nvPr/>
          </p:nvSpPr>
          <p:spPr>
            <a:xfrm>
              <a:off x="2201265" y="3242416"/>
              <a:ext cx="99022" cy="93715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94" name="TextBox 93"/>
            <p:cNvSpPr txBox="1"/>
            <p:nvPr/>
          </p:nvSpPr>
          <p:spPr bwMode="auto">
            <a:xfrm>
              <a:off x="2315632" y="3230193"/>
              <a:ext cx="214802" cy="1231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kumimoji="0" lang="en-US" altLang="ko-KR" sz="800" dirty="0" smtClean="0">
                  <a:latin typeface="맑은 고딕" pitchFamily="50" charset="-127"/>
                  <a:ea typeface="맑은 고딕" pitchFamily="50" charset="-127"/>
                </a:rPr>
                <a:t>00</a:t>
              </a:r>
              <a:r>
                <a:rPr kumimoji="0" lang="ko-KR" altLang="en-US" sz="800" smtClean="0">
                  <a:latin typeface="맑은 고딕" pitchFamily="50" charset="-127"/>
                  <a:ea typeface="맑은 고딕" pitchFamily="50" charset="-127"/>
                </a:rPr>
                <a:t>시</a:t>
              </a:r>
              <a:endParaRPr kumimoji="0" lang="ko-KR" altLang="en-US" sz="800" dirty="0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grpSp>
        <p:nvGrpSpPr>
          <p:cNvPr id="96" name="그룹 95"/>
          <p:cNvGrpSpPr/>
          <p:nvPr/>
        </p:nvGrpSpPr>
        <p:grpSpPr>
          <a:xfrm>
            <a:off x="2053505" y="3563170"/>
            <a:ext cx="329169" cy="123111"/>
            <a:chOff x="2201265" y="3230193"/>
            <a:chExt cx="329169" cy="123111"/>
          </a:xfrm>
        </p:grpSpPr>
        <p:sp>
          <p:nvSpPr>
            <p:cNvPr id="101" name="직사각형 100"/>
            <p:cNvSpPr/>
            <p:nvPr/>
          </p:nvSpPr>
          <p:spPr>
            <a:xfrm>
              <a:off x="2201265" y="3242416"/>
              <a:ext cx="99022" cy="93715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02" name="TextBox 101"/>
            <p:cNvSpPr txBox="1"/>
            <p:nvPr/>
          </p:nvSpPr>
          <p:spPr bwMode="auto">
            <a:xfrm>
              <a:off x="2315632" y="3230193"/>
              <a:ext cx="214802" cy="1231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kumimoji="0" lang="en-US" altLang="ko-KR" sz="800" dirty="0" smtClean="0">
                  <a:latin typeface="맑은 고딕" pitchFamily="50" charset="-127"/>
                  <a:ea typeface="맑은 고딕" pitchFamily="50" charset="-127"/>
                </a:rPr>
                <a:t>01</a:t>
              </a:r>
              <a:r>
                <a:rPr kumimoji="0" lang="ko-KR" altLang="en-US" sz="800" smtClean="0">
                  <a:latin typeface="맑은 고딕" pitchFamily="50" charset="-127"/>
                  <a:ea typeface="맑은 고딕" pitchFamily="50" charset="-127"/>
                </a:rPr>
                <a:t>시</a:t>
              </a:r>
              <a:endParaRPr kumimoji="0" lang="ko-KR" altLang="en-US" sz="800" dirty="0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grpSp>
        <p:nvGrpSpPr>
          <p:cNvPr id="103" name="그룹 102"/>
          <p:cNvGrpSpPr/>
          <p:nvPr/>
        </p:nvGrpSpPr>
        <p:grpSpPr>
          <a:xfrm>
            <a:off x="2446477" y="3563170"/>
            <a:ext cx="329169" cy="123111"/>
            <a:chOff x="2201265" y="3230193"/>
            <a:chExt cx="329169" cy="123111"/>
          </a:xfrm>
        </p:grpSpPr>
        <p:sp>
          <p:nvSpPr>
            <p:cNvPr id="104" name="직사각형 103"/>
            <p:cNvSpPr/>
            <p:nvPr/>
          </p:nvSpPr>
          <p:spPr>
            <a:xfrm>
              <a:off x="2201265" y="3242416"/>
              <a:ext cx="99022" cy="93715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08" name="TextBox 107"/>
            <p:cNvSpPr txBox="1"/>
            <p:nvPr/>
          </p:nvSpPr>
          <p:spPr bwMode="auto">
            <a:xfrm>
              <a:off x="2315632" y="3230193"/>
              <a:ext cx="214802" cy="1231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kumimoji="0" lang="en-US" altLang="ko-KR" sz="800" dirty="0" smtClean="0">
                  <a:latin typeface="맑은 고딕" pitchFamily="50" charset="-127"/>
                  <a:ea typeface="맑은 고딕" pitchFamily="50" charset="-127"/>
                </a:rPr>
                <a:t>02</a:t>
              </a:r>
              <a:r>
                <a:rPr kumimoji="0" lang="ko-KR" altLang="en-US" sz="800" smtClean="0">
                  <a:latin typeface="맑은 고딕" pitchFamily="50" charset="-127"/>
                  <a:ea typeface="맑은 고딕" pitchFamily="50" charset="-127"/>
                </a:rPr>
                <a:t>시</a:t>
              </a:r>
              <a:endParaRPr kumimoji="0" lang="ko-KR" altLang="en-US" sz="800" dirty="0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grpSp>
        <p:nvGrpSpPr>
          <p:cNvPr id="111" name="그룹 110"/>
          <p:cNvGrpSpPr/>
          <p:nvPr/>
        </p:nvGrpSpPr>
        <p:grpSpPr>
          <a:xfrm>
            <a:off x="2839449" y="3563170"/>
            <a:ext cx="329169" cy="123111"/>
            <a:chOff x="2201265" y="3230193"/>
            <a:chExt cx="329169" cy="123111"/>
          </a:xfrm>
        </p:grpSpPr>
        <p:sp>
          <p:nvSpPr>
            <p:cNvPr id="112" name="직사각형 111"/>
            <p:cNvSpPr/>
            <p:nvPr/>
          </p:nvSpPr>
          <p:spPr>
            <a:xfrm>
              <a:off x="2201265" y="3242416"/>
              <a:ext cx="99022" cy="93715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13" name="TextBox 112"/>
            <p:cNvSpPr txBox="1"/>
            <p:nvPr/>
          </p:nvSpPr>
          <p:spPr bwMode="auto">
            <a:xfrm>
              <a:off x="2315632" y="3230193"/>
              <a:ext cx="214802" cy="1231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kumimoji="0" lang="en-US" altLang="ko-KR" sz="800" dirty="0" smtClean="0">
                  <a:latin typeface="맑은 고딕" pitchFamily="50" charset="-127"/>
                  <a:ea typeface="맑은 고딕" pitchFamily="50" charset="-127"/>
                </a:rPr>
                <a:t>03</a:t>
              </a:r>
              <a:r>
                <a:rPr kumimoji="0" lang="ko-KR" altLang="en-US" sz="800" smtClean="0">
                  <a:latin typeface="맑은 고딕" pitchFamily="50" charset="-127"/>
                  <a:ea typeface="맑은 고딕" pitchFamily="50" charset="-127"/>
                </a:rPr>
                <a:t>시</a:t>
              </a:r>
              <a:endParaRPr kumimoji="0" lang="ko-KR" altLang="en-US" sz="800" dirty="0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grpSp>
        <p:nvGrpSpPr>
          <p:cNvPr id="114" name="그룹 113"/>
          <p:cNvGrpSpPr/>
          <p:nvPr/>
        </p:nvGrpSpPr>
        <p:grpSpPr>
          <a:xfrm>
            <a:off x="3232421" y="3563170"/>
            <a:ext cx="329169" cy="123111"/>
            <a:chOff x="2201265" y="3230193"/>
            <a:chExt cx="329169" cy="123111"/>
          </a:xfrm>
        </p:grpSpPr>
        <p:sp>
          <p:nvSpPr>
            <p:cNvPr id="115" name="직사각형 114"/>
            <p:cNvSpPr/>
            <p:nvPr/>
          </p:nvSpPr>
          <p:spPr>
            <a:xfrm>
              <a:off x="2201265" y="3242416"/>
              <a:ext cx="99022" cy="93715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16" name="TextBox 115"/>
            <p:cNvSpPr txBox="1"/>
            <p:nvPr/>
          </p:nvSpPr>
          <p:spPr bwMode="auto">
            <a:xfrm>
              <a:off x="2315632" y="3230193"/>
              <a:ext cx="214802" cy="1231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kumimoji="0" lang="en-US" altLang="ko-KR" sz="800" dirty="0" smtClean="0">
                  <a:latin typeface="맑은 고딕" pitchFamily="50" charset="-127"/>
                  <a:ea typeface="맑은 고딕" pitchFamily="50" charset="-127"/>
                </a:rPr>
                <a:t>04</a:t>
              </a:r>
              <a:r>
                <a:rPr kumimoji="0" lang="ko-KR" altLang="en-US" sz="800" smtClean="0">
                  <a:latin typeface="맑은 고딕" pitchFamily="50" charset="-127"/>
                  <a:ea typeface="맑은 고딕" pitchFamily="50" charset="-127"/>
                </a:rPr>
                <a:t>시</a:t>
              </a:r>
              <a:endParaRPr kumimoji="0" lang="ko-KR" altLang="en-US" sz="800" dirty="0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grpSp>
        <p:nvGrpSpPr>
          <p:cNvPr id="117" name="그룹 116"/>
          <p:cNvGrpSpPr/>
          <p:nvPr/>
        </p:nvGrpSpPr>
        <p:grpSpPr>
          <a:xfrm>
            <a:off x="3625393" y="3563170"/>
            <a:ext cx="329169" cy="123111"/>
            <a:chOff x="2201265" y="3230193"/>
            <a:chExt cx="329169" cy="123111"/>
          </a:xfrm>
        </p:grpSpPr>
        <p:sp>
          <p:nvSpPr>
            <p:cNvPr id="118" name="직사각형 117"/>
            <p:cNvSpPr/>
            <p:nvPr/>
          </p:nvSpPr>
          <p:spPr>
            <a:xfrm>
              <a:off x="2201265" y="3242416"/>
              <a:ext cx="99022" cy="93715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19" name="TextBox 118"/>
            <p:cNvSpPr txBox="1"/>
            <p:nvPr/>
          </p:nvSpPr>
          <p:spPr bwMode="auto">
            <a:xfrm>
              <a:off x="2315632" y="3230193"/>
              <a:ext cx="214802" cy="1231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kumimoji="0" lang="en-US" altLang="ko-KR" sz="800" dirty="0" smtClean="0">
                  <a:latin typeface="맑은 고딕" pitchFamily="50" charset="-127"/>
                  <a:ea typeface="맑은 고딕" pitchFamily="50" charset="-127"/>
                </a:rPr>
                <a:t>05</a:t>
              </a:r>
              <a:r>
                <a:rPr kumimoji="0" lang="ko-KR" altLang="en-US" sz="800" smtClean="0">
                  <a:latin typeface="맑은 고딕" pitchFamily="50" charset="-127"/>
                  <a:ea typeface="맑은 고딕" pitchFamily="50" charset="-127"/>
                </a:rPr>
                <a:t>시</a:t>
              </a:r>
              <a:endParaRPr kumimoji="0" lang="ko-KR" altLang="en-US" sz="800" dirty="0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grpSp>
        <p:nvGrpSpPr>
          <p:cNvPr id="120" name="그룹 119"/>
          <p:cNvGrpSpPr/>
          <p:nvPr/>
        </p:nvGrpSpPr>
        <p:grpSpPr>
          <a:xfrm>
            <a:off x="4018365" y="3563170"/>
            <a:ext cx="366039" cy="123111"/>
            <a:chOff x="2201265" y="3230193"/>
            <a:chExt cx="366039" cy="123111"/>
          </a:xfrm>
        </p:grpSpPr>
        <p:sp>
          <p:nvSpPr>
            <p:cNvPr id="121" name="직사각형 120"/>
            <p:cNvSpPr/>
            <p:nvPr/>
          </p:nvSpPr>
          <p:spPr>
            <a:xfrm>
              <a:off x="2201265" y="3242416"/>
              <a:ext cx="99022" cy="93715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22" name="TextBox 121"/>
            <p:cNvSpPr txBox="1"/>
            <p:nvPr/>
          </p:nvSpPr>
          <p:spPr bwMode="auto">
            <a:xfrm>
              <a:off x="2315632" y="3230193"/>
              <a:ext cx="251672" cy="1231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kumimoji="0" lang="en-US" altLang="ko-KR" sz="800" dirty="0" smtClean="0">
                  <a:latin typeface="맑은 고딕" pitchFamily="50" charset="-127"/>
                  <a:ea typeface="맑은 고딕" pitchFamily="50" charset="-127"/>
                </a:rPr>
                <a:t>06</a:t>
              </a:r>
              <a:r>
                <a:rPr kumimoji="0" lang="ko-KR" altLang="en-US" sz="800" smtClean="0">
                  <a:latin typeface="맑은 고딕" pitchFamily="50" charset="-127"/>
                  <a:ea typeface="맑은 고딕" pitchFamily="50" charset="-127"/>
                </a:rPr>
                <a:t>시 </a:t>
              </a:r>
              <a:endParaRPr kumimoji="0" lang="ko-KR" altLang="en-US" sz="800" dirty="0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grpSp>
        <p:nvGrpSpPr>
          <p:cNvPr id="123" name="그룹 122"/>
          <p:cNvGrpSpPr/>
          <p:nvPr/>
        </p:nvGrpSpPr>
        <p:grpSpPr>
          <a:xfrm>
            <a:off x="4448207" y="3563170"/>
            <a:ext cx="329169" cy="123111"/>
            <a:chOff x="2201265" y="3230193"/>
            <a:chExt cx="329169" cy="123111"/>
          </a:xfrm>
        </p:grpSpPr>
        <p:sp>
          <p:nvSpPr>
            <p:cNvPr id="124" name="직사각형 123"/>
            <p:cNvSpPr/>
            <p:nvPr/>
          </p:nvSpPr>
          <p:spPr>
            <a:xfrm>
              <a:off x="2201265" y="3242416"/>
              <a:ext cx="99022" cy="93715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25" name="TextBox 124"/>
            <p:cNvSpPr txBox="1"/>
            <p:nvPr/>
          </p:nvSpPr>
          <p:spPr bwMode="auto">
            <a:xfrm>
              <a:off x="2315632" y="3230193"/>
              <a:ext cx="214802" cy="1231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kumimoji="0" lang="en-US" altLang="ko-KR" sz="800" dirty="0" smtClean="0">
                  <a:latin typeface="맑은 고딕" pitchFamily="50" charset="-127"/>
                  <a:ea typeface="맑은 고딕" pitchFamily="50" charset="-127"/>
                </a:rPr>
                <a:t>07</a:t>
              </a:r>
              <a:r>
                <a:rPr kumimoji="0" lang="ko-KR" altLang="en-US" sz="800" smtClean="0">
                  <a:latin typeface="맑은 고딕" pitchFamily="50" charset="-127"/>
                  <a:ea typeface="맑은 고딕" pitchFamily="50" charset="-127"/>
                </a:rPr>
                <a:t>시</a:t>
              </a:r>
              <a:endParaRPr kumimoji="0" lang="ko-KR" altLang="en-US" sz="800" dirty="0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grpSp>
        <p:nvGrpSpPr>
          <p:cNvPr id="126" name="그룹 125"/>
          <p:cNvGrpSpPr/>
          <p:nvPr/>
        </p:nvGrpSpPr>
        <p:grpSpPr>
          <a:xfrm>
            <a:off x="4841179" y="3563170"/>
            <a:ext cx="329169" cy="123111"/>
            <a:chOff x="2201265" y="3230193"/>
            <a:chExt cx="329169" cy="123111"/>
          </a:xfrm>
        </p:grpSpPr>
        <p:sp>
          <p:nvSpPr>
            <p:cNvPr id="127" name="직사각형 126"/>
            <p:cNvSpPr/>
            <p:nvPr/>
          </p:nvSpPr>
          <p:spPr>
            <a:xfrm>
              <a:off x="2201265" y="3242416"/>
              <a:ext cx="99022" cy="93715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28" name="TextBox 127"/>
            <p:cNvSpPr txBox="1"/>
            <p:nvPr/>
          </p:nvSpPr>
          <p:spPr bwMode="auto">
            <a:xfrm>
              <a:off x="2315632" y="3230193"/>
              <a:ext cx="214802" cy="1231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kumimoji="0" lang="en-US" altLang="ko-KR" sz="800" dirty="0" smtClean="0">
                  <a:latin typeface="맑은 고딕" pitchFamily="50" charset="-127"/>
                  <a:ea typeface="맑은 고딕" pitchFamily="50" charset="-127"/>
                </a:rPr>
                <a:t>08</a:t>
              </a:r>
              <a:r>
                <a:rPr kumimoji="0" lang="ko-KR" altLang="en-US" sz="800" smtClean="0">
                  <a:latin typeface="맑은 고딕" pitchFamily="50" charset="-127"/>
                  <a:ea typeface="맑은 고딕" pitchFamily="50" charset="-127"/>
                </a:rPr>
                <a:t>시</a:t>
              </a:r>
              <a:endParaRPr kumimoji="0" lang="ko-KR" altLang="en-US" sz="800" dirty="0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grpSp>
        <p:nvGrpSpPr>
          <p:cNvPr id="129" name="그룹 128"/>
          <p:cNvGrpSpPr/>
          <p:nvPr/>
        </p:nvGrpSpPr>
        <p:grpSpPr>
          <a:xfrm>
            <a:off x="5234151" y="3563170"/>
            <a:ext cx="329169" cy="123111"/>
            <a:chOff x="2201265" y="3230193"/>
            <a:chExt cx="329169" cy="123111"/>
          </a:xfrm>
        </p:grpSpPr>
        <p:sp>
          <p:nvSpPr>
            <p:cNvPr id="130" name="직사각형 129"/>
            <p:cNvSpPr/>
            <p:nvPr/>
          </p:nvSpPr>
          <p:spPr>
            <a:xfrm>
              <a:off x="2201265" y="3242416"/>
              <a:ext cx="99022" cy="93715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31" name="TextBox 130"/>
            <p:cNvSpPr txBox="1"/>
            <p:nvPr/>
          </p:nvSpPr>
          <p:spPr bwMode="auto">
            <a:xfrm>
              <a:off x="2315632" y="3230193"/>
              <a:ext cx="214802" cy="1231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kumimoji="0" lang="en-US" altLang="ko-KR" sz="800" dirty="0" smtClean="0">
                  <a:latin typeface="맑은 고딕" pitchFamily="50" charset="-127"/>
                  <a:ea typeface="맑은 고딕" pitchFamily="50" charset="-127"/>
                </a:rPr>
                <a:t>09</a:t>
              </a:r>
              <a:r>
                <a:rPr kumimoji="0" lang="ko-KR" altLang="en-US" sz="800" smtClean="0">
                  <a:latin typeface="맑은 고딕" pitchFamily="50" charset="-127"/>
                  <a:ea typeface="맑은 고딕" pitchFamily="50" charset="-127"/>
                </a:rPr>
                <a:t>시</a:t>
              </a:r>
              <a:endParaRPr kumimoji="0" lang="ko-KR" altLang="en-US" sz="800" dirty="0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grpSp>
        <p:nvGrpSpPr>
          <p:cNvPr id="132" name="그룹 131"/>
          <p:cNvGrpSpPr/>
          <p:nvPr/>
        </p:nvGrpSpPr>
        <p:grpSpPr>
          <a:xfrm>
            <a:off x="5627123" y="3563170"/>
            <a:ext cx="329169" cy="123111"/>
            <a:chOff x="2201265" y="3230193"/>
            <a:chExt cx="329169" cy="123111"/>
          </a:xfrm>
        </p:grpSpPr>
        <p:sp>
          <p:nvSpPr>
            <p:cNvPr id="133" name="직사각형 132"/>
            <p:cNvSpPr/>
            <p:nvPr/>
          </p:nvSpPr>
          <p:spPr>
            <a:xfrm>
              <a:off x="2201265" y="3242416"/>
              <a:ext cx="99022" cy="93715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34" name="TextBox 133"/>
            <p:cNvSpPr txBox="1"/>
            <p:nvPr/>
          </p:nvSpPr>
          <p:spPr bwMode="auto">
            <a:xfrm>
              <a:off x="2315632" y="3230193"/>
              <a:ext cx="214802" cy="1231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kumimoji="0" lang="en-US" altLang="ko-KR" sz="800" dirty="0" smtClean="0">
                  <a:latin typeface="맑은 고딕" pitchFamily="50" charset="-127"/>
                  <a:ea typeface="맑은 고딕" pitchFamily="50" charset="-127"/>
                </a:rPr>
                <a:t>10</a:t>
              </a:r>
              <a:r>
                <a:rPr kumimoji="0" lang="ko-KR" altLang="en-US" sz="800" smtClean="0">
                  <a:latin typeface="맑은 고딕" pitchFamily="50" charset="-127"/>
                  <a:ea typeface="맑은 고딕" pitchFamily="50" charset="-127"/>
                </a:rPr>
                <a:t>시</a:t>
              </a:r>
              <a:endParaRPr kumimoji="0" lang="ko-KR" altLang="en-US" sz="800" dirty="0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grpSp>
        <p:nvGrpSpPr>
          <p:cNvPr id="135" name="그룹 134"/>
          <p:cNvGrpSpPr/>
          <p:nvPr/>
        </p:nvGrpSpPr>
        <p:grpSpPr>
          <a:xfrm>
            <a:off x="6020095" y="3563170"/>
            <a:ext cx="329169" cy="123111"/>
            <a:chOff x="2201265" y="3230193"/>
            <a:chExt cx="329169" cy="123111"/>
          </a:xfrm>
        </p:grpSpPr>
        <p:sp>
          <p:nvSpPr>
            <p:cNvPr id="136" name="직사각형 135"/>
            <p:cNvSpPr/>
            <p:nvPr/>
          </p:nvSpPr>
          <p:spPr>
            <a:xfrm>
              <a:off x="2201265" y="3242416"/>
              <a:ext cx="99022" cy="93715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37" name="TextBox 136"/>
            <p:cNvSpPr txBox="1"/>
            <p:nvPr/>
          </p:nvSpPr>
          <p:spPr bwMode="auto">
            <a:xfrm>
              <a:off x="2315632" y="3230193"/>
              <a:ext cx="214802" cy="1231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kumimoji="0" lang="en-US" altLang="ko-KR" sz="800" dirty="0" smtClean="0">
                  <a:latin typeface="맑은 고딕" pitchFamily="50" charset="-127"/>
                  <a:ea typeface="맑은 고딕" pitchFamily="50" charset="-127"/>
                </a:rPr>
                <a:t>11</a:t>
              </a:r>
              <a:r>
                <a:rPr kumimoji="0" lang="ko-KR" altLang="en-US" sz="800" smtClean="0">
                  <a:latin typeface="맑은 고딕" pitchFamily="50" charset="-127"/>
                  <a:ea typeface="맑은 고딕" pitchFamily="50" charset="-127"/>
                </a:rPr>
                <a:t>시</a:t>
              </a:r>
              <a:endParaRPr kumimoji="0" lang="ko-KR" altLang="en-US" sz="800" dirty="0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grpSp>
        <p:nvGrpSpPr>
          <p:cNvPr id="138" name="그룹 137"/>
          <p:cNvGrpSpPr/>
          <p:nvPr/>
        </p:nvGrpSpPr>
        <p:grpSpPr>
          <a:xfrm>
            <a:off x="1662121" y="3759391"/>
            <a:ext cx="329169" cy="123111"/>
            <a:chOff x="2201265" y="3230193"/>
            <a:chExt cx="329169" cy="123111"/>
          </a:xfrm>
        </p:grpSpPr>
        <p:sp>
          <p:nvSpPr>
            <p:cNvPr id="139" name="직사각형 138"/>
            <p:cNvSpPr/>
            <p:nvPr/>
          </p:nvSpPr>
          <p:spPr>
            <a:xfrm>
              <a:off x="2201265" y="3242416"/>
              <a:ext cx="99022" cy="93715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40" name="TextBox 139"/>
            <p:cNvSpPr txBox="1"/>
            <p:nvPr/>
          </p:nvSpPr>
          <p:spPr bwMode="auto">
            <a:xfrm>
              <a:off x="2315632" y="3230193"/>
              <a:ext cx="214802" cy="1231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kumimoji="0" lang="en-US" altLang="ko-KR" sz="800" dirty="0" smtClean="0">
                  <a:latin typeface="맑은 고딕" pitchFamily="50" charset="-127"/>
                  <a:ea typeface="맑은 고딕" pitchFamily="50" charset="-127"/>
                </a:rPr>
                <a:t>12</a:t>
              </a:r>
              <a:r>
                <a:rPr kumimoji="0" lang="ko-KR" altLang="en-US" sz="800" smtClean="0">
                  <a:latin typeface="맑은 고딕" pitchFamily="50" charset="-127"/>
                  <a:ea typeface="맑은 고딕" pitchFamily="50" charset="-127"/>
                </a:rPr>
                <a:t>시</a:t>
              </a:r>
              <a:endParaRPr kumimoji="0" lang="ko-KR" altLang="en-US" sz="800" dirty="0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grpSp>
        <p:nvGrpSpPr>
          <p:cNvPr id="144" name="그룹 143"/>
          <p:cNvGrpSpPr/>
          <p:nvPr/>
        </p:nvGrpSpPr>
        <p:grpSpPr>
          <a:xfrm>
            <a:off x="2062186" y="3756987"/>
            <a:ext cx="329169" cy="123111"/>
            <a:chOff x="2201265" y="3230193"/>
            <a:chExt cx="329169" cy="123111"/>
          </a:xfrm>
        </p:grpSpPr>
        <p:sp>
          <p:nvSpPr>
            <p:cNvPr id="145" name="직사각형 144"/>
            <p:cNvSpPr/>
            <p:nvPr/>
          </p:nvSpPr>
          <p:spPr>
            <a:xfrm>
              <a:off x="2201265" y="3242416"/>
              <a:ext cx="99022" cy="93715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46" name="TextBox 145"/>
            <p:cNvSpPr txBox="1"/>
            <p:nvPr/>
          </p:nvSpPr>
          <p:spPr bwMode="auto">
            <a:xfrm>
              <a:off x="2315632" y="3230193"/>
              <a:ext cx="214802" cy="1231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kumimoji="0" lang="en-US" altLang="ko-KR" sz="800" dirty="0" smtClean="0">
                  <a:latin typeface="맑은 고딕" pitchFamily="50" charset="-127"/>
                  <a:ea typeface="맑은 고딕" pitchFamily="50" charset="-127"/>
                </a:rPr>
                <a:t>13</a:t>
              </a:r>
              <a:r>
                <a:rPr kumimoji="0" lang="ko-KR" altLang="en-US" sz="800" smtClean="0">
                  <a:latin typeface="맑은 고딕" pitchFamily="50" charset="-127"/>
                  <a:ea typeface="맑은 고딕" pitchFamily="50" charset="-127"/>
                </a:rPr>
                <a:t>시</a:t>
              </a:r>
              <a:endParaRPr kumimoji="0" lang="ko-KR" altLang="en-US" sz="800" dirty="0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grpSp>
        <p:nvGrpSpPr>
          <p:cNvPr id="147" name="그룹 146"/>
          <p:cNvGrpSpPr/>
          <p:nvPr/>
        </p:nvGrpSpPr>
        <p:grpSpPr>
          <a:xfrm>
            <a:off x="2455158" y="3756987"/>
            <a:ext cx="329169" cy="123111"/>
            <a:chOff x="2201265" y="3230193"/>
            <a:chExt cx="329169" cy="123111"/>
          </a:xfrm>
        </p:grpSpPr>
        <p:sp>
          <p:nvSpPr>
            <p:cNvPr id="148" name="직사각형 147"/>
            <p:cNvSpPr/>
            <p:nvPr/>
          </p:nvSpPr>
          <p:spPr>
            <a:xfrm>
              <a:off x="2201265" y="3242416"/>
              <a:ext cx="99022" cy="93715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49" name="TextBox 148"/>
            <p:cNvSpPr txBox="1"/>
            <p:nvPr/>
          </p:nvSpPr>
          <p:spPr bwMode="auto">
            <a:xfrm>
              <a:off x="2315632" y="3230193"/>
              <a:ext cx="214802" cy="1231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kumimoji="0" lang="en-US" altLang="ko-KR" sz="800" dirty="0" smtClean="0">
                  <a:latin typeface="맑은 고딕" pitchFamily="50" charset="-127"/>
                  <a:ea typeface="맑은 고딕" pitchFamily="50" charset="-127"/>
                </a:rPr>
                <a:t>14</a:t>
              </a:r>
              <a:r>
                <a:rPr kumimoji="0" lang="ko-KR" altLang="en-US" sz="800" smtClean="0">
                  <a:latin typeface="맑은 고딕" pitchFamily="50" charset="-127"/>
                  <a:ea typeface="맑은 고딕" pitchFamily="50" charset="-127"/>
                </a:rPr>
                <a:t>시</a:t>
              </a:r>
              <a:endParaRPr kumimoji="0" lang="ko-KR" altLang="en-US" sz="800" dirty="0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grpSp>
        <p:nvGrpSpPr>
          <p:cNvPr id="150" name="그룹 149"/>
          <p:cNvGrpSpPr/>
          <p:nvPr/>
        </p:nvGrpSpPr>
        <p:grpSpPr>
          <a:xfrm>
            <a:off x="2848130" y="3756987"/>
            <a:ext cx="329169" cy="123111"/>
            <a:chOff x="2201265" y="3230193"/>
            <a:chExt cx="329169" cy="123111"/>
          </a:xfrm>
        </p:grpSpPr>
        <p:sp>
          <p:nvSpPr>
            <p:cNvPr id="151" name="직사각형 150"/>
            <p:cNvSpPr/>
            <p:nvPr/>
          </p:nvSpPr>
          <p:spPr>
            <a:xfrm>
              <a:off x="2201265" y="3242416"/>
              <a:ext cx="99022" cy="93715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52" name="TextBox 151"/>
            <p:cNvSpPr txBox="1"/>
            <p:nvPr/>
          </p:nvSpPr>
          <p:spPr bwMode="auto">
            <a:xfrm>
              <a:off x="2315632" y="3230193"/>
              <a:ext cx="214802" cy="1231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kumimoji="0" lang="en-US" altLang="ko-KR" sz="800" dirty="0" smtClean="0">
                  <a:latin typeface="맑은 고딕" pitchFamily="50" charset="-127"/>
                  <a:ea typeface="맑은 고딕" pitchFamily="50" charset="-127"/>
                </a:rPr>
                <a:t>15</a:t>
              </a:r>
              <a:r>
                <a:rPr kumimoji="0" lang="ko-KR" altLang="en-US" sz="800" smtClean="0">
                  <a:latin typeface="맑은 고딕" pitchFamily="50" charset="-127"/>
                  <a:ea typeface="맑은 고딕" pitchFamily="50" charset="-127"/>
                </a:rPr>
                <a:t>시</a:t>
              </a:r>
              <a:endParaRPr kumimoji="0" lang="ko-KR" altLang="en-US" sz="800" dirty="0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grpSp>
        <p:nvGrpSpPr>
          <p:cNvPr id="153" name="그룹 152"/>
          <p:cNvGrpSpPr/>
          <p:nvPr/>
        </p:nvGrpSpPr>
        <p:grpSpPr>
          <a:xfrm>
            <a:off x="3241102" y="3756987"/>
            <a:ext cx="329169" cy="123111"/>
            <a:chOff x="2201265" y="3230193"/>
            <a:chExt cx="329169" cy="123111"/>
          </a:xfrm>
        </p:grpSpPr>
        <p:sp>
          <p:nvSpPr>
            <p:cNvPr id="154" name="직사각형 153"/>
            <p:cNvSpPr/>
            <p:nvPr/>
          </p:nvSpPr>
          <p:spPr>
            <a:xfrm>
              <a:off x="2201265" y="3242416"/>
              <a:ext cx="99022" cy="93715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55" name="TextBox 154"/>
            <p:cNvSpPr txBox="1"/>
            <p:nvPr/>
          </p:nvSpPr>
          <p:spPr bwMode="auto">
            <a:xfrm>
              <a:off x="2315632" y="3230193"/>
              <a:ext cx="214802" cy="1231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kumimoji="0" lang="en-US" altLang="ko-KR" sz="800" dirty="0" smtClean="0">
                  <a:latin typeface="맑은 고딕" pitchFamily="50" charset="-127"/>
                  <a:ea typeface="맑은 고딕" pitchFamily="50" charset="-127"/>
                </a:rPr>
                <a:t>16</a:t>
              </a:r>
              <a:r>
                <a:rPr kumimoji="0" lang="ko-KR" altLang="en-US" sz="800" smtClean="0">
                  <a:latin typeface="맑은 고딕" pitchFamily="50" charset="-127"/>
                  <a:ea typeface="맑은 고딕" pitchFamily="50" charset="-127"/>
                </a:rPr>
                <a:t>시</a:t>
              </a:r>
              <a:endParaRPr kumimoji="0" lang="ko-KR" altLang="en-US" sz="800" dirty="0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grpSp>
        <p:nvGrpSpPr>
          <p:cNvPr id="156" name="그룹 155"/>
          <p:cNvGrpSpPr/>
          <p:nvPr/>
        </p:nvGrpSpPr>
        <p:grpSpPr>
          <a:xfrm>
            <a:off x="3634074" y="3756987"/>
            <a:ext cx="329169" cy="123111"/>
            <a:chOff x="2201265" y="3230193"/>
            <a:chExt cx="329169" cy="123111"/>
          </a:xfrm>
        </p:grpSpPr>
        <p:sp>
          <p:nvSpPr>
            <p:cNvPr id="157" name="직사각형 156"/>
            <p:cNvSpPr/>
            <p:nvPr/>
          </p:nvSpPr>
          <p:spPr>
            <a:xfrm>
              <a:off x="2201265" y="3242416"/>
              <a:ext cx="99022" cy="93715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58" name="TextBox 157"/>
            <p:cNvSpPr txBox="1"/>
            <p:nvPr/>
          </p:nvSpPr>
          <p:spPr bwMode="auto">
            <a:xfrm>
              <a:off x="2315632" y="3230193"/>
              <a:ext cx="214802" cy="1231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kumimoji="0" lang="en-US" altLang="ko-KR" sz="800" dirty="0" smtClean="0">
                  <a:latin typeface="맑은 고딕" pitchFamily="50" charset="-127"/>
                  <a:ea typeface="맑은 고딕" pitchFamily="50" charset="-127"/>
                </a:rPr>
                <a:t>17</a:t>
              </a:r>
              <a:r>
                <a:rPr kumimoji="0" lang="ko-KR" altLang="en-US" sz="800" smtClean="0">
                  <a:latin typeface="맑은 고딕" pitchFamily="50" charset="-127"/>
                  <a:ea typeface="맑은 고딕" pitchFamily="50" charset="-127"/>
                </a:rPr>
                <a:t>시</a:t>
              </a:r>
              <a:endParaRPr kumimoji="0" lang="ko-KR" altLang="en-US" sz="800" dirty="0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grpSp>
        <p:nvGrpSpPr>
          <p:cNvPr id="159" name="그룹 158"/>
          <p:cNvGrpSpPr/>
          <p:nvPr/>
        </p:nvGrpSpPr>
        <p:grpSpPr>
          <a:xfrm>
            <a:off x="4027046" y="3756987"/>
            <a:ext cx="329169" cy="123111"/>
            <a:chOff x="2201265" y="3230193"/>
            <a:chExt cx="329169" cy="123111"/>
          </a:xfrm>
        </p:grpSpPr>
        <p:sp>
          <p:nvSpPr>
            <p:cNvPr id="160" name="직사각형 159"/>
            <p:cNvSpPr/>
            <p:nvPr/>
          </p:nvSpPr>
          <p:spPr>
            <a:xfrm>
              <a:off x="2201265" y="3242416"/>
              <a:ext cx="99022" cy="93715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61" name="TextBox 160"/>
            <p:cNvSpPr txBox="1"/>
            <p:nvPr/>
          </p:nvSpPr>
          <p:spPr bwMode="auto">
            <a:xfrm>
              <a:off x="2315632" y="3230193"/>
              <a:ext cx="214802" cy="1231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kumimoji="0" lang="en-US" altLang="ko-KR" sz="800" dirty="0" smtClean="0">
                  <a:latin typeface="맑은 고딕" pitchFamily="50" charset="-127"/>
                  <a:ea typeface="맑은 고딕" pitchFamily="50" charset="-127"/>
                </a:rPr>
                <a:t>18</a:t>
              </a:r>
              <a:r>
                <a:rPr kumimoji="0" lang="ko-KR" altLang="en-US" sz="800" smtClean="0">
                  <a:latin typeface="맑은 고딕" pitchFamily="50" charset="-127"/>
                  <a:ea typeface="맑은 고딕" pitchFamily="50" charset="-127"/>
                </a:rPr>
                <a:t>시</a:t>
              </a:r>
              <a:endParaRPr kumimoji="0" lang="ko-KR" altLang="en-US" sz="800" dirty="0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grpSp>
        <p:nvGrpSpPr>
          <p:cNvPr id="162" name="그룹 161"/>
          <p:cNvGrpSpPr/>
          <p:nvPr/>
        </p:nvGrpSpPr>
        <p:grpSpPr>
          <a:xfrm>
            <a:off x="4420018" y="3756987"/>
            <a:ext cx="366039" cy="123111"/>
            <a:chOff x="2201265" y="3230193"/>
            <a:chExt cx="366039" cy="123111"/>
          </a:xfrm>
        </p:grpSpPr>
        <p:sp>
          <p:nvSpPr>
            <p:cNvPr id="163" name="직사각형 162"/>
            <p:cNvSpPr/>
            <p:nvPr/>
          </p:nvSpPr>
          <p:spPr>
            <a:xfrm>
              <a:off x="2201265" y="3242416"/>
              <a:ext cx="99022" cy="93715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64" name="TextBox 163"/>
            <p:cNvSpPr txBox="1"/>
            <p:nvPr/>
          </p:nvSpPr>
          <p:spPr bwMode="auto">
            <a:xfrm>
              <a:off x="2315632" y="3230193"/>
              <a:ext cx="251672" cy="1231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kumimoji="0" lang="en-US" altLang="ko-KR" sz="800" dirty="0" smtClean="0">
                  <a:latin typeface="맑은 고딕" pitchFamily="50" charset="-127"/>
                  <a:ea typeface="맑은 고딕" pitchFamily="50" charset="-127"/>
                </a:rPr>
                <a:t>19</a:t>
              </a:r>
              <a:r>
                <a:rPr kumimoji="0" lang="ko-KR" altLang="en-US" sz="800" smtClean="0">
                  <a:latin typeface="맑은 고딕" pitchFamily="50" charset="-127"/>
                  <a:ea typeface="맑은 고딕" pitchFamily="50" charset="-127"/>
                </a:rPr>
                <a:t>시 </a:t>
              </a:r>
              <a:endParaRPr kumimoji="0" lang="ko-KR" altLang="en-US" sz="800" dirty="0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grpSp>
        <p:nvGrpSpPr>
          <p:cNvPr id="165" name="그룹 164"/>
          <p:cNvGrpSpPr/>
          <p:nvPr/>
        </p:nvGrpSpPr>
        <p:grpSpPr>
          <a:xfrm>
            <a:off x="4849860" y="3756987"/>
            <a:ext cx="329169" cy="123111"/>
            <a:chOff x="2201265" y="3230193"/>
            <a:chExt cx="329169" cy="123111"/>
          </a:xfrm>
        </p:grpSpPr>
        <p:sp>
          <p:nvSpPr>
            <p:cNvPr id="166" name="직사각형 165"/>
            <p:cNvSpPr/>
            <p:nvPr/>
          </p:nvSpPr>
          <p:spPr>
            <a:xfrm>
              <a:off x="2201265" y="3242416"/>
              <a:ext cx="99022" cy="93715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67" name="TextBox 166"/>
            <p:cNvSpPr txBox="1"/>
            <p:nvPr/>
          </p:nvSpPr>
          <p:spPr bwMode="auto">
            <a:xfrm>
              <a:off x="2315632" y="3230193"/>
              <a:ext cx="214802" cy="1231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kumimoji="0" lang="en-US" altLang="ko-KR" sz="800" dirty="0" smtClean="0">
                  <a:latin typeface="맑은 고딕" pitchFamily="50" charset="-127"/>
                  <a:ea typeface="맑은 고딕" pitchFamily="50" charset="-127"/>
                </a:rPr>
                <a:t>20</a:t>
              </a:r>
              <a:r>
                <a:rPr kumimoji="0" lang="ko-KR" altLang="en-US" sz="800" smtClean="0">
                  <a:latin typeface="맑은 고딕" pitchFamily="50" charset="-127"/>
                  <a:ea typeface="맑은 고딕" pitchFamily="50" charset="-127"/>
                </a:rPr>
                <a:t>시</a:t>
              </a:r>
              <a:endParaRPr kumimoji="0" lang="ko-KR" altLang="en-US" sz="800" dirty="0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grpSp>
        <p:nvGrpSpPr>
          <p:cNvPr id="168" name="그룹 167"/>
          <p:cNvGrpSpPr/>
          <p:nvPr/>
        </p:nvGrpSpPr>
        <p:grpSpPr>
          <a:xfrm>
            <a:off x="5242832" y="3756987"/>
            <a:ext cx="329169" cy="123111"/>
            <a:chOff x="2201265" y="3230193"/>
            <a:chExt cx="329169" cy="123111"/>
          </a:xfrm>
        </p:grpSpPr>
        <p:sp>
          <p:nvSpPr>
            <p:cNvPr id="169" name="직사각형 168"/>
            <p:cNvSpPr/>
            <p:nvPr/>
          </p:nvSpPr>
          <p:spPr>
            <a:xfrm>
              <a:off x="2201265" y="3242416"/>
              <a:ext cx="99022" cy="93715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70" name="TextBox 169"/>
            <p:cNvSpPr txBox="1"/>
            <p:nvPr/>
          </p:nvSpPr>
          <p:spPr bwMode="auto">
            <a:xfrm>
              <a:off x="2315632" y="3230193"/>
              <a:ext cx="214802" cy="1231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kumimoji="0" lang="en-US" altLang="ko-KR" sz="800" dirty="0" smtClean="0">
                  <a:latin typeface="맑은 고딕" pitchFamily="50" charset="-127"/>
                  <a:ea typeface="맑은 고딕" pitchFamily="50" charset="-127"/>
                </a:rPr>
                <a:t>21</a:t>
              </a:r>
              <a:r>
                <a:rPr kumimoji="0" lang="ko-KR" altLang="en-US" sz="800" smtClean="0">
                  <a:latin typeface="맑은 고딕" pitchFamily="50" charset="-127"/>
                  <a:ea typeface="맑은 고딕" pitchFamily="50" charset="-127"/>
                </a:rPr>
                <a:t>시</a:t>
              </a:r>
              <a:endParaRPr kumimoji="0" lang="ko-KR" altLang="en-US" sz="800" dirty="0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grpSp>
        <p:nvGrpSpPr>
          <p:cNvPr id="171" name="그룹 170"/>
          <p:cNvGrpSpPr/>
          <p:nvPr/>
        </p:nvGrpSpPr>
        <p:grpSpPr>
          <a:xfrm>
            <a:off x="5635804" y="3756987"/>
            <a:ext cx="329169" cy="123111"/>
            <a:chOff x="2201265" y="3230193"/>
            <a:chExt cx="329169" cy="123111"/>
          </a:xfrm>
        </p:grpSpPr>
        <p:sp>
          <p:nvSpPr>
            <p:cNvPr id="172" name="직사각형 171"/>
            <p:cNvSpPr/>
            <p:nvPr/>
          </p:nvSpPr>
          <p:spPr>
            <a:xfrm>
              <a:off x="2201265" y="3242416"/>
              <a:ext cx="99022" cy="93715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73" name="TextBox 172"/>
            <p:cNvSpPr txBox="1"/>
            <p:nvPr/>
          </p:nvSpPr>
          <p:spPr bwMode="auto">
            <a:xfrm>
              <a:off x="2315632" y="3230193"/>
              <a:ext cx="214802" cy="1231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kumimoji="0" lang="en-US" altLang="ko-KR" sz="800" dirty="0" smtClean="0">
                  <a:latin typeface="맑은 고딕" pitchFamily="50" charset="-127"/>
                  <a:ea typeface="맑은 고딕" pitchFamily="50" charset="-127"/>
                </a:rPr>
                <a:t>22</a:t>
              </a:r>
              <a:r>
                <a:rPr kumimoji="0" lang="ko-KR" altLang="en-US" sz="800" smtClean="0">
                  <a:latin typeface="맑은 고딕" pitchFamily="50" charset="-127"/>
                  <a:ea typeface="맑은 고딕" pitchFamily="50" charset="-127"/>
                </a:rPr>
                <a:t>시</a:t>
              </a:r>
              <a:endParaRPr kumimoji="0" lang="ko-KR" altLang="en-US" sz="800" dirty="0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grpSp>
        <p:nvGrpSpPr>
          <p:cNvPr id="174" name="그룹 173"/>
          <p:cNvGrpSpPr/>
          <p:nvPr/>
        </p:nvGrpSpPr>
        <p:grpSpPr>
          <a:xfrm>
            <a:off x="6028776" y="3756987"/>
            <a:ext cx="329169" cy="123111"/>
            <a:chOff x="2201265" y="3230193"/>
            <a:chExt cx="329169" cy="123111"/>
          </a:xfrm>
        </p:grpSpPr>
        <p:sp>
          <p:nvSpPr>
            <p:cNvPr id="175" name="직사각형 174"/>
            <p:cNvSpPr/>
            <p:nvPr/>
          </p:nvSpPr>
          <p:spPr>
            <a:xfrm>
              <a:off x="2201265" y="3242416"/>
              <a:ext cx="99022" cy="93715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76" name="TextBox 175"/>
            <p:cNvSpPr txBox="1"/>
            <p:nvPr/>
          </p:nvSpPr>
          <p:spPr bwMode="auto">
            <a:xfrm>
              <a:off x="2315632" y="3230193"/>
              <a:ext cx="214802" cy="1231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kumimoji="0" lang="en-US" altLang="ko-KR" sz="800" dirty="0" smtClean="0">
                  <a:latin typeface="맑은 고딕" pitchFamily="50" charset="-127"/>
                  <a:ea typeface="맑은 고딕" pitchFamily="50" charset="-127"/>
                </a:rPr>
                <a:t>23</a:t>
              </a:r>
              <a:r>
                <a:rPr kumimoji="0" lang="ko-KR" altLang="en-US" sz="800" smtClean="0">
                  <a:latin typeface="맑은 고딕" pitchFamily="50" charset="-127"/>
                  <a:ea typeface="맑은 고딕" pitchFamily="50" charset="-127"/>
                </a:rPr>
                <a:t>시</a:t>
              </a:r>
              <a:endParaRPr kumimoji="0" lang="ko-KR" altLang="en-US" sz="800" dirty="0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grpSp>
        <p:nvGrpSpPr>
          <p:cNvPr id="183" name="그룹 182"/>
          <p:cNvGrpSpPr/>
          <p:nvPr/>
        </p:nvGrpSpPr>
        <p:grpSpPr>
          <a:xfrm>
            <a:off x="1666219" y="3996414"/>
            <a:ext cx="1112731" cy="220861"/>
            <a:chOff x="4926078" y="2952923"/>
            <a:chExt cx="1112731" cy="220861"/>
          </a:xfrm>
        </p:grpSpPr>
        <p:grpSp>
          <p:nvGrpSpPr>
            <p:cNvPr id="184" name="그룹 183"/>
            <p:cNvGrpSpPr/>
            <p:nvPr/>
          </p:nvGrpSpPr>
          <p:grpSpPr>
            <a:xfrm>
              <a:off x="4926078" y="2952923"/>
              <a:ext cx="520579" cy="215444"/>
              <a:chOff x="3355576" y="1263570"/>
              <a:chExt cx="520579" cy="215444"/>
            </a:xfrm>
          </p:grpSpPr>
          <p:sp>
            <p:nvSpPr>
              <p:cNvPr id="191" name="타원 190"/>
              <p:cNvSpPr/>
              <p:nvPr/>
            </p:nvSpPr>
            <p:spPr>
              <a:xfrm>
                <a:off x="3355576" y="1289203"/>
                <a:ext cx="183228" cy="16417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2700000" scaled="1"/>
                <a:tileRect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>
                  <a:latin typeface="현대체 mediurr"/>
                </a:endParaRPr>
              </a:p>
            </p:txBody>
          </p:sp>
          <p:sp>
            <p:nvSpPr>
              <p:cNvPr id="192" name="TextBox 191"/>
              <p:cNvSpPr txBox="1"/>
              <p:nvPr/>
            </p:nvSpPr>
            <p:spPr>
              <a:xfrm>
                <a:off x="3470275" y="1263570"/>
                <a:ext cx="405880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800" dirty="0" smtClean="0">
                    <a:latin typeface="현대체 mediurr"/>
                  </a:rPr>
                  <a:t>30</a:t>
                </a:r>
                <a:r>
                  <a:rPr lang="ko-KR" altLang="en-US" sz="800" smtClean="0">
                    <a:latin typeface="현대체 mediurr"/>
                  </a:rPr>
                  <a:t>분</a:t>
                </a:r>
                <a:endParaRPr lang="ko-KR" altLang="en-US" sz="800" dirty="0">
                  <a:latin typeface="현대체 mediurr"/>
                </a:endParaRPr>
              </a:p>
            </p:txBody>
          </p:sp>
        </p:grpSp>
        <p:grpSp>
          <p:nvGrpSpPr>
            <p:cNvPr id="185" name="그룹 184"/>
            <p:cNvGrpSpPr/>
            <p:nvPr/>
          </p:nvGrpSpPr>
          <p:grpSpPr>
            <a:xfrm>
              <a:off x="5465969" y="2958340"/>
              <a:ext cx="572840" cy="215444"/>
              <a:chOff x="3288660" y="1268987"/>
              <a:chExt cx="572840" cy="215444"/>
            </a:xfrm>
          </p:grpSpPr>
          <p:sp>
            <p:nvSpPr>
              <p:cNvPr id="189" name="타원 188"/>
              <p:cNvSpPr/>
              <p:nvPr/>
            </p:nvSpPr>
            <p:spPr>
              <a:xfrm>
                <a:off x="3288660" y="1293038"/>
                <a:ext cx="183228" cy="16417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2700000" scaled="1"/>
                <a:tileRect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>
                  <a:latin typeface="현대체 mediurr"/>
                </a:endParaRPr>
              </a:p>
            </p:txBody>
          </p:sp>
          <p:sp>
            <p:nvSpPr>
              <p:cNvPr id="190" name="TextBox 189"/>
              <p:cNvSpPr txBox="1"/>
              <p:nvPr/>
            </p:nvSpPr>
            <p:spPr>
              <a:xfrm>
                <a:off x="3412338" y="1268987"/>
                <a:ext cx="449162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800" dirty="0" smtClean="0">
                    <a:latin typeface="현대체 mediurr"/>
                  </a:rPr>
                  <a:t>1</a:t>
                </a:r>
                <a:r>
                  <a:rPr lang="ko-KR" altLang="en-US" sz="800" smtClean="0">
                    <a:latin typeface="현대체 mediurr"/>
                  </a:rPr>
                  <a:t>시간</a:t>
                </a:r>
                <a:endParaRPr lang="ko-KR" altLang="en-US" sz="800" dirty="0">
                  <a:latin typeface="현대체 mediurr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89659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9238520"/>
              </p:ext>
            </p:extLst>
          </p:nvPr>
        </p:nvGraphicFramePr>
        <p:xfrm>
          <a:off x="7761312" y="867783"/>
          <a:ext cx="2049438" cy="5334344"/>
        </p:xfrm>
        <a:graphic>
          <a:graphicData uri="http://schemas.openxmlformats.org/drawingml/2006/table">
            <a:tbl>
              <a:tblPr/>
              <a:tblGrid>
                <a:gridCol w="222338"/>
                <a:gridCol w="1827100"/>
              </a:tblGrid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No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설명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1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kern="1200" baseline="0" dirty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초기화버튼은</a:t>
                      </a:r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 하면 검색 조건을 초기화를 한다</a:t>
                      </a:r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.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조회버튼은 입력 조건에 대한 세부 검색을 한다</a:t>
                      </a:r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. 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2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“+” </a:t>
                      </a: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신규 추가 </a:t>
                      </a:r>
                      <a:endParaRPr kumimoji="0" lang="en-US" altLang="ko-KR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“-”</a:t>
                      </a: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선택한 삭제 </a:t>
                      </a:r>
                      <a:endParaRPr kumimoji="0" lang="en-US" altLang="ko-KR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“ “  </a:t>
                      </a: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리플래쉬  </a:t>
                      </a:r>
                      <a:endParaRPr kumimoji="0" lang="en-US" altLang="ko-KR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“excel“ </a:t>
                      </a: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조회한 내역을 </a:t>
                      </a: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excel </a:t>
                      </a: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출력 </a:t>
                      </a:r>
                      <a:endParaRPr kumimoji="0" lang="en-US" altLang="ko-KR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List </a:t>
                      </a: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건수는 </a:t>
                      </a: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“30, 50, 70 , 100 “ </a:t>
                      </a: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으로 출력을 한다</a:t>
                      </a: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. </a:t>
                      </a:r>
                      <a:endParaRPr kumimoji="0" lang="ko-KR" altLang="en-US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3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선택을</a:t>
                      </a:r>
                      <a:r>
                        <a:rPr lang="ko-KR" altLang="en-US" sz="800" b="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하면 하이라이트 되며 하이라이트 </a:t>
                      </a:r>
                      <a:r>
                        <a:rPr lang="ko-KR" altLang="en-US" sz="800" b="0" baseline="0" dirty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된것을</a:t>
                      </a:r>
                      <a:r>
                        <a:rPr lang="ko-KR" altLang="en-US" sz="800" b="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선택을 하면 수정 </a:t>
                      </a:r>
                      <a:r>
                        <a:rPr lang="ko-KR" altLang="en-US" sz="800" b="0" baseline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페지이로</a:t>
                      </a:r>
                      <a:r>
                        <a:rPr lang="ko-KR" altLang="en-US" sz="800" b="0" baseline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넘어 간다</a:t>
                      </a: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. 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strike="sngStrike" dirty="0" smtClean="0">
                          <a:latin typeface="+mj-ea"/>
                          <a:ea typeface="+mj-ea"/>
                        </a:rPr>
                        <a:t>4</a:t>
                      </a:r>
                      <a:endParaRPr lang="ko-KR" altLang="en-US" sz="800" strike="sngStrike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5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strike="noStrike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6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7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baseline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8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9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10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11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12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88900" indent="-39688" algn="l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Note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lumMod val="75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5" marB="46805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1191912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lang="ko-KR" altLang="en-US" sz="800" b="1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현업측</a:t>
                      </a:r>
                      <a:r>
                        <a:rPr lang="ko-KR" altLang="en-US" sz="8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800" b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질의사항</a:t>
                      </a:r>
                      <a:r>
                        <a:rPr lang="en-US" altLang="ko-KR" sz="8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]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-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1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5" marB="46805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 bwMode="auto">
          <a:xfrm>
            <a:off x="5216230" y="290615"/>
            <a:ext cx="2952328" cy="2160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예시 화면 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1432290" y="647363"/>
            <a:ext cx="1344730" cy="6094005"/>
          </a:xfrm>
          <a:prstGeom prst="rect">
            <a:avLst/>
          </a:prstGeom>
          <a:solidFill>
            <a:schemeClr val="bg1">
              <a:lumMod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1419805" y="801104"/>
            <a:ext cx="548772" cy="65372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886889" y="881118"/>
            <a:ext cx="710555" cy="539041"/>
          </a:xfrm>
          <a:prstGeom prst="rect">
            <a:avLst/>
          </a:prstGeom>
        </p:spPr>
      </p:pic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3284082"/>
              </p:ext>
            </p:extLst>
          </p:nvPr>
        </p:nvGraphicFramePr>
        <p:xfrm>
          <a:off x="-1424164" y="1701421"/>
          <a:ext cx="1312328" cy="304800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066883"/>
                <a:gridCol w="245445"/>
              </a:tblGrid>
              <a:tr h="22390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/>
                        <a:t>  기초정보관리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▲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1921">
                <a:tc gridSpan="2">
                  <a:txBody>
                    <a:bodyPr/>
                    <a:lstStyle/>
                    <a:p>
                      <a:pPr algn="r" latinLnBrk="1"/>
                      <a:r>
                        <a:rPr lang="ko-KR" altLang="en-US" sz="700" dirty="0" smtClean="0"/>
                        <a:t>정비 상품 관리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181921">
                <a:tc gridSpan="2">
                  <a:txBody>
                    <a:bodyPr/>
                    <a:lstStyle/>
                    <a:p>
                      <a:pPr algn="r" latinLnBrk="1"/>
                      <a:r>
                        <a:rPr lang="ko-KR" altLang="en-US" sz="700" dirty="0" smtClean="0"/>
                        <a:t>세차 상품 관리 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181921">
                <a:tc gridSpan="2">
                  <a:txBody>
                    <a:bodyPr/>
                    <a:lstStyle/>
                    <a:p>
                      <a:pPr algn="r" latinLnBrk="1"/>
                      <a:r>
                        <a:rPr lang="en-US" altLang="ko-KR" sz="700" dirty="0" smtClean="0"/>
                        <a:t>*</a:t>
                      </a:r>
                      <a:r>
                        <a:rPr lang="ko-KR" altLang="en-US" sz="700" smtClean="0"/>
                        <a:t>대리점</a:t>
                      </a:r>
                      <a:r>
                        <a:rPr lang="en-US" altLang="ko-KR" sz="700" baseline="0" dirty="0" smtClean="0"/>
                        <a:t> </a:t>
                      </a:r>
                      <a:r>
                        <a:rPr lang="ko-KR" altLang="en-US" sz="700" baseline="0" smtClean="0"/>
                        <a:t>관리 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181921">
                <a:tc gridSpan="2">
                  <a:txBody>
                    <a:bodyPr/>
                    <a:lstStyle/>
                    <a:p>
                      <a:pPr algn="r" latinLnBrk="1"/>
                      <a:r>
                        <a:rPr lang="en-US" altLang="ko-KR" sz="700" dirty="0" smtClean="0"/>
                        <a:t>*BLE</a:t>
                      </a:r>
                      <a:r>
                        <a:rPr lang="en-US" altLang="ko-KR" sz="700" baseline="0" dirty="0" smtClean="0"/>
                        <a:t> </a:t>
                      </a:r>
                      <a:r>
                        <a:rPr lang="ko-KR" altLang="en-US" sz="700" baseline="0" smtClean="0"/>
                        <a:t>단말기 관리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181921">
                <a:tc gridSpan="2">
                  <a:txBody>
                    <a:bodyPr/>
                    <a:lstStyle/>
                    <a:p>
                      <a:pPr algn="r" latinLnBrk="1"/>
                      <a:r>
                        <a:rPr lang="en-US" altLang="ko-KR" sz="700" dirty="0" smtClean="0"/>
                        <a:t>*</a:t>
                      </a:r>
                      <a:r>
                        <a:rPr lang="ko-KR" altLang="en-US" sz="700" smtClean="0"/>
                        <a:t>배차 </a:t>
                      </a:r>
                      <a:r>
                        <a:rPr lang="ko-KR" altLang="en-US" sz="700" dirty="0" smtClean="0"/>
                        <a:t>내역 관리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181921">
                <a:tc gridSpan="2">
                  <a:txBody>
                    <a:bodyPr/>
                    <a:lstStyle/>
                    <a:p>
                      <a:pPr algn="r" latinLnBrk="1"/>
                      <a:r>
                        <a:rPr lang="en-US" altLang="ko-KR" sz="700" dirty="0" smtClean="0"/>
                        <a:t>*</a:t>
                      </a:r>
                      <a:r>
                        <a:rPr lang="ko-KR" altLang="en-US" sz="700" smtClean="0"/>
                        <a:t>권역 </a:t>
                      </a:r>
                      <a:r>
                        <a:rPr lang="ko-KR" altLang="en-US" sz="700" dirty="0" smtClean="0"/>
                        <a:t>관리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BACC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181921">
                <a:tc gridSpan="2">
                  <a:txBody>
                    <a:bodyPr/>
                    <a:lstStyle/>
                    <a:p>
                      <a:pPr algn="r" latinLnBrk="1"/>
                      <a:r>
                        <a:rPr lang="en-US" altLang="ko-KR" sz="700" dirty="0" smtClean="0"/>
                        <a:t>*</a:t>
                      </a:r>
                      <a:r>
                        <a:rPr lang="ko-KR" altLang="en-US" sz="700" smtClean="0"/>
                        <a:t>세차 </a:t>
                      </a:r>
                      <a:r>
                        <a:rPr lang="ko-KR" altLang="en-US" sz="700" dirty="0" smtClean="0"/>
                        <a:t>차량 관리 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181921">
                <a:tc gridSpan="2">
                  <a:txBody>
                    <a:bodyPr/>
                    <a:lstStyle/>
                    <a:p>
                      <a:pPr algn="r" latinLnBrk="1"/>
                      <a:r>
                        <a:rPr lang="en-US" altLang="ko-KR" sz="700" dirty="0" smtClean="0"/>
                        <a:t>*</a:t>
                      </a:r>
                      <a:r>
                        <a:rPr lang="ko-KR" altLang="en-US" sz="700" smtClean="0"/>
                        <a:t>직원 </a:t>
                      </a:r>
                      <a:r>
                        <a:rPr lang="ko-KR" altLang="en-US" sz="700" dirty="0" smtClean="0"/>
                        <a:t>관리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22390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/>
                        <a:t>  사용자관리         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▼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390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/>
                        <a:t>  운영자관리 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▼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390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/>
                        <a:t>  </a:t>
                      </a:r>
                      <a:r>
                        <a:rPr lang="ko-KR" altLang="en-US" sz="1000" dirty="0" err="1" smtClean="0"/>
                        <a:t>레</a:t>
                      </a:r>
                      <a:r>
                        <a:rPr lang="ko-KR" altLang="en-US" sz="1000" dirty="0" smtClean="0"/>
                        <a:t>  포  </a:t>
                      </a:r>
                      <a:r>
                        <a:rPr lang="ko-KR" altLang="en-US" sz="1000" dirty="0" err="1" smtClean="0"/>
                        <a:t>트</a:t>
                      </a:r>
                      <a:r>
                        <a:rPr lang="ko-KR" altLang="en-US" sz="1000" dirty="0" smtClean="0"/>
                        <a:t> 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▼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390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/>
                        <a:t>  위치관제 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▼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390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/>
                        <a:t>  고객지원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▼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3" name="직사각형 12"/>
          <p:cNvSpPr/>
          <p:nvPr/>
        </p:nvSpPr>
        <p:spPr>
          <a:xfrm>
            <a:off x="85038" y="647364"/>
            <a:ext cx="7582587" cy="330528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 bwMode="auto">
          <a:xfrm>
            <a:off x="96916" y="670920"/>
            <a:ext cx="2406428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1200" dirty="0" smtClean="0">
                <a:latin typeface="맑은 고딕" pitchFamily="50" charset="-127"/>
                <a:ea typeface="맑은 고딕" pitchFamily="50" charset="-127"/>
              </a:rPr>
              <a:t>◎ 기초 정보 관리 </a:t>
            </a:r>
            <a:r>
              <a:rPr kumimoji="0" lang="en-US" altLang="ko-KR" sz="1200" dirty="0" smtClean="0">
                <a:latin typeface="맑은 고딕" pitchFamily="50" charset="-127"/>
                <a:ea typeface="맑은 고딕" pitchFamily="50" charset="-127"/>
              </a:rPr>
              <a:t>&gt;&gt;  </a:t>
            </a:r>
            <a:r>
              <a:rPr kumimoji="0" lang="ko-KR" altLang="en-US" sz="1000" smtClean="0">
                <a:latin typeface="맑은 고딕" pitchFamily="50" charset="-127"/>
                <a:ea typeface="맑은 고딕" pitchFamily="50" charset="-127"/>
              </a:rPr>
              <a:t>권역 관리</a:t>
            </a:r>
            <a:endParaRPr kumimoji="0" lang="ko-KR" altLang="en-US" sz="12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10631501" y="6232180"/>
            <a:ext cx="161923" cy="18097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현대체 mediurr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079989" y="692696"/>
            <a:ext cx="490832" cy="21602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LOGOUT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 bwMode="auto">
          <a:xfrm>
            <a:off x="4309052" y="708375"/>
            <a:ext cx="2800767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600" dirty="0" smtClean="0">
                <a:latin typeface="맑은 고딕" pitchFamily="50" charset="-127"/>
                <a:ea typeface="맑은 고딕" pitchFamily="50" charset="-127"/>
                <a:hlinkClick r:id="rId4"/>
              </a:rPr>
              <a:t>equation@g-trace.co.kr</a:t>
            </a:r>
            <a:r>
              <a:rPr kumimoji="0" lang="en-US" altLang="ko-KR" sz="600" dirty="0" smtClean="0">
                <a:latin typeface="맑은 고딕" pitchFamily="50" charset="-127"/>
                <a:ea typeface="맑은 고딕" pitchFamily="50" charset="-127"/>
              </a:rPr>
              <a:t> (</a:t>
            </a:r>
            <a:r>
              <a:rPr kumimoji="0" lang="ko-KR" altLang="en-US" sz="600" smtClean="0">
                <a:latin typeface="맑은 고딕" pitchFamily="50" charset="-127"/>
                <a:ea typeface="맑은 고딕" pitchFamily="50" charset="-127"/>
              </a:rPr>
              <a:t>관리자</a:t>
            </a:r>
            <a:r>
              <a:rPr kumimoji="0" lang="en-US" altLang="ko-KR" sz="600" dirty="0" smtClean="0">
                <a:latin typeface="맑은 고딕" pitchFamily="50" charset="-127"/>
                <a:ea typeface="맑은 고딕" pitchFamily="50" charset="-127"/>
              </a:rPr>
              <a:t>)</a:t>
            </a:r>
            <a:r>
              <a:rPr kumimoji="0" lang="ko-KR" altLang="en-US" sz="600" smtClean="0">
                <a:latin typeface="맑은 고딕" pitchFamily="50" charset="-127"/>
                <a:ea typeface="맑은 고딕" pitchFamily="50" charset="-127"/>
              </a:rPr>
              <a:t>님이 최근 로그인 시간은 </a:t>
            </a:r>
            <a:r>
              <a:rPr kumimoji="0" lang="en-US" altLang="ko-KR" sz="600" dirty="0" smtClean="0">
                <a:latin typeface="맑은 고딕" pitchFamily="50" charset="-127"/>
                <a:ea typeface="맑은 고딕" pitchFamily="50" charset="-127"/>
              </a:rPr>
              <a:t>2016-12-11 12:12</a:t>
            </a:r>
            <a:endParaRPr kumimoji="0" lang="ko-KR" altLang="en-US" sz="6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3360977"/>
              </p:ext>
            </p:extLst>
          </p:nvPr>
        </p:nvGraphicFramePr>
        <p:xfrm>
          <a:off x="91947" y="1271728"/>
          <a:ext cx="7578853" cy="528052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695705"/>
                <a:gridCol w="1100394"/>
                <a:gridCol w="689572"/>
                <a:gridCol w="1173835"/>
                <a:gridCol w="744000"/>
                <a:gridCol w="1234046"/>
                <a:gridCol w="580727"/>
                <a:gridCol w="1360574"/>
              </a:tblGrid>
              <a:tr h="2640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 smtClean="0">
                          <a:solidFill>
                            <a:schemeClr val="tx1"/>
                          </a:solidFill>
                          <a:latin typeface="현대체 mediurr"/>
                        </a:rPr>
                        <a:t>대리점명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 err="1" smtClean="0">
                          <a:solidFill>
                            <a:schemeClr val="tx1"/>
                          </a:solidFill>
                          <a:latin typeface="현대체 mediurr"/>
                        </a:rPr>
                        <a:t>직원명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현대체 mediurr"/>
                        </a:rPr>
                        <a:t>연락처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현대체 mediurr"/>
                        </a:rPr>
                        <a:t>사용여부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64026"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7" name="TextBox 26"/>
          <p:cNvSpPr txBox="1"/>
          <p:nvPr/>
        </p:nvSpPr>
        <p:spPr>
          <a:xfrm>
            <a:off x="90494" y="952008"/>
            <a:ext cx="20541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현대체 mediurr"/>
              </a:rPr>
              <a:t>▷ 권역 관리</a:t>
            </a:r>
            <a:endParaRPr lang="ko-KR" altLang="en-US" sz="1200" dirty="0">
              <a:latin typeface="현대체 mediurr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90494" y="1814346"/>
            <a:ext cx="14253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현대체 mediurr"/>
              </a:rPr>
              <a:t>▷ 권역</a:t>
            </a:r>
            <a:r>
              <a:rPr lang="en-US" altLang="ko-KR" sz="1200" dirty="0" smtClean="0">
                <a:latin typeface="현대체 mediurr"/>
              </a:rPr>
              <a:t> </a:t>
            </a:r>
            <a:r>
              <a:rPr lang="ko-KR" altLang="en-US" sz="1200" smtClean="0">
                <a:latin typeface="현대체 mediurr"/>
              </a:rPr>
              <a:t>세부 내역</a:t>
            </a:r>
            <a:endParaRPr lang="ko-KR" altLang="en-US" sz="1200" dirty="0">
              <a:latin typeface="현대체 mediurr"/>
            </a:endParaRPr>
          </a:p>
        </p:txBody>
      </p:sp>
      <p:graphicFrame>
        <p:nvGraphicFramePr>
          <p:cNvPr id="45" name="표 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8362368"/>
              </p:ext>
            </p:extLst>
          </p:nvPr>
        </p:nvGraphicFramePr>
        <p:xfrm>
          <a:off x="95223" y="2093430"/>
          <a:ext cx="5350636" cy="4133313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252975"/>
                <a:gridCol w="597462"/>
                <a:gridCol w="752475"/>
                <a:gridCol w="413312"/>
                <a:gridCol w="1006475"/>
                <a:gridCol w="551425"/>
                <a:gridCol w="514912"/>
                <a:gridCol w="746688"/>
                <a:gridCol w="514912"/>
              </a:tblGrid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No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등록일자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대리점명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권역명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지역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등록동수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담당직원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연락처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사용여부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/>
                        <a:t>2016-1-12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위고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남부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경기도 하남시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12</a:t>
                      </a:r>
                      <a:r>
                        <a:rPr lang="ko-KR" altLang="en-US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개 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김대표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011-446-0401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166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/>
                        <a:t>2016-1-12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위고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북서부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경기도 파주시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72</a:t>
                      </a:r>
                      <a:r>
                        <a:rPr lang="ko-KR" altLang="en-US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개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김대표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011-446-0401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3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/>
                        <a:t>2016-1-12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SPKE</a:t>
                      </a:r>
                      <a:r>
                        <a:rPr lang="en-US" sz="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</a:t>
                      </a:r>
                      <a:r>
                        <a:rPr lang="ko-KR" altLang="en-US" sz="800" b="0" i="0" u="none" strike="noStrike" baseline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회사명 </a:t>
                      </a:r>
                      <a:r>
                        <a:rPr lang="en-US" altLang="ko-KR" sz="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 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동부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서울특별시 영등포구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14</a:t>
                      </a:r>
                      <a:r>
                        <a:rPr lang="ko-KR" altLang="en-US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개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김대표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011-446-0401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072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4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/>
                        <a:t>2016-1-12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SPKE</a:t>
                      </a:r>
                      <a:r>
                        <a:rPr lang="en-US" altLang="ko-KR" sz="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</a:t>
                      </a:r>
                      <a:r>
                        <a:rPr lang="ko-KR" altLang="en-US" sz="800" b="0" i="0" u="none" strike="noStrike" baseline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회사명 </a:t>
                      </a:r>
                      <a:r>
                        <a:rPr lang="en-US" altLang="ko-KR" sz="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 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북서부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경기도 파주시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12</a:t>
                      </a:r>
                      <a:r>
                        <a:rPr lang="ko-KR" altLang="en-US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개 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김대표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011-446-0401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920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5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/>
                        <a:t>2016-1-12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위고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남부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경기도 하남시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12</a:t>
                      </a:r>
                      <a:r>
                        <a:rPr lang="ko-KR" altLang="en-US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개 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김대표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011-446-0401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부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6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/>
                        <a:t>2016-1-12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위고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북서부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경기도 파주시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72</a:t>
                      </a:r>
                      <a:r>
                        <a:rPr lang="ko-KR" altLang="en-US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개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김대표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011-446-0401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7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/>
                        <a:t>2016-1-12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SPKE</a:t>
                      </a:r>
                      <a:r>
                        <a:rPr lang="en-US" sz="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</a:t>
                      </a:r>
                      <a:r>
                        <a:rPr lang="ko-KR" altLang="en-US" sz="800" b="0" i="0" u="none" strike="noStrike" baseline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회사명 </a:t>
                      </a:r>
                      <a:r>
                        <a:rPr lang="en-US" altLang="ko-KR" sz="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 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동부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서울특별시 영등포구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14</a:t>
                      </a:r>
                      <a:r>
                        <a:rPr lang="ko-KR" altLang="en-US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개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김대표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011-446-0401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8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/>
                        <a:t>2016-1-12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SPKE</a:t>
                      </a:r>
                      <a:r>
                        <a:rPr lang="en-US" altLang="ko-KR" sz="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</a:t>
                      </a:r>
                      <a:r>
                        <a:rPr lang="ko-KR" altLang="en-US" sz="800" b="0" i="0" u="none" strike="noStrike" baseline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회사명 </a:t>
                      </a:r>
                      <a:r>
                        <a:rPr lang="en-US" altLang="ko-KR" sz="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 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북서부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경기도 파주시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12</a:t>
                      </a:r>
                      <a:r>
                        <a:rPr lang="ko-KR" altLang="en-US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개 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김대표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011-446-0401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부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9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/>
                        <a:t>2016-1-12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위고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남부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경기도 하남시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12</a:t>
                      </a:r>
                      <a:r>
                        <a:rPr lang="ko-KR" altLang="en-US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개 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김대표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011-446-0401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/>
                        <a:t>2016-1-12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위고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북서부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경기도 파주시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72</a:t>
                      </a:r>
                      <a:r>
                        <a:rPr lang="ko-KR" altLang="en-US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개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김대표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011-446-0401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27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/>
                        <a:t>2016-1-12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SPKE</a:t>
                      </a:r>
                      <a:r>
                        <a:rPr lang="en-US" sz="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</a:t>
                      </a:r>
                      <a:r>
                        <a:rPr lang="ko-KR" altLang="en-US" sz="800" b="0" i="0" u="none" strike="noStrike" baseline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회사명 </a:t>
                      </a:r>
                      <a:r>
                        <a:rPr lang="en-US" altLang="ko-KR" sz="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 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동부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서울특별시 영등포구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14</a:t>
                      </a:r>
                      <a:r>
                        <a:rPr lang="ko-KR" altLang="en-US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개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김대표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011-446-0401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216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/>
                        <a:t>2016-1-12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SPKE</a:t>
                      </a:r>
                      <a:r>
                        <a:rPr lang="en-US" altLang="ko-KR" sz="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</a:t>
                      </a:r>
                      <a:r>
                        <a:rPr lang="ko-KR" altLang="en-US" sz="800" b="0" i="0" u="none" strike="noStrike" baseline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회사명 </a:t>
                      </a:r>
                      <a:r>
                        <a:rPr lang="en-US" altLang="ko-KR" sz="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 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북서부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경기도 파주시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12</a:t>
                      </a:r>
                      <a:r>
                        <a:rPr lang="ko-KR" altLang="en-US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개 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김대표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011-446-0401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부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13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/>
                        <a:t>2016-1-12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위고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남부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경기도 하남시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12</a:t>
                      </a:r>
                      <a:r>
                        <a:rPr lang="ko-KR" altLang="en-US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개 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김대표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011-446-0401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60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14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/>
                        <a:t>2016-1-12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위고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북서부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경기도 파주시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72</a:t>
                      </a:r>
                      <a:r>
                        <a:rPr lang="ko-KR" altLang="en-US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개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김대표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011-446-0401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15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/>
                        <a:t>2016-1-12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SPKE</a:t>
                      </a:r>
                      <a:r>
                        <a:rPr lang="en-US" sz="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</a:t>
                      </a:r>
                      <a:r>
                        <a:rPr lang="ko-KR" altLang="en-US" sz="800" b="0" i="0" u="none" strike="noStrike" baseline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회사명 </a:t>
                      </a:r>
                      <a:r>
                        <a:rPr lang="en-US" altLang="ko-KR" sz="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 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동부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서울특별시 영등포구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14</a:t>
                      </a:r>
                      <a:r>
                        <a:rPr lang="ko-KR" altLang="en-US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개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김대표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011-446-0401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16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위고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서초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4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김대표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7181215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김대표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011-446-0401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부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47" name="TextBox 46"/>
          <p:cNvSpPr txBox="1"/>
          <p:nvPr/>
        </p:nvSpPr>
        <p:spPr bwMode="auto">
          <a:xfrm>
            <a:off x="91947" y="6563444"/>
            <a:ext cx="7575678" cy="21544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ctr"/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&lt;&lt; &lt; 1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2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3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4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5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6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7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8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9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10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&gt; &gt;&gt;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6953344" y="1851414"/>
            <a:ext cx="673754" cy="18051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50   V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pic>
        <p:nvPicPr>
          <p:cNvPr id="50" name="그림 4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9104" y="1823372"/>
            <a:ext cx="1046347" cy="243809"/>
          </a:xfrm>
          <a:prstGeom prst="rect">
            <a:avLst/>
          </a:prstGeom>
        </p:spPr>
      </p:pic>
      <p:sp>
        <p:nvSpPr>
          <p:cNvPr id="53" name="타원 52"/>
          <p:cNvSpPr/>
          <p:nvPr/>
        </p:nvSpPr>
        <p:spPr>
          <a:xfrm>
            <a:off x="6184433" y="1016477"/>
            <a:ext cx="203406" cy="177363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1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54" name="타원 53"/>
          <p:cNvSpPr/>
          <p:nvPr/>
        </p:nvSpPr>
        <p:spPr>
          <a:xfrm>
            <a:off x="5724340" y="1879162"/>
            <a:ext cx="203406" cy="177363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820128" y="1303652"/>
            <a:ext cx="1037385" cy="20066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ko-KR" altLang="en-US" sz="800" dirty="0">
              <a:solidFill>
                <a:schemeClr val="tx1"/>
              </a:solidFill>
              <a:latin typeface="현대체 mediurr"/>
            </a:endParaRPr>
          </a:p>
        </p:txBody>
      </p:sp>
      <p:grpSp>
        <p:nvGrpSpPr>
          <p:cNvPr id="29" name="그룹 28"/>
          <p:cNvGrpSpPr/>
          <p:nvPr/>
        </p:nvGrpSpPr>
        <p:grpSpPr>
          <a:xfrm>
            <a:off x="6451830" y="1306860"/>
            <a:ext cx="1193465" cy="216761"/>
            <a:chOff x="9812992" y="1180668"/>
            <a:chExt cx="1193465" cy="216761"/>
          </a:xfrm>
        </p:grpSpPr>
        <p:grpSp>
          <p:nvGrpSpPr>
            <p:cNvPr id="30" name="그룹 29"/>
            <p:cNvGrpSpPr/>
            <p:nvPr/>
          </p:nvGrpSpPr>
          <p:grpSpPr>
            <a:xfrm>
              <a:off x="9812992" y="1180668"/>
              <a:ext cx="504549" cy="215444"/>
              <a:chOff x="3355576" y="1263570"/>
              <a:chExt cx="504549" cy="215444"/>
            </a:xfrm>
          </p:grpSpPr>
          <p:sp>
            <p:nvSpPr>
              <p:cNvPr id="37" name="타원 36"/>
              <p:cNvSpPr/>
              <p:nvPr/>
            </p:nvSpPr>
            <p:spPr>
              <a:xfrm>
                <a:off x="3355576" y="1289203"/>
                <a:ext cx="183228" cy="16417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2700000" scaled="1"/>
                <a:tileRect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>
                  <a:latin typeface="현대체 mediurr"/>
                </a:endParaRPr>
              </a:p>
            </p:txBody>
          </p:sp>
          <p:sp>
            <p:nvSpPr>
              <p:cNvPr id="38" name="TextBox 37"/>
              <p:cNvSpPr txBox="1"/>
              <p:nvPr/>
            </p:nvSpPr>
            <p:spPr>
              <a:xfrm>
                <a:off x="3470275" y="1263570"/>
                <a:ext cx="389850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dirty="0">
                    <a:latin typeface="현대체 mediurr"/>
                  </a:rPr>
                  <a:t>전체</a:t>
                </a:r>
              </a:p>
            </p:txBody>
          </p:sp>
        </p:grpSp>
        <p:grpSp>
          <p:nvGrpSpPr>
            <p:cNvPr id="31" name="그룹 30"/>
            <p:cNvGrpSpPr/>
            <p:nvPr/>
          </p:nvGrpSpPr>
          <p:grpSpPr>
            <a:xfrm>
              <a:off x="10232961" y="1180668"/>
              <a:ext cx="410936" cy="215444"/>
              <a:chOff x="3168738" y="1263570"/>
              <a:chExt cx="410936" cy="215444"/>
            </a:xfrm>
          </p:grpSpPr>
          <p:sp>
            <p:nvSpPr>
              <p:cNvPr id="35" name="타원 34"/>
              <p:cNvSpPr/>
              <p:nvPr/>
            </p:nvSpPr>
            <p:spPr>
              <a:xfrm>
                <a:off x="3168738" y="1287621"/>
                <a:ext cx="183228" cy="16417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2700000" scaled="1"/>
                <a:tileRect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>
                  <a:latin typeface="현대체 mediurr"/>
                </a:endParaRPr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3292416" y="1263570"/>
                <a:ext cx="287258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dirty="0">
                    <a:latin typeface="현대체 mediurr"/>
                  </a:rPr>
                  <a:t>여</a:t>
                </a:r>
              </a:p>
            </p:txBody>
          </p:sp>
        </p:grpSp>
        <p:grpSp>
          <p:nvGrpSpPr>
            <p:cNvPr id="32" name="그룹 31"/>
            <p:cNvGrpSpPr/>
            <p:nvPr/>
          </p:nvGrpSpPr>
          <p:grpSpPr>
            <a:xfrm>
              <a:off x="10561785" y="1181985"/>
              <a:ext cx="444672" cy="215444"/>
              <a:chOff x="2890755" y="1264887"/>
              <a:chExt cx="444672" cy="215444"/>
            </a:xfrm>
          </p:grpSpPr>
          <p:sp>
            <p:nvSpPr>
              <p:cNvPr id="33" name="타원 32"/>
              <p:cNvSpPr/>
              <p:nvPr/>
            </p:nvSpPr>
            <p:spPr>
              <a:xfrm>
                <a:off x="2890755" y="1293110"/>
                <a:ext cx="183228" cy="16417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2700000" scaled="1"/>
                <a:tileRect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>
                  <a:latin typeface="현대체 mediurr"/>
                </a:endParaRPr>
              </a:p>
            </p:txBody>
          </p:sp>
          <p:sp>
            <p:nvSpPr>
              <p:cNvPr id="34" name="TextBox 33"/>
              <p:cNvSpPr txBox="1"/>
              <p:nvPr/>
            </p:nvSpPr>
            <p:spPr>
              <a:xfrm>
                <a:off x="3048169" y="1264887"/>
                <a:ext cx="287258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dirty="0">
                    <a:latin typeface="현대체 mediurr"/>
                  </a:rPr>
                  <a:t>부</a:t>
                </a:r>
              </a:p>
            </p:txBody>
          </p:sp>
        </p:grpSp>
      </p:grpSp>
      <p:sp>
        <p:nvSpPr>
          <p:cNvPr id="41" name="직사각형 40"/>
          <p:cNvSpPr/>
          <p:nvPr/>
        </p:nvSpPr>
        <p:spPr>
          <a:xfrm>
            <a:off x="2614213" y="1303690"/>
            <a:ext cx="1073461" cy="20066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ko-KR" altLang="en-US" sz="800" dirty="0">
              <a:solidFill>
                <a:schemeClr val="tx1"/>
              </a:solidFill>
              <a:latin typeface="현대체 mediurr"/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4571502" y="1299394"/>
            <a:ext cx="1073461" cy="20066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ko-KR" altLang="en-US" sz="800" dirty="0">
              <a:solidFill>
                <a:schemeClr val="tx1"/>
              </a:solidFill>
              <a:latin typeface="현대체 mediurr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493088" y="1048495"/>
            <a:ext cx="536731" cy="180512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초기화</a:t>
            </a:r>
          </a:p>
        </p:txBody>
      </p:sp>
      <p:sp>
        <p:nvSpPr>
          <p:cNvPr id="48" name="직사각형 47"/>
          <p:cNvSpPr/>
          <p:nvPr/>
        </p:nvSpPr>
        <p:spPr>
          <a:xfrm>
            <a:off x="7103978" y="1052631"/>
            <a:ext cx="536731" cy="180512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조회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6286136" y="1838365"/>
            <a:ext cx="236584" cy="219035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4486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307648" y="227021"/>
            <a:ext cx="4274526" cy="33813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US" altLang="ko-KR" sz="1600" b="1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Tahoma" pitchFamily="34" charset="0"/>
              </a:rPr>
              <a:t>Menu A</a:t>
            </a:r>
            <a:r>
              <a:rPr lang="en-US" sz="16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​rchitecture</a:t>
            </a:r>
            <a:endParaRPr lang="ko-KR" altLang="en-US" sz="1600" b="1" kern="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  <a:cs typeface="Tahoma" pitchFamily="34" charset="0"/>
            </a:endParaRPr>
          </a:p>
        </p:txBody>
      </p:sp>
      <p:sp>
        <p:nvSpPr>
          <p:cNvPr id="22" name="Line 422"/>
          <p:cNvSpPr>
            <a:spLocks noChangeShapeType="1"/>
          </p:cNvSpPr>
          <p:nvPr/>
        </p:nvSpPr>
        <p:spPr bwMode="auto">
          <a:xfrm>
            <a:off x="309563" y="562339"/>
            <a:ext cx="904716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defPPr>
              <a:defRPr lang="ko-K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5pPr>
            <a:lvl6pPr marL="22860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6pPr>
            <a:lvl7pPr marL="27432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7pPr>
            <a:lvl8pPr marL="32004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8pPr>
            <a:lvl9pPr marL="36576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9pPr>
          </a:lstStyle>
          <a:p>
            <a:endParaRPr lang="ko-KR" altLang="en-US"/>
          </a:p>
        </p:txBody>
      </p:sp>
      <p:cxnSp>
        <p:nvCxnSpPr>
          <p:cNvPr id="24" name="직선 연결선 23"/>
          <p:cNvCxnSpPr/>
          <p:nvPr/>
        </p:nvCxnSpPr>
        <p:spPr>
          <a:xfrm>
            <a:off x="309563" y="581389"/>
            <a:ext cx="1214437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5457056" y="2245397"/>
            <a:ext cx="4104456" cy="364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05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[ </a:t>
            </a:r>
            <a:r>
              <a:rPr lang="ko-KR" altLang="en-US" sz="1050" b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사이트 사용자 레벨 및 주요 관리 권한 </a:t>
            </a:r>
            <a:r>
              <a:rPr lang="en-US" altLang="ko-KR" sz="105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] </a:t>
            </a:r>
          </a:p>
          <a:p>
            <a:pPr marL="171450" indent="-171450">
              <a:lnSpc>
                <a:spcPct val="200000"/>
              </a:lnSpc>
              <a:buFontTx/>
              <a:buChar char="-"/>
            </a:pPr>
            <a:endParaRPr lang="en-US" altLang="ko-KR" sz="1050" b="1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en-US" altLang="ko-KR" sz="105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Admin</a:t>
            </a:r>
            <a:r>
              <a:rPr lang="ko-KR" altLang="en-US" sz="1050" b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05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: </a:t>
            </a:r>
            <a:r>
              <a:rPr lang="en-US" altLang="ko-KR" sz="1050" b="1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050" b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사이트의 전반적인 관리를 하는 관리자임</a:t>
            </a:r>
            <a:r>
              <a:rPr lang="en-US" altLang="ko-KR" sz="105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 </a:t>
            </a:r>
          </a:p>
          <a:p>
            <a:pPr>
              <a:lnSpc>
                <a:spcPct val="200000"/>
              </a:lnSpc>
            </a:pPr>
            <a:endParaRPr lang="en-US" altLang="ko-KR" sz="1050" b="1" dirty="0" smtClean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ko-KR" altLang="en-US" sz="105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지역관리자 </a:t>
            </a:r>
            <a:r>
              <a:rPr lang="en-US" altLang="ko-KR" sz="105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:  </a:t>
            </a:r>
            <a:r>
              <a:rPr lang="ko-KR" altLang="en-US" sz="1050" b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대리점과 사용자를 관리를 하는 관리자 레벨임 </a:t>
            </a:r>
            <a:endParaRPr lang="en-US" altLang="ko-KR" sz="1050" b="1" dirty="0" smtClean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Tx/>
              <a:buChar char="-"/>
            </a:pPr>
            <a:endParaRPr lang="en-US" altLang="ko-KR" sz="1050" b="1" dirty="0" smtClean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ko-KR" altLang="en-US" sz="105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지점 </a:t>
            </a:r>
            <a:r>
              <a:rPr lang="en-US" altLang="ko-KR" sz="105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/ </a:t>
            </a:r>
            <a:r>
              <a:rPr lang="ko-KR" altLang="en-US" sz="1050" b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대리점 관리자   </a:t>
            </a:r>
            <a:r>
              <a:rPr lang="en-US" altLang="ko-KR" sz="105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: </a:t>
            </a:r>
            <a:r>
              <a:rPr lang="ko-KR" altLang="en-US" sz="1050" b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본사가 직영 및 대리는 하는 관리자</a:t>
            </a:r>
            <a:endParaRPr lang="en-US" altLang="ko-KR" sz="1050" b="1" dirty="0" smtClean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Tx/>
              <a:buChar char="-"/>
            </a:pPr>
            <a:endParaRPr lang="en-US" altLang="ko-KR" sz="1050" b="1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ko-KR" altLang="en-US" sz="105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지점  </a:t>
            </a:r>
            <a:r>
              <a:rPr lang="en-US" altLang="ko-KR" sz="105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/ </a:t>
            </a:r>
            <a:r>
              <a:rPr lang="ko-KR" altLang="en-US" sz="1050" b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대리점 </a:t>
            </a:r>
            <a:r>
              <a:rPr lang="en-US" altLang="ko-KR" sz="105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manager</a:t>
            </a:r>
            <a:r>
              <a:rPr lang="ko-KR" altLang="en-US" sz="1050" b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</a:t>
            </a:r>
            <a:r>
              <a:rPr lang="en-US" altLang="ko-KR" sz="1050" b="1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: </a:t>
            </a:r>
            <a:r>
              <a:rPr lang="ko-KR" altLang="en-US" sz="1050" b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차량</a:t>
            </a:r>
            <a:r>
              <a:rPr lang="en-US" altLang="ko-KR" sz="105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050" b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단위로 정산을 </a:t>
            </a:r>
            <a:r>
              <a:rPr lang="ko-KR" altLang="en-US" sz="1050" b="1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기분적인 단위의 소그룹 </a:t>
            </a:r>
            <a:endParaRPr lang="en-US" altLang="ko-KR" sz="1050" b="1" dirty="0" smtClean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Tx/>
              <a:buChar char="-"/>
            </a:pPr>
            <a:endParaRPr lang="en-US" altLang="ko-KR" sz="1050" b="1" dirty="0" smtClean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ko-KR" altLang="en-US" sz="105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지점 </a:t>
            </a:r>
            <a:r>
              <a:rPr lang="en-US" altLang="ko-KR" sz="105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/ </a:t>
            </a:r>
            <a:r>
              <a:rPr lang="ko-KR" altLang="en-US" sz="1050" b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대리점 </a:t>
            </a:r>
            <a:r>
              <a:rPr lang="en-US" altLang="ko-KR" sz="105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Staff : </a:t>
            </a:r>
            <a:r>
              <a:rPr lang="ko-KR" altLang="en-US" sz="1050" b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차량의 작업을 하는 지원을 직원임 </a:t>
            </a:r>
            <a:endParaRPr lang="ko-KR" altLang="en-US" sz="1050" b="1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998327" y="1124744"/>
            <a:ext cx="1300161" cy="371476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Admin</a:t>
            </a:r>
            <a:endParaRPr lang="ko-KR" altLang="en-US" sz="800" b="1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9" name="꺾인 연결선 8"/>
          <p:cNvCxnSpPr>
            <a:stCxn id="11" idx="0"/>
            <a:endCxn id="8" idx="2"/>
          </p:cNvCxnSpPr>
          <p:nvPr/>
        </p:nvCxnSpPr>
        <p:spPr>
          <a:xfrm rot="5400000" flipH="1" flipV="1">
            <a:off x="1403785" y="1464297"/>
            <a:ext cx="1212700" cy="1276546"/>
          </a:xfrm>
          <a:prstGeom prst="bentConnector3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435909"/>
              </p:ext>
            </p:extLst>
          </p:nvPr>
        </p:nvGraphicFramePr>
        <p:xfrm>
          <a:off x="788381" y="2708920"/>
          <a:ext cx="1166963" cy="3362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66963"/>
              </a:tblGrid>
              <a:tr h="3362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/>
                        <a:t>지역관리자</a:t>
                      </a:r>
                      <a:endParaRPr lang="ko-KR" altLang="en-US" sz="1000" b="1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9326170"/>
              </p:ext>
            </p:extLst>
          </p:nvPr>
        </p:nvGraphicFramePr>
        <p:xfrm>
          <a:off x="3268768" y="2708920"/>
          <a:ext cx="1158806" cy="3362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58806"/>
              </a:tblGrid>
              <a:tr h="3362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/>
                        <a:t>지역관리자</a:t>
                      </a:r>
                      <a:endParaRPr lang="ko-KR" altLang="en-US" sz="1000" b="1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</a:tr>
            </a:tbl>
          </a:graphicData>
        </a:graphic>
      </p:graphicFrame>
      <p:cxnSp>
        <p:nvCxnSpPr>
          <p:cNvPr id="15" name="꺾인 연결선 14"/>
          <p:cNvCxnSpPr>
            <a:stCxn id="13" idx="0"/>
            <a:endCxn id="8" idx="2"/>
          </p:cNvCxnSpPr>
          <p:nvPr/>
        </p:nvCxnSpPr>
        <p:spPr>
          <a:xfrm rot="16200000" flipV="1">
            <a:off x="2641940" y="1502688"/>
            <a:ext cx="1212700" cy="1199763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4489387"/>
              </p:ext>
            </p:extLst>
          </p:nvPr>
        </p:nvGraphicFramePr>
        <p:xfrm>
          <a:off x="155030" y="3750561"/>
          <a:ext cx="1166963" cy="3362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66963"/>
              </a:tblGrid>
              <a:tr h="3362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/>
                        <a:t>지점 관리자</a:t>
                      </a:r>
                      <a:endParaRPr lang="ko-KR" altLang="en-US" sz="1000" b="1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5876096"/>
              </p:ext>
            </p:extLst>
          </p:nvPr>
        </p:nvGraphicFramePr>
        <p:xfrm>
          <a:off x="1405362" y="3750561"/>
          <a:ext cx="1158806" cy="3362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58806"/>
              </a:tblGrid>
              <a:tr h="3362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/>
                        <a:t>대리점 관리자</a:t>
                      </a:r>
                      <a:endParaRPr lang="ko-KR" altLang="en-US" sz="1000" b="1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9" name="표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5899580"/>
              </p:ext>
            </p:extLst>
          </p:nvPr>
        </p:nvGraphicFramePr>
        <p:xfrm>
          <a:off x="1405362" y="4789817"/>
          <a:ext cx="1158806" cy="3362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58806"/>
              </a:tblGrid>
              <a:tr h="3362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/>
                        <a:t>대리점 </a:t>
                      </a:r>
                      <a:r>
                        <a:rPr lang="en-US" altLang="ko-KR" sz="1000" b="1" dirty="0" smtClean="0"/>
                        <a:t>Manager</a:t>
                      </a:r>
                      <a:endParaRPr lang="ko-KR" altLang="en-US" sz="1000" b="1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6539456"/>
              </p:ext>
            </p:extLst>
          </p:nvPr>
        </p:nvGraphicFramePr>
        <p:xfrm>
          <a:off x="1405362" y="5661248"/>
          <a:ext cx="1158806" cy="3362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58806"/>
              </a:tblGrid>
              <a:tr h="3362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/>
                        <a:t>대리점 </a:t>
                      </a:r>
                      <a:r>
                        <a:rPr lang="en-US" altLang="ko-KR" sz="1000" b="1" dirty="0" smtClean="0"/>
                        <a:t>Staff</a:t>
                      </a:r>
                      <a:endParaRPr lang="ko-KR" altLang="en-US" sz="1000" b="1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1" name="표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3982196"/>
              </p:ext>
            </p:extLst>
          </p:nvPr>
        </p:nvGraphicFramePr>
        <p:xfrm>
          <a:off x="155030" y="4789817"/>
          <a:ext cx="1158806" cy="3362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58806"/>
              </a:tblGrid>
              <a:tr h="3362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/>
                        <a:t>지점 </a:t>
                      </a:r>
                      <a:r>
                        <a:rPr lang="en-US" altLang="ko-KR" sz="1000" b="1" dirty="0" smtClean="0"/>
                        <a:t>Manager</a:t>
                      </a:r>
                      <a:endParaRPr lang="ko-KR" altLang="en-US" sz="1000" b="1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2" name="표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6820941"/>
              </p:ext>
            </p:extLst>
          </p:nvPr>
        </p:nvGraphicFramePr>
        <p:xfrm>
          <a:off x="155030" y="5661248"/>
          <a:ext cx="1158806" cy="3362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58806"/>
              </a:tblGrid>
              <a:tr h="3362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/>
                        <a:t>지점 </a:t>
                      </a:r>
                      <a:r>
                        <a:rPr lang="en-US" altLang="ko-KR" sz="1000" b="1" dirty="0" smtClean="0"/>
                        <a:t>Staff</a:t>
                      </a:r>
                      <a:endParaRPr lang="ko-KR" altLang="en-US" sz="1000" b="1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</a:tr>
            </a:tbl>
          </a:graphicData>
        </a:graphic>
      </p:graphicFrame>
      <p:cxnSp>
        <p:nvCxnSpPr>
          <p:cNvPr id="23" name="직선 연결선 22"/>
          <p:cNvCxnSpPr>
            <a:stCxn id="31" idx="2"/>
            <a:endCxn id="32" idx="0"/>
          </p:cNvCxnSpPr>
          <p:nvPr/>
        </p:nvCxnSpPr>
        <p:spPr>
          <a:xfrm>
            <a:off x="734433" y="5126049"/>
            <a:ext cx="0" cy="535199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>
            <a:stCxn id="25" idx="2"/>
            <a:endCxn id="31" idx="0"/>
          </p:cNvCxnSpPr>
          <p:nvPr/>
        </p:nvCxnSpPr>
        <p:spPr>
          <a:xfrm flipH="1">
            <a:off x="734433" y="4086793"/>
            <a:ext cx="4078" cy="703024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>
            <a:stCxn id="29" idx="2"/>
            <a:endCxn id="30" idx="0"/>
          </p:cNvCxnSpPr>
          <p:nvPr/>
        </p:nvCxnSpPr>
        <p:spPr>
          <a:xfrm>
            <a:off x="1984765" y="5126049"/>
            <a:ext cx="0" cy="535199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>
            <a:stCxn id="26" idx="2"/>
            <a:endCxn id="29" idx="0"/>
          </p:cNvCxnSpPr>
          <p:nvPr/>
        </p:nvCxnSpPr>
        <p:spPr>
          <a:xfrm>
            <a:off x="1984765" y="4086793"/>
            <a:ext cx="0" cy="703024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꺾인 연결선 44"/>
          <p:cNvCxnSpPr>
            <a:stCxn id="11" idx="2"/>
            <a:endCxn id="26" idx="0"/>
          </p:cNvCxnSpPr>
          <p:nvPr/>
        </p:nvCxnSpPr>
        <p:spPr>
          <a:xfrm rot="16200000" flipH="1">
            <a:off x="1325609" y="3091404"/>
            <a:ext cx="705409" cy="612903"/>
          </a:xfrm>
          <a:prstGeom prst="bentConnector3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꺾인 연결선 48"/>
          <p:cNvCxnSpPr>
            <a:stCxn id="11" idx="2"/>
            <a:endCxn id="25" idx="0"/>
          </p:cNvCxnSpPr>
          <p:nvPr/>
        </p:nvCxnSpPr>
        <p:spPr>
          <a:xfrm rot="5400000">
            <a:off x="702483" y="3081181"/>
            <a:ext cx="705409" cy="633351"/>
          </a:xfrm>
          <a:prstGeom prst="bentConnector3">
            <a:avLst>
              <a:gd name="adj1" fmla="val 50000"/>
            </a:avLst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1" name="표 5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4048841"/>
              </p:ext>
            </p:extLst>
          </p:nvPr>
        </p:nvGraphicFramePr>
        <p:xfrm>
          <a:off x="2648744" y="3750561"/>
          <a:ext cx="1166963" cy="3362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66963"/>
              </a:tblGrid>
              <a:tr h="3362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/>
                        <a:t>지점 관리자</a:t>
                      </a:r>
                      <a:endParaRPr lang="ko-KR" altLang="en-US" sz="1000" b="1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2" name="표 5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6016222"/>
              </p:ext>
            </p:extLst>
          </p:nvPr>
        </p:nvGraphicFramePr>
        <p:xfrm>
          <a:off x="2648744" y="4789817"/>
          <a:ext cx="1158806" cy="3362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58806"/>
              </a:tblGrid>
              <a:tr h="3362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/>
                        <a:t>지점 </a:t>
                      </a:r>
                      <a:r>
                        <a:rPr lang="en-US" altLang="ko-KR" sz="1000" b="1" dirty="0" smtClean="0"/>
                        <a:t>Manager</a:t>
                      </a:r>
                      <a:endParaRPr lang="ko-KR" altLang="en-US" sz="1000" b="1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3" name="표 5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3924506"/>
              </p:ext>
            </p:extLst>
          </p:nvPr>
        </p:nvGraphicFramePr>
        <p:xfrm>
          <a:off x="2648744" y="5661248"/>
          <a:ext cx="1158806" cy="3362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58806"/>
              </a:tblGrid>
              <a:tr h="3362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/>
                        <a:t>지점 </a:t>
                      </a:r>
                      <a:r>
                        <a:rPr lang="en-US" altLang="ko-KR" sz="1000" b="1" dirty="0" smtClean="0"/>
                        <a:t>Staff</a:t>
                      </a:r>
                      <a:endParaRPr lang="ko-KR" altLang="en-US" sz="1000" b="1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</a:tr>
            </a:tbl>
          </a:graphicData>
        </a:graphic>
      </p:graphicFrame>
      <p:cxnSp>
        <p:nvCxnSpPr>
          <p:cNvPr id="54" name="직선 연결선 53"/>
          <p:cNvCxnSpPr>
            <a:stCxn id="52" idx="2"/>
            <a:endCxn id="53" idx="0"/>
          </p:cNvCxnSpPr>
          <p:nvPr/>
        </p:nvCxnSpPr>
        <p:spPr>
          <a:xfrm>
            <a:off x="3228147" y="5126049"/>
            <a:ext cx="0" cy="535199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/>
          <p:cNvCxnSpPr>
            <a:stCxn id="51" idx="2"/>
            <a:endCxn id="52" idx="0"/>
          </p:cNvCxnSpPr>
          <p:nvPr/>
        </p:nvCxnSpPr>
        <p:spPr>
          <a:xfrm flipH="1">
            <a:off x="3228147" y="4086793"/>
            <a:ext cx="4078" cy="703024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꺾인 연결선 55"/>
          <p:cNvCxnSpPr>
            <a:stCxn id="13" idx="2"/>
            <a:endCxn id="51" idx="0"/>
          </p:cNvCxnSpPr>
          <p:nvPr/>
        </p:nvCxnSpPr>
        <p:spPr>
          <a:xfrm rot="5400000">
            <a:off x="3187494" y="3089883"/>
            <a:ext cx="705409" cy="615946"/>
          </a:xfrm>
          <a:prstGeom prst="bentConnector3">
            <a:avLst>
              <a:gd name="adj1" fmla="val 50000"/>
            </a:avLst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8" name="표 5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1901547"/>
              </p:ext>
            </p:extLst>
          </p:nvPr>
        </p:nvGraphicFramePr>
        <p:xfrm>
          <a:off x="3872880" y="3750561"/>
          <a:ext cx="1166963" cy="3362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66963"/>
              </a:tblGrid>
              <a:tr h="3362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/>
                        <a:t>지점 관리자</a:t>
                      </a:r>
                      <a:endParaRPr lang="ko-KR" altLang="en-US" sz="1000" b="1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9" name="표 5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5854689"/>
              </p:ext>
            </p:extLst>
          </p:nvPr>
        </p:nvGraphicFramePr>
        <p:xfrm>
          <a:off x="3872880" y="4789817"/>
          <a:ext cx="1158806" cy="3362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58806"/>
              </a:tblGrid>
              <a:tr h="3362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/>
                        <a:t>지점 </a:t>
                      </a:r>
                      <a:r>
                        <a:rPr lang="en-US" altLang="ko-KR" sz="1000" b="1" dirty="0" smtClean="0"/>
                        <a:t>Manager</a:t>
                      </a:r>
                      <a:endParaRPr lang="ko-KR" altLang="en-US" sz="1000" b="1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0" name="표 5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8755963"/>
              </p:ext>
            </p:extLst>
          </p:nvPr>
        </p:nvGraphicFramePr>
        <p:xfrm>
          <a:off x="3872880" y="5661248"/>
          <a:ext cx="1158806" cy="3362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58806"/>
              </a:tblGrid>
              <a:tr h="3362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/>
                        <a:t>지점 </a:t>
                      </a:r>
                      <a:r>
                        <a:rPr lang="en-US" altLang="ko-KR" sz="1000" b="1" dirty="0" smtClean="0"/>
                        <a:t>Staff</a:t>
                      </a:r>
                      <a:endParaRPr lang="ko-KR" altLang="en-US" sz="1000" b="1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</a:tr>
            </a:tbl>
          </a:graphicData>
        </a:graphic>
      </p:graphicFrame>
      <p:cxnSp>
        <p:nvCxnSpPr>
          <p:cNvPr id="61" name="직선 연결선 60"/>
          <p:cNvCxnSpPr>
            <a:stCxn id="59" idx="2"/>
            <a:endCxn id="60" idx="0"/>
          </p:cNvCxnSpPr>
          <p:nvPr/>
        </p:nvCxnSpPr>
        <p:spPr>
          <a:xfrm>
            <a:off x="4452283" y="5126049"/>
            <a:ext cx="0" cy="535199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/>
          <p:cNvCxnSpPr>
            <a:stCxn id="58" idx="2"/>
            <a:endCxn id="59" idx="0"/>
          </p:cNvCxnSpPr>
          <p:nvPr/>
        </p:nvCxnSpPr>
        <p:spPr>
          <a:xfrm flipH="1">
            <a:off x="4452283" y="4086793"/>
            <a:ext cx="4078" cy="703024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꺾인 연결선 62"/>
          <p:cNvCxnSpPr>
            <a:stCxn id="13" idx="2"/>
            <a:endCxn id="58" idx="0"/>
          </p:cNvCxnSpPr>
          <p:nvPr/>
        </p:nvCxnSpPr>
        <p:spPr>
          <a:xfrm rot="16200000" flipH="1">
            <a:off x="3799562" y="3093761"/>
            <a:ext cx="705409" cy="608190"/>
          </a:xfrm>
          <a:prstGeom prst="bentConnector3">
            <a:avLst>
              <a:gd name="adj1" fmla="val 50000"/>
            </a:avLst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 bwMode="auto">
          <a:xfrm>
            <a:off x="8049344" y="340003"/>
            <a:ext cx="1436612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사이트 사용자 관리 레벨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542214" y="6309320"/>
            <a:ext cx="996267" cy="288032"/>
          </a:xfrm>
          <a:prstGeom prst="rect">
            <a:avLst/>
          </a:prstGeom>
          <a:solidFill>
            <a:schemeClr val="accent6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2936776" y="6300528"/>
            <a:ext cx="996267" cy="288032"/>
          </a:xfrm>
          <a:prstGeom prst="rect">
            <a:avLst/>
          </a:prstGeom>
          <a:solidFill>
            <a:schemeClr val="accent5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69" name="TextBox 68"/>
          <p:cNvSpPr txBox="1"/>
          <p:nvPr/>
        </p:nvSpPr>
        <p:spPr bwMode="auto">
          <a:xfrm>
            <a:off x="3988283" y="6347610"/>
            <a:ext cx="771365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대리점 직원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0" name="TextBox 69"/>
          <p:cNvSpPr txBox="1"/>
          <p:nvPr/>
        </p:nvSpPr>
        <p:spPr bwMode="auto">
          <a:xfrm>
            <a:off x="1547923" y="6345614"/>
            <a:ext cx="668773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본사 직원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134267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6639047"/>
              </p:ext>
            </p:extLst>
          </p:nvPr>
        </p:nvGraphicFramePr>
        <p:xfrm>
          <a:off x="7761312" y="867783"/>
          <a:ext cx="2049438" cy="4612225"/>
        </p:xfrm>
        <a:graphic>
          <a:graphicData uri="http://schemas.openxmlformats.org/drawingml/2006/table">
            <a:tbl>
              <a:tblPr/>
              <a:tblGrid>
                <a:gridCol w="222338"/>
                <a:gridCol w="1827100"/>
              </a:tblGrid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No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설명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1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해당 버튼을 </a:t>
                      </a:r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“</a:t>
                      </a:r>
                      <a:r>
                        <a:rPr lang="ko-KR" altLang="en-US" sz="800" b="0" kern="1200" baseline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중복된 내용이 없습니다</a:t>
                      </a:r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. “  “</a:t>
                      </a:r>
                      <a:r>
                        <a:rPr lang="ko-KR" altLang="en-US" sz="800" b="0" kern="1200" baseline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중복이 되었습니다</a:t>
                      </a:r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. “  </a:t>
                      </a:r>
                      <a:r>
                        <a:rPr lang="ko-KR" altLang="en-US" sz="800" b="0" kern="1200" baseline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팝업 내용을 표시를 한다</a:t>
                      </a:r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. 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2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위의 등록 로그를 담당 대리점 직원이 로그인할 때</a:t>
                      </a: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, </a:t>
                      </a: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해당 로그를 표시를 한다</a:t>
                      </a: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. </a:t>
                      </a:r>
                      <a:endParaRPr kumimoji="0" lang="ko-KR" altLang="en-US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23937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3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등록된 정보를 표시를 합니다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.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직원 및 관리자 탭 </a:t>
                      </a:r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동일하게 내역을 표시를 함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. 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strike="sngStrike" dirty="0" smtClean="0">
                          <a:latin typeface="+mj-ea"/>
                          <a:ea typeface="+mj-ea"/>
                        </a:rPr>
                        <a:t>4</a:t>
                      </a:r>
                      <a:endParaRPr lang="ko-KR" altLang="en-US" sz="800" strike="sngStrike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2492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5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strike="noStrike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6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7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baseline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8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9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10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11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12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88900" indent="-39688" algn="l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Note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lumMod val="75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5" marB="46805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1191912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lang="ko-KR" altLang="en-US" sz="800" b="1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현업측</a:t>
                      </a:r>
                      <a:r>
                        <a:rPr lang="ko-KR" altLang="en-US" sz="8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800" b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질의사항</a:t>
                      </a:r>
                      <a:r>
                        <a:rPr lang="en-US" altLang="ko-KR" sz="8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]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-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1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5" marB="46805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 bwMode="auto">
          <a:xfrm>
            <a:off x="5216230" y="290615"/>
            <a:ext cx="2952328" cy="2160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예시 화면 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85038" y="647364"/>
            <a:ext cx="7582587" cy="330528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 bwMode="auto">
          <a:xfrm>
            <a:off x="96916" y="670920"/>
            <a:ext cx="2406428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1200" dirty="0" smtClean="0">
                <a:latin typeface="맑은 고딕" pitchFamily="50" charset="-127"/>
                <a:ea typeface="맑은 고딕" pitchFamily="50" charset="-127"/>
              </a:rPr>
              <a:t>◎ 기초 정보 관리 </a:t>
            </a:r>
            <a:r>
              <a:rPr kumimoji="0" lang="en-US" altLang="ko-KR" sz="1200" dirty="0" smtClean="0">
                <a:latin typeface="맑은 고딕" pitchFamily="50" charset="-127"/>
                <a:ea typeface="맑은 고딕" pitchFamily="50" charset="-127"/>
              </a:rPr>
              <a:t>&gt;&gt;  </a:t>
            </a:r>
            <a:r>
              <a:rPr kumimoji="0" lang="ko-KR" altLang="en-US" sz="1000" smtClean="0">
                <a:latin typeface="맑은 고딕" pitchFamily="50" charset="-127"/>
                <a:ea typeface="맑은 고딕" pitchFamily="50" charset="-127"/>
              </a:rPr>
              <a:t>권역 관리 </a:t>
            </a:r>
            <a:endParaRPr kumimoji="0" lang="ko-KR" altLang="en-US" sz="12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10631501" y="6232180"/>
            <a:ext cx="161923" cy="18097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현대체 mediurr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079989" y="692696"/>
            <a:ext cx="490832" cy="21602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LOGOUT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 bwMode="auto">
          <a:xfrm>
            <a:off x="4309052" y="708375"/>
            <a:ext cx="2800767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600" dirty="0" smtClean="0">
                <a:latin typeface="맑은 고딕" pitchFamily="50" charset="-127"/>
                <a:ea typeface="맑은 고딕" pitchFamily="50" charset="-127"/>
                <a:hlinkClick r:id="rId2"/>
              </a:rPr>
              <a:t>equation@g-trace.co.kr</a:t>
            </a:r>
            <a:r>
              <a:rPr kumimoji="0" lang="en-US" altLang="ko-KR" sz="600" dirty="0" smtClean="0">
                <a:latin typeface="맑은 고딕" pitchFamily="50" charset="-127"/>
                <a:ea typeface="맑은 고딕" pitchFamily="50" charset="-127"/>
              </a:rPr>
              <a:t> (</a:t>
            </a:r>
            <a:r>
              <a:rPr kumimoji="0" lang="ko-KR" altLang="en-US" sz="600" smtClean="0">
                <a:latin typeface="맑은 고딕" pitchFamily="50" charset="-127"/>
                <a:ea typeface="맑은 고딕" pitchFamily="50" charset="-127"/>
              </a:rPr>
              <a:t>관리자</a:t>
            </a:r>
            <a:r>
              <a:rPr kumimoji="0" lang="en-US" altLang="ko-KR" sz="600" dirty="0" smtClean="0">
                <a:latin typeface="맑은 고딕" pitchFamily="50" charset="-127"/>
                <a:ea typeface="맑은 고딕" pitchFamily="50" charset="-127"/>
              </a:rPr>
              <a:t>)</a:t>
            </a:r>
            <a:r>
              <a:rPr kumimoji="0" lang="ko-KR" altLang="en-US" sz="600" smtClean="0">
                <a:latin typeface="맑은 고딕" pitchFamily="50" charset="-127"/>
                <a:ea typeface="맑은 고딕" pitchFamily="50" charset="-127"/>
              </a:rPr>
              <a:t>님이 최근 로그인 시간은 </a:t>
            </a:r>
            <a:r>
              <a:rPr kumimoji="0" lang="en-US" altLang="ko-KR" sz="600" dirty="0" smtClean="0">
                <a:latin typeface="맑은 고딕" pitchFamily="50" charset="-127"/>
                <a:ea typeface="맑은 고딕" pitchFamily="50" charset="-127"/>
              </a:rPr>
              <a:t>2016-12-11 12:12</a:t>
            </a:r>
            <a:endParaRPr kumimoji="0" lang="ko-KR" altLang="en-US" sz="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4" name="직사각형 183"/>
          <p:cNvSpPr/>
          <p:nvPr/>
        </p:nvSpPr>
        <p:spPr>
          <a:xfrm>
            <a:off x="85038" y="647364"/>
            <a:ext cx="7582587" cy="330528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85" name="TextBox 184"/>
          <p:cNvSpPr txBox="1"/>
          <p:nvPr/>
        </p:nvSpPr>
        <p:spPr bwMode="auto">
          <a:xfrm>
            <a:off x="96916" y="670920"/>
            <a:ext cx="2406428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1200" dirty="0" smtClean="0">
                <a:latin typeface="맑은 고딕" pitchFamily="50" charset="-127"/>
                <a:ea typeface="맑은 고딕" pitchFamily="50" charset="-127"/>
              </a:rPr>
              <a:t>◎ 기초 정보 관리 </a:t>
            </a:r>
            <a:r>
              <a:rPr kumimoji="0" lang="en-US" altLang="ko-KR" sz="1200" dirty="0" smtClean="0">
                <a:latin typeface="맑은 고딕" pitchFamily="50" charset="-127"/>
                <a:ea typeface="맑은 고딕" pitchFamily="50" charset="-127"/>
              </a:rPr>
              <a:t>&gt;&gt;  </a:t>
            </a:r>
            <a:r>
              <a:rPr kumimoji="0" lang="ko-KR" altLang="en-US" sz="1000" smtClean="0">
                <a:latin typeface="맑은 고딕" pitchFamily="50" charset="-127"/>
                <a:ea typeface="맑은 고딕" pitchFamily="50" charset="-127"/>
              </a:rPr>
              <a:t>권역 관리 </a:t>
            </a:r>
            <a:endParaRPr kumimoji="0" lang="ko-KR" altLang="en-US" sz="12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6" name="직사각형 185"/>
          <p:cNvSpPr/>
          <p:nvPr/>
        </p:nvSpPr>
        <p:spPr>
          <a:xfrm>
            <a:off x="7079989" y="692696"/>
            <a:ext cx="490832" cy="21602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LOGOUT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87" name="TextBox 186"/>
          <p:cNvSpPr txBox="1"/>
          <p:nvPr/>
        </p:nvSpPr>
        <p:spPr bwMode="auto">
          <a:xfrm>
            <a:off x="4309052" y="708375"/>
            <a:ext cx="2800767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600" dirty="0" smtClean="0">
                <a:latin typeface="맑은 고딕" pitchFamily="50" charset="-127"/>
                <a:ea typeface="맑은 고딕" pitchFamily="50" charset="-127"/>
                <a:hlinkClick r:id="rId2"/>
              </a:rPr>
              <a:t>equation@g-trace.co.kr</a:t>
            </a:r>
            <a:r>
              <a:rPr kumimoji="0" lang="en-US" altLang="ko-KR" sz="600" dirty="0" smtClean="0">
                <a:latin typeface="맑은 고딕" pitchFamily="50" charset="-127"/>
                <a:ea typeface="맑은 고딕" pitchFamily="50" charset="-127"/>
              </a:rPr>
              <a:t> (</a:t>
            </a:r>
            <a:r>
              <a:rPr kumimoji="0" lang="ko-KR" altLang="en-US" sz="600" smtClean="0">
                <a:latin typeface="맑은 고딕" pitchFamily="50" charset="-127"/>
                <a:ea typeface="맑은 고딕" pitchFamily="50" charset="-127"/>
              </a:rPr>
              <a:t>관리자</a:t>
            </a:r>
            <a:r>
              <a:rPr kumimoji="0" lang="en-US" altLang="ko-KR" sz="600" dirty="0" smtClean="0">
                <a:latin typeface="맑은 고딕" pitchFamily="50" charset="-127"/>
                <a:ea typeface="맑은 고딕" pitchFamily="50" charset="-127"/>
              </a:rPr>
              <a:t>)</a:t>
            </a:r>
            <a:r>
              <a:rPr kumimoji="0" lang="ko-KR" altLang="en-US" sz="600" smtClean="0">
                <a:latin typeface="맑은 고딕" pitchFamily="50" charset="-127"/>
                <a:ea typeface="맑은 고딕" pitchFamily="50" charset="-127"/>
              </a:rPr>
              <a:t>님이 최근 로그인 시간은 </a:t>
            </a:r>
            <a:r>
              <a:rPr kumimoji="0" lang="en-US" altLang="ko-KR" sz="600" dirty="0" smtClean="0">
                <a:latin typeface="맑은 고딕" pitchFamily="50" charset="-127"/>
                <a:ea typeface="맑은 고딕" pitchFamily="50" charset="-127"/>
              </a:rPr>
              <a:t>2016-12-11 12:12</a:t>
            </a:r>
            <a:endParaRPr kumimoji="0" lang="ko-KR" altLang="en-US" sz="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8" name="직사각형 187"/>
          <p:cNvSpPr/>
          <p:nvPr/>
        </p:nvSpPr>
        <p:spPr>
          <a:xfrm>
            <a:off x="632520" y="1138293"/>
            <a:ext cx="6768751" cy="5459059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89" name="직사각형 188"/>
          <p:cNvSpPr/>
          <p:nvPr/>
        </p:nvSpPr>
        <p:spPr>
          <a:xfrm>
            <a:off x="632487" y="1146128"/>
            <a:ext cx="6768784" cy="402027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90" name="TextBox 189"/>
          <p:cNvSpPr txBox="1"/>
          <p:nvPr/>
        </p:nvSpPr>
        <p:spPr bwMode="auto">
          <a:xfrm>
            <a:off x="775573" y="1202786"/>
            <a:ext cx="798617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1100" dirty="0" smtClean="0">
                <a:latin typeface="맑은 고딕" pitchFamily="50" charset="-127"/>
                <a:ea typeface="맑은 고딕" pitchFamily="50" charset="-127"/>
              </a:rPr>
              <a:t>권역 등록</a:t>
            </a:r>
            <a:endParaRPr kumimoji="0" lang="ko-KR" altLang="en-US" sz="11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91" name="TextBox 190"/>
          <p:cNvSpPr txBox="1"/>
          <p:nvPr/>
        </p:nvSpPr>
        <p:spPr bwMode="auto">
          <a:xfrm>
            <a:off x="835682" y="1644512"/>
            <a:ext cx="737702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lang="en-US" altLang="ko-KR" sz="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|</a:t>
            </a:r>
            <a:r>
              <a:rPr lang="ko-KR" altLang="en-US" sz="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 기</a:t>
            </a:r>
            <a:r>
              <a:rPr lang="ko-KR" altLang="en-US" sz="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본</a:t>
            </a:r>
            <a:r>
              <a:rPr lang="ko-KR" altLang="en-US" sz="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정보</a:t>
            </a:r>
          </a:p>
        </p:txBody>
      </p:sp>
      <p:graphicFrame>
        <p:nvGraphicFramePr>
          <p:cNvPr id="192" name="표 19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6263960"/>
              </p:ext>
            </p:extLst>
          </p:nvPr>
        </p:nvGraphicFramePr>
        <p:xfrm>
          <a:off x="784199" y="1943049"/>
          <a:ext cx="6473056" cy="410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4688"/>
                <a:gridCol w="2407298"/>
                <a:gridCol w="852852"/>
                <a:gridCol w="2388218"/>
              </a:tblGrid>
              <a:tr h="289754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대리점명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*</a:t>
                      </a:r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권역명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7029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비고 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7029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동명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등록</a:t>
                      </a:r>
                      <a:r>
                        <a:rPr lang="ko-KR" altLang="en-US" sz="8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된 동명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27165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93" name="직사각형 192"/>
          <p:cNvSpPr/>
          <p:nvPr/>
        </p:nvSpPr>
        <p:spPr>
          <a:xfrm>
            <a:off x="1744560" y="1987548"/>
            <a:ext cx="1354861" cy="16792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800" dirty="0" smtClean="0">
              <a:solidFill>
                <a:schemeClr val="bg2">
                  <a:lumMod val="7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194" name="직사각형 193"/>
          <p:cNvSpPr/>
          <p:nvPr/>
        </p:nvSpPr>
        <p:spPr>
          <a:xfrm>
            <a:off x="1744560" y="2267276"/>
            <a:ext cx="5276423" cy="19294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800" dirty="0" smtClean="0">
              <a:solidFill>
                <a:schemeClr val="bg2">
                  <a:lumMod val="7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206" name="직사각형 205"/>
          <p:cNvSpPr/>
          <p:nvPr/>
        </p:nvSpPr>
        <p:spPr>
          <a:xfrm>
            <a:off x="4063386" y="6075084"/>
            <a:ext cx="1007687" cy="29286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err="1" smtClean="0">
                <a:solidFill>
                  <a:schemeClr val="tx1"/>
                </a:solidFill>
              </a:rPr>
              <a:t>취</a:t>
            </a:r>
            <a:r>
              <a:rPr lang="ko-KR" altLang="en-US" sz="800" dirty="0" smtClean="0">
                <a:solidFill>
                  <a:schemeClr val="tx1"/>
                </a:solidFill>
              </a:rPr>
              <a:t>  소 </a:t>
            </a:r>
          </a:p>
        </p:txBody>
      </p:sp>
      <p:sp>
        <p:nvSpPr>
          <p:cNvPr id="207" name="직사각형 206"/>
          <p:cNvSpPr/>
          <p:nvPr/>
        </p:nvSpPr>
        <p:spPr>
          <a:xfrm>
            <a:off x="7022638" y="1213159"/>
            <a:ext cx="285617" cy="238166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 dirty="0" smtClean="0">
                <a:solidFill>
                  <a:schemeClr val="tx1"/>
                </a:solidFill>
              </a:rPr>
              <a:t>X</a:t>
            </a:r>
            <a:endParaRPr lang="ko-KR" altLang="en-US" sz="1600" dirty="0" smtClean="0">
              <a:solidFill>
                <a:schemeClr val="tx1"/>
              </a:solidFill>
            </a:endParaRPr>
          </a:p>
        </p:txBody>
      </p:sp>
      <p:sp>
        <p:nvSpPr>
          <p:cNvPr id="215" name="직사각형 214"/>
          <p:cNvSpPr/>
          <p:nvPr/>
        </p:nvSpPr>
        <p:spPr>
          <a:xfrm>
            <a:off x="2962284" y="6075084"/>
            <a:ext cx="1007687" cy="29286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저장</a:t>
            </a:r>
          </a:p>
        </p:txBody>
      </p:sp>
      <p:sp>
        <p:nvSpPr>
          <p:cNvPr id="243" name="직사각형 242"/>
          <p:cNvSpPr/>
          <p:nvPr/>
        </p:nvSpPr>
        <p:spPr>
          <a:xfrm>
            <a:off x="3171537" y="1987548"/>
            <a:ext cx="622658" cy="17318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8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조회</a:t>
            </a:r>
          </a:p>
        </p:txBody>
      </p:sp>
      <p:sp>
        <p:nvSpPr>
          <p:cNvPr id="244" name="직사각형 243"/>
          <p:cNvSpPr/>
          <p:nvPr/>
        </p:nvSpPr>
        <p:spPr>
          <a:xfrm>
            <a:off x="4971349" y="1995991"/>
            <a:ext cx="1354861" cy="16792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800" dirty="0" smtClean="0">
              <a:solidFill>
                <a:schemeClr val="bg2">
                  <a:lumMod val="7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245" name="직사각형 244"/>
          <p:cNvSpPr/>
          <p:nvPr/>
        </p:nvSpPr>
        <p:spPr>
          <a:xfrm>
            <a:off x="6398326" y="1995991"/>
            <a:ext cx="622658" cy="17318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8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중복체크</a:t>
            </a:r>
          </a:p>
        </p:txBody>
      </p:sp>
      <p:graphicFrame>
        <p:nvGraphicFramePr>
          <p:cNvPr id="86" name="표 8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3292310"/>
              </p:ext>
            </p:extLst>
          </p:nvPr>
        </p:nvGraphicFramePr>
        <p:xfrm>
          <a:off x="984146" y="2852936"/>
          <a:ext cx="2880320" cy="2856300"/>
        </p:xfrm>
        <a:graphic>
          <a:graphicData uri="http://schemas.openxmlformats.org/drawingml/2006/table">
            <a:tbl>
              <a:tblPr/>
              <a:tblGrid>
                <a:gridCol w="372415"/>
                <a:gridCol w="771448"/>
                <a:gridCol w="1736457"/>
              </a:tblGrid>
              <a:tr h="238025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b="1" dirty="0" smtClean="0"/>
                        <a:t>체크</a:t>
                      </a:r>
                      <a:endParaRPr lang="ko-KR" altLang="en-US" sz="800" b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우편번호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동명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38025">
                <a:tc>
                  <a:txBody>
                    <a:bodyPr/>
                    <a:lstStyle/>
                    <a:p>
                      <a:pPr algn="ctr"/>
                      <a:endParaRPr lang="ko-KR" altLang="en-US" sz="8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/>
                        <a:t>123456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서울시 서초구 서초동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8025">
                <a:tc>
                  <a:txBody>
                    <a:bodyPr/>
                    <a:lstStyle/>
                    <a:p>
                      <a:pPr algn="ctr"/>
                      <a:endParaRPr lang="ko-KR" altLang="en-US" sz="8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smtClean="0"/>
                        <a:t>123456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서울시 서초구 서초동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8025">
                <a:tc>
                  <a:txBody>
                    <a:bodyPr/>
                    <a:lstStyle/>
                    <a:p>
                      <a:pPr algn="ctr"/>
                      <a:endParaRPr lang="ko-KR" altLang="en-US" sz="8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smtClean="0"/>
                        <a:t>123456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서울시 서초구 서초동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8025">
                <a:tc>
                  <a:txBody>
                    <a:bodyPr/>
                    <a:lstStyle/>
                    <a:p>
                      <a:pPr algn="ctr"/>
                      <a:endParaRPr lang="ko-KR" altLang="en-US" sz="8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smtClean="0"/>
                        <a:t>123456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서울시 서초구 서초동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8025">
                <a:tc>
                  <a:txBody>
                    <a:bodyPr/>
                    <a:lstStyle/>
                    <a:p>
                      <a:pPr algn="ctr"/>
                      <a:endParaRPr lang="ko-KR" altLang="en-US" sz="8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smtClean="0"/>
                        <a:t>123456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서울시 서초구 서초동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8025">
                <a:tc>
                  <a:txBody>
                    <a:bodyPr/>
                    <a:lstStyle/>
                    <a:p>
                      <a:pPr algn="ctr"/>
                      <a:endParaRPr lang="ko-KR" altLang="en-US" sz="8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smtClean="0"/>
                        <a:t>123456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서울시 서초구 서초동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8025">
                <a:tc>
                  <a:txBody>
                    <a:bodyPr/>
                    <a:lstStyle/>
                    <a:p>
                      <a:pPr algn="ctr"/>
                      <a:endParaRPr lang="ko-KR" altLang="en-US" sz="8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smtClean="0"/>
                        <a:t>123456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서울시 서초구 서초동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8025">
                <a:tc>
                  <a:txBody>
                    <a:bodyPr/>
                    <a:lstStyle/>
                    <a:p>
                      <a:pPr algn="ctr"/>
                      <a:endParaRPr lang="ko-KR" altLang="en-US" sz="8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smtClean="0"/>
                        <a:t>123456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서울시 서초구 서초동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8025">
                <a:tc>
                  <a:txBody>
                    <a:bodyPr/>
                    <a:lstStyle/>
                    <a:p>
                      <a:pPr algn="ctr"/>
                      <a:endParaRPr lang="ko-KR" altLang="en-US" sz="8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smtClean="0"/>
                        <a:t>123456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서울시 서초구 서초동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8025">
                <a:tc>
                  <a:txBody>
                    <a:bodyPr/>
                    <a:lstStyle/>
                    <a:p>
                      <a:pPr algn="ctr"/>
                      <a:endParaRPr lang="ko-KR" altLang="en-US" sz="8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smtClean="0"/>
                        <a:t>123456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서울시 서초구 서초동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8025">
                <a:tc>
                  <a:txBody>
                    <a:bodyPr/>
                    <a:lstStyle/>
                    <a:p>
                      <a:pPr algn="ctr"/>
                      <a:endParaRPr lang="ko-KR" altLang="en-US" sz="8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/>
                        <a:t>123456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서울시 서초구 서초동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8" name="표 10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2457759"/>
              </p:ext>
            </p:extLst>
          </p:nvPr>
        </p:nvGraphicFramePr>
        <p:xfrm>
          <a:off x="4194416" y="2852936"/>
          <a:ext cx="2880320" cy="2856300"/>
        </p:xfrm>
        <a:graphic>
          <a:graphicData uri="http://schemas.openxmlformats.org/drawingml/2006/table">
            <a:tbl>
              <a:tblPr/>
              <a:tblGrid>
                <a:gridCol w="372415"/>
                <a:gridCol w="771448"/>
                <a:gridCol w="1736457"/>
              </a:tblGrid>
              <a:tr h="238025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b="1" dirty="0" smtClean="0"/>
                        <a:t>체크</a:t>
                      </a:r>
                      <a:endParaRPr lang="ko-KR" altLang="en-US" sz="800" b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우편번호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동명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38025">
                <a:tc>
                  <a:txBody>
                    <a:bodyPr/>
                    <a:lstStyle/>
                    <a:p>
                      <a:pPr algn="ctr"/>
                      <a:endParaRPr lang="ko-KR" altLang="en-US" sz="8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/>
                        <a:t>123456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서울시 서초구 서초동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8025">
                <a:tc>
                  <a:txBody>
                    <a:bodyPr/>
                    <a:lstStyle/>
                    <a:p>
                      <a:pPr algn="ctr"/>
                      <a:endParaRPr lang="ko-KR" altLang="en-US" sz="8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smtClean="0"/>
                        <a:t>123456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서울시 서초구 서초동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8025">
                <a:tc>
                  <a:txBody>
                    <a:bodyPr/>
                    <a:lstStyle/>
                    <a:p>
                      <a:pPr algn="ctr"/>
                      <a:endParaRPr lang="ko-KR" altLang="en-US" sz="8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smtClean="0"/>
                        <a:t>123456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서울시 서초구 서초동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8025">
                <a:tc>
                  <a:txBody>
                    <a:bodyPr/>
                    <a:lstStyle/>
                    <a:p>
                      <a:pPr algn="ctr"/>
                      <a:endParaRPr lang="ko-KR" altLang="en-US" sz="8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smtClean="0"/>
                        <a:t>123456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서울시 서초구 서초동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8025">
                <a:tc>
                  <a:txBody>
                    <a:bodyPr/>
                    <a:lstStyle/>
                    <a:p>
                      <a:pPr algn="ctr"/>
                      <a:endParaRPr lang="ko-KR" altLang="en-US" sz="8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smtClean="0"/>
                        <a:t>123456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서울시 서초구 서초동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8025">
                <a:tc>
                  <a:txBody>
                    <a:bodyPr/>
                    <a:lstStyle/>
                    <a:p>
                      <a:pPr algn="ctr"/>
                      <a:endParaRPr lang="ko-KR" altLang="en-US" sz="8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smtClean="0"/>
                        <a:t>123456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서울시 서초구 서초동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8025">
                <a:tc>
                  <a:txBody>
                    <a:bodyPr/>
                    <a:lstStyle/>
                    <a:p>
                      <a:pPr algn="ctr"/>
                      <a:endParaRPr lang="ko-KR" altLang="en-US" sz="8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smtClean="0"/>
                        <a:t>123456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서울시 서초구 서초동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8025">
                <a:tc>
                  <a:txBody>
                    <a:bodyPr/>
                    <a:lstStyle/>
                    <a:p>
                      <a:pPr algn="ctr"/>
                      <a:endParaRPr lang="ko-KR" altLang="en-US" sz="8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smtClean="0"/>
                        <a:t>123456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서울시 서초구 서초동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8025">
                <a:tc>
                  <a:txBody>
                    <a:bodyPr/>
                    <a:lstStyle/>
                    <a:p>
                      <a:pPr algn="ctr"/>
                      <a:endParaRPr lang="ko-KR" altLang="en-US" sz="8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smtClean="0"/>
                        <a:t>123456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서울시 서초구 서초동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8025">
                <a:tc>
                  <a:txBody>
                    <a:bodyPr/>
                    <a:lstStyle/>
                    <a:p>
                      <a:pPr algn="ctr"/>
                      <a:endParaRPr lang="ko-KR" altLang="en-US" sz="8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smtClean="0"/>
                        <a:t>123456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서울시 서초구 서초동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8025">
                <a:tc>
                  <a:txBody>
                    <a:bodyPr/>
                    <a:lstStyle/>
                    <a:p>
                      <a:pPr algn="ctr"/>
                      <a:endParaRPr lang="ko-KR" altLang="en-US" sz="8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/>
                        <a:t>123456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서울시 서초구 서초동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87" name="직사각형 86"/>
          <p:cNvSpPr/>
          <p:nvPr/>
        </p:nvSpPr>
        <p:spPr>
          <a:xfrm>
            <a:off x="1097902" y="3160311"/>
            <a:ext cx="144016" cy="14401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88" name="직사각형 87"/>
          <p:cNvSpPr/>
          <p:nvPr/>
        </p:nvSpPr>
        <p:spPr>
          <a:xfrm>
            <a:off x="1097902" y="3384030"/>
            <a:ext cx="144016" cy="14401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91" name="직사각형 90"/>
          <p:cNvSpPr/>
          <p:nvPr/>
        </p:nvSpPr>
        <p:spPr>
          <a:xfrm>
            <a:off x="1097902" y="3617274"/>
            <a:ext cx="144016" cy="14401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92" name="직사각형 91"/>
          <p:cNvSpPr/>
          <p:nvPr/>
        </p:nvSpPr>
        <p:spPr>
          <a:xfrm>
            <a:off x="1104252" y="3865590"/>
            <a:ext cx="144016" cy="14401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93" name="직사각형 92"/>
          <p:cNvSpPr/>
          <p:nvPr/>
        </p:nvSpPr>
        <p:spPr>
          <a:xfrm>
            <a:off x="1104252" y="4089309"/>
            <a:ext cx="144016" cy="14401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94" name="직사각형 93"/>
          <p:cNvSpPr/>
          <p:nvPr/>
        </p:nvSpPr>
        <p:spPr>
          <a:xfrm>
            <a:off x="1104252" y="4322553"/>
            <a:ext cx="144016" cy="14401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96" name="직사각형 95"/>
          <p:cNvSpPr/>
          <p:nvPr/>
        </p:nvSpPr>
        <p:spPr>
          <a:xfrm>
            <a:off x="1097902" y="4585282"/>
            <a:ext cx="144016" cy="14401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01" name="직사각형 100"/>
          <p:cNvSpPr/>
          <p:nvPr/>
        </p:nvSpPr>
        <p:spPr>
          <a:xfrm>
            <a:off x="1097902" y="4809001"/>
            <a:ext cx="144016" cy="14401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02" name="직사각형 101"/>
          <p:cNvSpPr/>
          <p:nvPr/>
        </p:nvSpPr>
        <p:spPr>
          <a:xfrm>
            <a:off x="1097902" y="5042245"/>
            <a:ext cx="144016" cy="14401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03" name="직사각형 102"/>
          <p:cNvSpPr/>
          <p:nvPr/>
        </p:nvSpPr>
        <p:spPr>
          <a:xfrm>
            <a:off x="1090179" y="5293740"/>
            <a:ext cx="144016" cy="14401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04" name="직사각형 103"/>
          <p:cNvSpPr/>
          <p:nvPr/>
        </p:nvSpPr>
        <p:spPr>
          <a:xfrm>
            <a:off x="1090179" y="5517459"/>
            <a:ext cx="144016" cy="14401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11" name="직사각형 110"/>
          <p:cNvSpPr/>
          <p:nvPr/>
        </p:nvSpPr>
        <p:spPr>
          <a:xfrm>
            <a:off x="4307918" y="3133099"/>
            <a:ext cx="144016" cy="14401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12" name="직사각형 111"/>
          <p:cNvSpPr/>
          <p:nvPr/>
        </p:nvSpPr>
        <p:spPr>
          <a:xfrm>
            <a:off x="4307918" y="3372024"/>
            <a:ext cx="144016" cy="14401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13" name="직사각형 112"/>
          <p:cNvSpPr/>
          <p:nvPr/>
        </p:nvSpPr>
        <p:spPr>
          <a:xfrm>
            <a:off x="4307918" y="3610949"/>
            <a:ext cx="144016" cy="14401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14" name="직사각형 113"/>
          <p:cNvSpPr/>
          <p:nvPr/>
        </p:nvSpPr>
        <p:spPr>
          <a:xfrm>
            <a:off x="4307918" y="3849874"/>
            <a:ext cx="144016" cy="14401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15" name="직사각형 114"/>
          <p:cNvSpPr/>
          <p:nvPr/>
        </p:nvSpPr>
        <p:spPr>
          <a:xfrm>
            <a:off x="4307918" y="4088799"/>
            <a:ext cx="144016" cy="14401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16" name="직사각형 115"/>
          <p:cNvSpPr/>
          <p:nvPr/>
        </p:nvSpPr>
        <p:spPr>
          <a:xfrm>
            <a:off x="4307918" y="4327724"/>
            <a:ext cx="144016" cy="14401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17" name="직사각형 116"/>
          <p:cNvSpPr/>
          <p:nvPr/>
        </p:nvSpPr>
        <p:spPr>
          <a:xfrm>
            <a:off x="4307918" y="4566649"/>
            <a:ext cx="144016" cy="14401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18" name="직사각형 117"/>
          <p:cNvSpPr/>
          <p:nvPr/>
        </p:nvSpPr>
        <p:spPr>
          <a:xfrm>
            <a:off x="4307918" y="4805574"/>
            <a:ext cx="144016" cy="14401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19" name="직사각형 118"/>
          <p:cNvSpPr/>
          <p:nvPr/>
        </p:nvSpPr>
        <p:spPr>
          <a:xfrm>
            <a:off x="4307918" y="5044499"/>
            <a:ext cx="144016" cy="14401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20" name="직사각형 119"/>
          <p:cNvSpPr/>
          <p:nvPr/>
        </p:nvSpPr>
        <p:spPr>
          <a:xfrm>
            <a:off x="4307918" y="5283424"/>
            <a:ext cx="144016" cy="14401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21" name="직사각형 120"/>
          <p:cNvSpPr/>
          <p:nvPr/>
        </p:nvSpPr>
        <p:spPr>
          <a:xfrm>
            <a:off x="4307918" y="5522351"/>
            <a:ext cx="144016" cy="14401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59" name="Button"/>
          <p:cNvSpPr>
            <a:spLocks/>
          </p:cNvSpPr>
          <p:nvPr/>
        </p:nvSpPr>
        <p:spPr bwMode="auto">
          <a:xfrm>
            <a:off x="3205203" y="5813421"/>
            <a:ext cx="604340" cy="165600"/>
          </a:xfrm>
          <a:prstGeom prst="roundRect">
            <a:avLst>
              <a:gd name="adj" fmla="val 8776"/>
            </a:avLst>
          </a:prstGeom>
          <a:solidFill>
            <a:srgbClr val="3676BD"/>
          </a:solidFill>
          <a:ln w="6350" cap="flat" cmpd="sng" algn="ctr">
            <a:solidFill>
              <a:srgbClr val="333333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b="1" dirty="0" smtClean="0">
                <a:solidFill>
                  <a:schemeClr val="bg1"/>
                </a:solidFill>
                <a:latin typeface="+mn-ea"/>
              </a:rPr>
              <a:t>추가 </a:t>
            </a:r>
            <a:endParaRPr lang="en-US" sz="800" b="1" dirty="0">
              <a:solidFill>
                <a:schemeClr val="bg1"/>
              </a:solidFill>
              <a:effectLst/>
              <a:latin typeface="+mn-ea"/>
            </a:endParaRPr>
          </a:p>
        </p:txBody>
      </p:sp>
      <p:sp>
        <p:nvSpPr>
          <p:cNvPr id="122" name="Button"/>
          <p:cNvSpPr>
            <a:spLocks/>
          </p:cNvSpPr>
          <p:nvPr/>
        </p:nvSpPr>
        <p:spPr bwMode="auto">
          <a:xfrm>
            <a:off x="5232612" y="5806762"/>
            <a:ext cx="604340" cy="165600"/>
          </a:xfrm>
          <a:prstGeom prst="roundRect">
            <a:avLst>
              <a:gd name="adj" fmla="val 8776"/>
            </a:avLst>
          </a:prstGeom>
          <a:solidFill>
            <a:srgbClr val="3676BD"/>
          </a:solidFill>
          <a:ln w="6350" cap="flat" cmpd="sng" algn="ctr">
            <a:solidFill>
              <a:srgbClr val="333333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b="1" dirty="0" smtClean="0">
                <a:solidFill>
                  <a:schemeClr val="bg1"/>
                </a:solidFill>
                <a:latin typeface="+mn-ea"/>
              </a:rPr>
              <a:t>삭제</a:t>
            </a:r>
            <a:endParaRPr lang="en-US" sz="800" b="1" dirty="0">
              <a:solidFill>
                <a:schemeClr val="bg1"/>
              </a:solidFill>
              <a:effectLst/>
              <a:latin typeface="+mn-ea"/>
            </a:endParaRPr>
          </a:p>
        </p:txBody>
      </p:sp>
      <p:sp>
        <p:nvSpPr>
          <p:cNvPr id="123" name="Button"/>
          <p:cNvSpPr>
            <a:spLocks/>
          </p:cNvSpPr>
          <p:nvPr/>
        </p:nvSpPr>
        <p:spPr bwMode="auto">
          <a:xfrm>
            <a:off x="6119076" y="5802583"/>
            <a:ext cx="604340" cy="165600"/>
          </a:xfrm>
          <a:prstGeom prst="roundRect">
            <a:avLst>
              <a:gd name="adj" fmla="val 8776"/>
            </a:avLst>
          </a:prstGeom>
          <a:solidFill>
            <a:srgbClr val="3676BD"/>
          </a:solidFill>
          <a:ln w="6350" cap="flat" cmpd="sng" algn="ctr">
            <a:solidFill>
              <a:srgbClr val="333333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b="1" dirty="0" smtClean="0">
                <a:solidFill>
                  <a:schemeClr val="bg1"/>
                </a:solidFill>
                <a:effectLst/>
                <a:latin typeface="+mn-ea"/>
              </a:rPr>
              <a:t>취소</a:t>
            </a:r>
            <a:endParaRPr lang="en-US" sz="800" b="1" dirty="0">
              <a:solidFill>
                <a:schemeClr val="bg1"/>
              </a:solidFill>
              <a:effectLst/>
              <a:latin typeface="+mn-ea"/>
            </a:endParaRPr>
          </a:p>
        </p:txBody>
      </p:sp>
      <p:sp>
        <p:nvSpPr>
          <p:cNvPr id="124" name="Button"/>
          <p:cNvSpPr>
            <a:spLocks/>
          </p:cNvSpPr>
          <p:nvPr/>
        </p:nvSpPr>
        <p:spPr bwMode="auto">
          <a:xfrm>
            <a:off x="4403699" y="5809812"/>
            <a:ext cx="604340" cy="165600"/>
          </a:xfrm>
          <a:prstGeom prst="roundRect">
            <a:avLst>
              <a:gd name="adj" fmla="val 8776"/>
            </a:avLst>
          </a:prstGeom>
          <a:solidFill>
            <a:srgbClr val="3676BD"/>
          </a:solidFill>
          <a:ln w="6350" cap="flat" cmpd="sng" algn="ctr">
            <a:solidFill>
              <a:srgbClr val="333333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b="1" dirty="0" smtClean="0">
                <a:solidFill>
                  <a:schemeClr val="bg1"/>
                </a:solidFill>
                <a:latin typeface="+mn-ea"/>
              </a:rPr>
              <a:t>저장</a:t>
            </a:r>
            <a:endParaRPr lang="en-US" sz="800" b="1" dirty="0">
              <a:solidFill>
                <a:schemeClr val="bg1"/>
              </a:solidFill>
              <a:effectLst/>
              <a:latin typeface="+mn-ea"/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1778226" y="2551620"/>
            <a:ext cx="1354861" cy="16792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800" dirty="0" smtClean="0">
              <a:solidFill>
                <a:schemeClr val="bg2">
                  <a:lumMod val="7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3205203" y="2551620"/>
            <a:ext cx="622658" cy="17318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8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조회</a:t>
            </a:r>
          </a:p>
        </p:txBody>
      </p:sp>
    </p:spTree>
    <p:extLst>
      <p:ext uri="{BB962C8B-B14F-4D97-AF65-F5344CB8AC3E}">
        <p14:creationId xmlns:p14="http://schemas.microsoft.com/office/powerpoint/2010/main" val="3005627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1172624"/>
              </p:ext>
            </p:extLst>
          </p:nvPr>
        </p:nvGraphicFramePr>
        <p:xfrm>
          <a:off x="7761312" y="867783"/>
          <a:ext cx="2049438" cy="4058048"/>
        </p:xfrm>
        <a:graphic>
          <a:graphicData uri="http://schemas.openxmlformats.org/drawingml/2006/table">
            <a:tbl>
              <a:tblPr/>
              <a:tblGrid>
                <a:gridCol w="222338"/>
                <a:gridCol w="1827100"/>
              </a:tblGrid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No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설명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1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2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3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strike="sngStrike" dirty="0" smtClean="0">
                          <a:latin typeface="+mj-ea"/>
                          <a:ea typeface="+mj-ea"/>
                        </a:rPr>
                        <a:t>4</a:t>
                      </a:r>
                      <a:endParaRPr lang="ko-KR" altLang="en-US" sz="800" strike="sngStrike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5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strike="noStrike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6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7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baseline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8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9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10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11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12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88900" indent="-39688" algn="l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Note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lumMod val="75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5" marB="46805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1191912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lang="ko-KR" altLang="en-US" sz="800" b="1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현업측</a:t>
                      </a:r>
                      <a:r>
                        <a:rPr lang="ko-KR" altLang="en-US" sz="8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800" b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질의사항</a:t>
                      </a:r>
                      <a:r>
                        <a:rPr lang="en-US" altLang="ko-KR" sz="8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]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-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1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5" marB="46805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 bwMode="auto">
          <a:xfrm>
            <a:off x="5216230" y="290615"/>
            <a:ext cx="2952328" cy="2160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예시 화면 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1432290" y="647363"/>
            <a:ext cx="1344730" cy="6094005"/>
          </a:xfrm>
          <a:prstGeom prst="rect">
            <a:avLst/>
          </a:prstGeom>
          <a:solidFill>
            <a:schemeClr val="bg1">
              <a:lumMod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1419805" y="801104"/>
            <a:ext cx="548772" cy="65372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886889" y="881118"/>
            <a:ext cx="710555" cy="539041"/>
          </a:xfrm>
          <a:prstGeom prst="rect">
            <a:avLst/>
          </a:prstGeom>
        </p:spPr>
      </p:pic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4239702"/>
              </p:ext>
            </p:extLst>
          </p:nvPr>
        </p:nvGraphicFramePr>
        <p:xfrm>
          <a:off x="-1424164" y="1701421"/>
          <a:ext cx="1312328" cy="304800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066883"/>
                <a:gridCol w="245445"/>
              </a:tblGrid>
              <a:tr h="22390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/>
                        <a:t>  기초정보관리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▲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1921">
                <a:tc gridSpan="2">
                  <a:txBody>
                    <a:bodyPr/>
                    <a:lstStyle/>
                    <a:p>
                      <a:pPr algn="r" latinLnBrk="1"/>
                      <a:r>
                        <a:rPr lang="ko-KR" altLang="en-US" sz="700" dirty="0" smtClean="0"/>
                        <a:t>정비 상품 관리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181921">
                <a:tc gridSpan="2">
                  <a:txBody>
                    <a:bodyPr/>
                    <a:lstStyle/>
                    <a:p>
                      <a:pPr algn="r" latinLnBrk="1"/>
                      <a:r>
                        <a:rPr lang="ko-KR" altLang="en-US" sz="700" dirty="0" smtClean="0"/>
                        <a:t>세차 상품 관리 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181921">
                <a:tc gridSpan="2">
                  <a:txBody>
                    <a:bodyPr/>
                    <a:lstStyle/>
                    <a:p>
                      <a:pPr algn="r" latinLnBrk="1"/>
                      <a:r>
                        <a:rPr lang="en-US" altLang="ko-KR" sz="700" dirty="0" smtClean="0"/>
                        <a:t>*</a:t>
                      </a:r>
                      <a:r>
                        <a:rPr lang="ko-KR" altLang="en-US" sz="700" smtClean="0"/>
                        <a:t>대리점</a:t>
                      </a:r>
                      <a:r>
                        <a:rPr lang="en-US" altLang="ko-KR" sz="700" baseline="0" dirty="0" smtClean="0"/>
                        <a:t> </a:t>
                      </a:r>
                      <a:r>
                        <a:rPr lang="ko-KR" altLang="en-US" sz="700" baseline="0" smtClean="0"/>
                        <a:t>관리 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181921">
                <a:tc gridSpan="2">
                  <a:txBody>
                    <a:bodyPr/>
                    <a:lstStyle/>
                    <a:p>
                      <a:pPr algn="r" latinLnBrk="1"/>
                      <a:r>
                        <a:rPr lang="en-US" altLang="ko-KR" sz="700" dirty="0" smtClean="0"/>
                        <a:t>*BLE</a:t>
                      </a:r>
                      <a:r>
                        <a:rPr lang="en-US" altLang="ko-KR" sz="700" baseline="0" dirty="0" smtClean="0"/>
                        <a:t> </a:t>
                      </a:r>
                      <a:r>
                        <a:rPr lang="ko-KR" altLang="en-US" sz="700" baseline="0" smtClean="0"/>
                        <a:t>단말기 관리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181921">
                <a:tc gridSpan="2">
                  <a:txBody>
                    <a:bodyPr/>
                    <a:lstStyle/>
                    <a:p>
                      <a:pPr algn="r" latinLnBrk="1"/>
                      <a:r>
                        <a:rPr lang="ko-KR" altLang="en-US" sz="700" dirty="0" smtClean="0"/>
                        <a:t>배차 내역 관리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181921">
                <a:tc gridSpan="2">
                  <a:txBody>
                    <a:bodyPr/>
                    <a:lstStyle/>
                    <a:p>
                      <a:pPr algn="r" latinLnBrk="1"/>
                      <a:r>
                        <a:rPr lang="en-US" altLang="ko-KR" sz="700" dirty="0" smtClean="0"/>
                        <a:t>*</a:t>
                      </a:r>
                      <a:r>
                        <a:rPr lang="ko-KR" altLang="en-US" sz="700" smtClean="0"/>
                        <a:t>권역 </a:t>
                      </a:r>
                      <a:r>
                        <a:rPr lang="ko-KR" altLang="en-US" sz="700" dirty="0" smtClean="0"/>
                        <a:t>관리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181921">
                <a:tc gridSpan="2">
                  <a:txBody>
                    <a:bodyPr/>
                    <a:lstStyle/>
                    <a:p>
                      <a:pPr algn="r" latinLnBrk="1"/>
                      <a:r>
                        <a:rPr lang="en-US" altLang="ko-KR" sz="700" dirty="0" smtClean="0"/>
                        <a:t>*</a:t>
                      </a:r>
                      <a:r>
                        <a:rPr lang="ko-KR" altLang="en-US" sz="700" smtClean="0"/>
                        <a:t>세차 </a:t>
                      </a:r>
                      <a:r>
                        <a:rPr lang="ko-KR" altLang="en-US" sz="700" dirty="0" smtClean="0"/>
                        <a:t>차량 관리 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181921">
                <a:tc gridSpan="2">
                  <a:txBody>
                    <a:bodyPr/>
                    <a:lstStyle/>
                    <a:p>
                      <a:pPr algn="r" latinLnBrk="1"/>
                      <a:r>
                        <a:rPr lang="en-US" altLang="ko-KR" sz="700" dirty="0" smtClean="0"/>
                        <a:t>*</a:t>
                      </a:r>
                      <a:r>
                        <a:rPr lang="ko-KR" altLang="en-US" sz="700" smtClean="0"/>
                        <a:t>직원 </a:t>
                      </a:r>
                      <a:r>
                        <a:rPr lang="ko-KR" altLang="en-US" sz="700" dirty="0" smtClean="0"/>
                        <a:t>관리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22390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/>
                        <a:t>  사용자관리         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▼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390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/>
                        <a:t>  운영자관리 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▼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390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/>
                        <a:t>  </a:t>
                      </a:r>
                      <a:r>
                        <a:rPr lang="ko-KR" altLang="en-US" sz="1000" dirty="0" err="1" smtClean="0"/>
                        <a:t>레</a:t>
                      </a:r>
                      <a:r>
                        <a:rPr lang="ko-KR" altLang="en-US" sz="1000" dirty="0" smtClean="0"/>
                        <a:t>  포  </a:t>
                      </a:r>
                      <a:r>
                        <a:rPr lang="ko-KR" altLang="en-US" sz="1000" dirty="0" err="1" smtClean="0"/>
                        <a:t>트</a:t>
                      </a:r>
                      <a:r>
                        <a:rPr lang="ko-KR" altLang="en-US" sz="1000" dirty="0" smtClean="0"/>
                        <a:t> 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▼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390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/>
                        <a:t>  위치관제 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▼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390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/>
                        <a:t>  고객지원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▼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3" name="직사각형 12"/>
          <p:cNvSpPr/>
          <p:nvPr/>
        </p:nvSpPr>
        <p:spPr>
          <a:xfrm>
            <a:off x="85038" y="647364"/>
            <a:ext cx="7582587" cy="330528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 bwMode="auto">
          <a:xfrm>
            <a:off x="96916" y="670920"/>
            <a:ext cx="3009157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1200" dirty="0" smtClean="0">
                <a:latin typeface="맑은 고딕" pitchFamily="50" charset="-127"/>
                <a:ea typeface="맑은 고딕" pitchFamily="50" charset="-127"/>
              </a:rPr>
              <a:t>◎ 기초 정보 관리 </a:t>
            </a:r>
            <a:r>
              <a:rPr kumimoji="0" lang="en-US" altLang="ko-KR" sz="1200" dirty="0" smtClean="0">
                <a:latin typeface="맑은 고딕" pitchFamily="50" charset="-127"/>
                <a:ea typeface="맑은 고딕" pitchFamily="50" charset="-127"/>
              </a:rPr>
              <a:t>&gt;&gt;  </a:t>
            </a:r>
            <a:r>
              <a:rPr kumimoji="0" lang="ko-KR" altLang="en-US" sz="1000" smtClean="0">
                <a:latin typeface="맑은 고딕" pitchFamily="50" charset="-127"/>
                <a:ea typeface="맑은 고딕" pitchFamily="50" charset="-127"/>
              </a:rPr>
              <a:t>세차 차량 관리 관리</a:t>
            </a:r>
            <a:endParaRPr kumimoji="0" lang="ko-KR" altLang="en-US" sz="12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10631501" y="6232180"/>
            <a:ext cx="161923" cy="18097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현대체 mediurr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079989" y="692696"/>
            <a:ext cx="490832" cy="21602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LOGOUT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 bwMode="auto">
          <a:xfrm>
            <a:off x="4309052" y="708375"/>
            <a:ext cx="2800767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600" dirty="0" smtClean="0">
                <a:latin typeface="맑은 고딕" pitchFamily="50" charset="-127"/>
                <a:ea typeface="맑은 고딕" pitchFamily="50" charset="-127"/>
                <a:hlinkClick r:id="rId4"/>
              </a:rPr>
              <a:t>equation@g-trace.co.kr</a:t>
            </a:r>
            <a:r>
              <a:rPr kumimoji="0" lang="en-US" altLang="ko-KR" sz="600" dirty="0" smtClean="0">
                <a:latin typeface="맑은 고딕" pitchFamily="50" charset="-127"/>
                <a:ea typeface="맑은 고딕" pitchFamily="50" charset="-127"/>
              </a:rPr>
              <a:t> (</a:t>
            </a:r>
            <a:r>
              <a:rPr kumimoji="0" lang="ko-KR" altLang="en-US" sz="600" smtClean="0">
                <a:latin typeface="맑은 고딕" pitchFamily="50" charset="-127"/>
                <a:ea typeface="맑은 고딕" pitchFamily="50" charset="-127"/>
              </a:rPr>
              <a:t>관리자</a:t>
            </a:r>
            <a:r>
              <a:rPr kumimoji="0" lang="en-US" altLang="ko-KR" sz="600" dirty="0" smtClean="0">
                <a:latin typeface="맑은 고딕" pitchFamily="50" charset="-127"/>
                <a:ea typeface="맑은 고딕" pitchFamily="50" charset="-127"/>
              </a:rPr>
              <a:t>)</a:t>
            </a:r>
            <a:r>
              <a:rPr kumimoji="0" lang="ko-KR" altLang="en-US" sz="600" smtClean="0">
                <a:latin typeface="맑은 고딕" pitchFamily="50" charset="-127"/>
                <a:ea typeface="맑은 고딕" pitchFamily="50" charset="-127"/>
              </a:rPr>
              <a:t>님이 최근 로그인 시간은 </a:t>
            </a:r>
            <a:r>
              <a:rPr kumimoji="0" lang="en-US" altLang="ko-KR" sz="600" dirty="0" smtClean="0">
                <a:latin typeface="맑은 고딕" pitchFamily="50" charset="-127"/>
                <a:ea typeface="맑은 고딕" pitchFamily="50" charset="-127"/>
              </a:rPr>
              <a:t>2016-12-11 12:12</a:t>
            </a:r>
            <a:endParaRPr kumimoji="0" lang="ko-KR" altLang="en-US" sz="6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7999140"/>
              </p:ext>
            </p:extLst>
          </p:nvPr>
        </p:nvGraphicFramePr>
        <p:xfrm>
          <a:off x="91947" y="1271728"/>
          <a:ext cx="7578853" cy="528052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695705"/>
                <a:gridCol w="1100394"/>
                <a:gridCol w="689572"/>
                <a:gridCol w="1173835"/>
                <a:gridCol w="744000"/>
                <a:gridCol w="1234046"/>
                <a:gridCol w="580727"/>
                <a:gridCol w="1360574"/>
              </a:tblGrid>
              <a:tr h="2640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현대체 mediurr"/>
                        </a:rPr>
                        <a:t>차량번호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 smtClean="0">
                          <a:solidFill>
                            <a:schemeClr val="tx1"/>
                          </a:solidFill>
                          <a:latin typeface="현대체 mediurr"/>
                        </a:rPr>
                        <a:t>차종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현대체 mediurr"/>
                        </a:rPr>
                        <a:t>세차모델명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현대체 mediurr"/>
                        </a:rPr>
                        <a:t>사용여부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64026"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7" name="TextBox 26"/>
          <p:cNvSpPr txBox="1"/>
          <p:nvPr/>
        </p:nvSpPr>
        <p:spPr>
          <a:xfrm>
            <a:off x="90494" y="952008"/>
            <a:ext cx="20541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현대체 mediurr"/>
              </a:rPr>
              <a:t>▷ 세차 차량 관리</a:t>
            </a:r>
            <a:endParaRPr lang="ko-KR" altLang="en-US" sz="1200" dirty="0">
              <a:latin typeface="현대체 mediurr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90494" y="1814346"/>
            <a:ext cx="17876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현대체 mediurr"/>
              </a:rPr>
              <a:t>▷ 세차 차량 세부 내역</a:t>
            </a:r>
            <a:endParaRPr lang="ko-KR" altLang="en-US" sz="1200" dirty="0">
              <a:latin typeface="현대체 mediurr"/>
            </a:endParaRPr>
          </a:p>
        </p:txBody>
      </p:sp>
      <p:graphicFrame>
        <p:nvGraphicFramePr>
          <p:cNvPr id="45" name="표 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5089133"/>
              </p:ext>
            </p:extLst>
          </p:nvPr>
        </p:nvGraphicFramePr>
        <p:xfrm>
          <a:off x="95223" y="2093430"/>
          <a:ext cx="7522073" cy="4133313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252975"/>
                <a:gridCol w="597462"/>
                <a:gridCol w="546863"/>
                <a:gridCol w="614236"/>
                <a:gridCol w="616512"/>
                <a:gridCol w="856225"/>
                <a:gridCol w="616512"/>
                <a:gridCol w="718112"/>
                <a:gridCol w="754625"/>
                <a:gridCol w="597462"/>
                <a:gridCol w="1351089"/>
              </a:tblGrid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No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등록일자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차랑번호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차종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차량등록일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세차장비 등록일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세차모델명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소속대리점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운영 담당직원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지정일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사용여부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51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고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1738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모닝 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2016.01.01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2016.02.12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기본모델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㈜</a:t>
                      </a:r>
                      <a:r>
                        <a:rPr lang="ko-KR" altLang="en-US" sz="800" b="0" dirty="0" err="1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하이닉스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강일만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2016.02.12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166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51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고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1738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다마스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2016.01.01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2016.02.12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KSU-1000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위고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강남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강일만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2016.02.12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3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51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고</a:t>
                      </a:r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1738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모닝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2016.01.01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2016.02.12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KSU-1000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㈜</a:t>
                      </a:r>
                      <a:r>
                        <a:rPr lang="ko-KR" altLang="en-US" sz="800" b="0" dirty="0" err="1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국도렌트카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강일만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2016.02.12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072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4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51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고</a:t>
                      </a:r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1738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쉐보레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2016.01.01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2016.02.12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KSU-1000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㈜</a:t>
                      </a:r>
                      <a:r>
                        <a:rPr lang="ko-KR" altLang="en-US" sz="800" b="0" dirty="0" err="1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하나케리어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강일만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2016.02.12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920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5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51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고</a:t>
                      </a:r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1738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쉐보레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2016.01.01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2016.02.12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KSU-1000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㈜</a:t>
                      </a:r>
                      <a:r>
                        <a:rPr lang="ko-KR" altLang="en-US" sz="800" b="0" dirty="0" err="1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위쉬어카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강일만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2016.02.12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부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6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51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고</a:t>
                      </a:r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1738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쉐보레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2016.01.01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2016.02.12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KSU-1000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위고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강남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강일만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2016.02.12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7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51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고</a:t>
                      </a:r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1738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쉐보레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2016.01.01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2016.02.12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KSU-1000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위고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서초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강일만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2016.02.12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8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51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고</a:t>
                      </a:r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1738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쉐보레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2016.01.01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2016.02.12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KSU-1000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위고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강일만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2016.02.12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부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9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51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고</a:t>
                      </a:r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1738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쉐보레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2016.01.01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2016.02.12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KSU-2000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위고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남원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강일만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2016.02.12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51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고</a:t>
                      </a:r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1738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쉐보레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2016.01.01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2016.02.12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KSU-2000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위고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부산진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강일만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2016.02.12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27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51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고</a:t>
                      </a:r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1738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쉐보레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2016.01.01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2016.02.12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KSU-2000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위고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강남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강일만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2016.02.12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216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51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고</a:t>
                      </a:r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1738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쉐보레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2016.01.01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2016.02.12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KSU-2000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위고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서초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강일만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2016.02.12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부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13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51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고</a:t>
                      </a:r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1738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쉐보레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2016.01.01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2016.02.12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KSU-2000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위고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강서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강일만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2016.02.12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60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14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51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고</a:t>
                      </a:r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1738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쉐보레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2016.01.01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2016.02.12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KSU-2000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위고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남원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강일만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2016.02.12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15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51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고</a:t>
                      </a:r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1738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쉐보레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2016.01.01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2016.02.12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KSU-1000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위고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강남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3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강일만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2016.02.12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16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51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고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1738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쉐보레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2016.01.01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2016.02.12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KSU-1000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위고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서초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4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강일만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2016.02.12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부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47" name="TextBox 46"/>
          <p:cNvSpPr txBox="1"/>
          <p:nvPr/>
        </p:nvSpPr>
        <p:spPr bwMode="auto">
          <a:xfrm>
            <a:off x="91947" y="6563444"/>
            <a:ext cx="7575678" cy="21544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ctr"/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&lt;&lt; &lt; 1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2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3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4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5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6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7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8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9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10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&gt; &gt;&gt;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6953344" y="1851414"/>
            <a:ext cx="673754" cy="18051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50   V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pic>
        <p:nvPicPr>
          <p:cNvPr id="50" name="그림 4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9104" y="1823372"/>
            <a:ext cx="1046347" cy="243809"/>
          </a:xfrm>
          <a:prstGeom prst="rect">
            <a:avLst/>
          </a:prstGeom>
        </p:spPr>
      </p:pic>
      <p:sp>
        <p:nvSpPr>
          <p:cNvPr id="53" name="타원 52"/>
          <p:cNvSpPr/>
          <p:nvPr/>
        </p:nvSpPr>
        <p:spPr>
          <a:xfrm>
            <a:off x="6184433" y="1016477"/>
            <a:ext cx="203406" cy="177363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1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54" name="타원 53"/>
          <p:cNvSpPr/>
          <p:nvPr/>
        </p:nvSpPr>
        <p:spPr>
          <a:xfrm>
            <a:off x="5724340" y="1879162"/>
            <a:ext cx="203406" cy="177363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820128" y="1303652"/>
            <a:ext cx="1037385" cy="20066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ko-KR" altLang="en-US" sz="800" dirty="0">
              <a:solidFill>
                <a:schemeClr val="tx1"/>
              </a:solidFill>
              <a:latin typeface="현대체 mediurr"/>
            </a:endParaRPr>
          </a:p>
        </p:txBody>
      </p:sp>
      <p:grpSp>
        <p:nvGrpSpPr>
          <p:cNvPr id="29" name="그룹 28"/>
          <p:cNvGrpSpPr/>
          <p:nvPr/>
        </p:nvGrpSpPr>
        <p:grpSpPr>
          <a:xfrm>
            <a:off x="6451830" y="1306860"/>
            <a:ext cx="1193465" cy="216761"/>
            <a:chOff x="9812992" y="1180668"/>
            <a:chExt cx="1193465" cy="216761"/>
          </a:xfrm>
        </p:grpSpPr>
        <p:grpSp>
          <p:nvGrpSpPr>
            <p:cNvPr id="30" name="그룹 29"/>
            <p:cNvGrpSpPr/>
            <p:nvPr/>
          </p:nvGrpSpPr>
          <p:grpSpPr>
            <a:xfrm>
              <a:off x="9812992" y="1180668"/>
              <a:ext cx="504549" cy="215444"/>
              <a:chOff x="3355576" y="1263570"/>
              <a:chExt cx="504549" cy="215444"/>
            </a:xfrm>
          </p:grpSpPr>
          <p:sp>
            <p:nvSpPr>
              <p:cNvPr id="37" name="타원 36"/>
              <p:cNvSpPr/>
              <p:nvPr/>
            </p:nvSpPr>
            <p:spPr>
              <a:xfrm>
                <a:off x="3355576" y="1289203"/>
                <a:ext cx="183228" cy="16417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2700000" scaled="1"/>
                <a:tileRect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>
                  <a:latin typeface="현대체 mediurr"/>
                </a:endParaRPr>
              </a:p>
            </p:txBody>
          </p:sp>
          <p:sp>
            <p:nvSpPr>
              <p:cNvPr id="38" name="TextBox 37"/>
              <p:cNvSpPr txBox="1"/>
              <p:nvPr/>
            </p:nvSpPr>
            <p:spPr>
              <a:xfrm>
                <a:off x="3470275" y="1263570"/>
                <a:ext cx="389850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dirty="0">
                    <a:latin typeface="현대체 mediurr"/>
                  </a:rPr>
                  <a:t>전체</a:t>
                </a:r>
              </a:p>
            </p:txBody>
          </p:sp>
        </p:grpSp>
        <p:grpSp>
          <p:nvGrpSpPr>
            <p:cNvPr id="31" name="그룹 30"/>
            <p:cNvGrpSpPr/>
            <p:nvPr/>
          </p:nvGrpSpPr>
          <p:grpSpPr>
            <a:xfrm>
              <a:off x="10232961" y="1180668"/>
              <a:ext cx="410936" cy="215444"/>
              <a:chOff x="3168738" y="1263570"/>
              <a:chExt cx="410936" cy="215444"/>
            </a:xfrm>
          </p:grpSpPr>
          <p:sp>
            <p:nvSpPr>
              <p:cNvPr id="35" name="타원 34"/>
              <p:cNvSpPr/>
              <p:nvPr/>
            </p:nvSpPr>
            <p:spPr>
              <a:xfrm>
                <a:off x="3168738" y="1287621"/>
                <a:ext cx="183228" cy="16417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2700000" scaled="1"/>
                <a:tileRect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>
                  <a:latin typeface="현대체 mediurr"/>
                </a:endParaRPr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3292416" y="1263570"/>
                <a:ext cx="287258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dirty="0">
                    <a:latin typeface="현대체 mediurr"/>
                  </a:rPr>
                  <a:t>여</a:t>
                </a:r>
              </a:p>
            </p:txBody>
          </p:sp>
        </p:grpSp>
        <p:grpSp>
          <p:nvGrpSpPr>
            <p:cNvPr id="32" name="그룹 31"/>
            <p:cNvGrpSpPr/>
            <p:nvPr/>
          </p:nvGrpSpPr>
          <p:grpSpPr>
            <a:xfrm>
              <a:off x="10561785" y="1181985"/>
              <a:ext cx="444672" cy="215444"/>
              <a:chOff x="2890755" y="1264887"/>
              <a:chExt cx="444672" cy="215444"/>
            </a:xfrm>
          </p:grpSpPr>
          <p:sp>
            <p:nvSpPr>
              <p:cNvPr id="33" name="타원 32"/>
              <p:cNvSpPr/>
              <p:nvPr/>
            </p:nvSpPr>
            <p:spPr>
              <a:xfrm>
                <a:off x="2890755" y="1293110"/>
                <a:ext cx="183228" cy="16417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2700000" scaled="1"/>
                <a:tileRect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>
                  <a:latin typeface="현대체 mediurr"/>
                </a:endParaRPr>
              </a:p>
            </p:txBody>
          </p:sp>
          <p:sp>
            <p:nvSpPr>
              <p:cNvPr id="34" name="TextBox 33"/>
              <p:cNvSpPr txBox="1"/>
              <p:nvPr/>
            </p:nvSpPr>
            <p:spPr>
              <a:xfrm>
                <a:off x="3048169" y="1264887"/>
                <a:ext cx="287258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dirty="0">
                    <a:latin typeface="현대체 mediurr"/>
                  </a:rPr>
                  <a:t>부</a:t>
                </a:r>
              </a:p>
            </p:txBody>
          </p:sp>
        </p:grpSp>
      </p:grpSp>
      <p:sp>
        <p:nvSpPr>
          <p:cNvPr id="41" name="직사각형 40"/>
          <p:cNvSpPr/>
          <p:nvPr/>
        </p:nvSpPr>
        <p:spPr>
          <a:xfrm>
            <a:off x="2614213" y="1303690"/>
            <a:ext cx="1073461" cy="20066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ko-KR" altLang="en-US" sz="800" dirty="0">
              <a:solidFill>
                <a:schemeClr val="tx1"/>
              </a:solidFill>
              <a:latin typeface="현대체 mediurr"/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4571502" y="1299394"/>
            <a:ext cx="1073461" cy="20066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ko-KR" altLang="en-US" sz="800" dirty="0">
              <a:solidFill>
                <a:schemeClr val="tx1"/>
              </a:solidFill>
              <a:latin typeface="현대체 mediurr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493088" y="1048495"/>
            <a:ext cx="536731" cy="180512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초기화</a:t>
            </a:r>
          </a:p>
        </p:txBody>
      </p:sp>
      <p:sp>
        <p:nvSpPr>
          <p:cNvPr id="48" name="직사각형 47"/>
          <p:cNvSpPr/>
          <p:nvPr/>
        </p:nvSpPr>
        <p:spPr>
          <a:xfrm>
            <a:off x="7103978" y="1052631"/>
            <a:ext cx="536731" cy="180512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조회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6286136" y="1838365"/>
            <a:ext cx="236584" cy="219035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9636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6639047"/>
              </p:ext>
            </p:extLst>
          </p:nvPr>
        </p:nvGraphicFramePr>
        <p:xfrm>
          <a:off x="7761312" y="867783"/>
          <a:ext cx="2049438" cy="4612225"/>
        </p:xfrm>
        <a:graphic>
          <a:graphicData uri="http://schemas.openxmlformats.org/drawingml/2006/table">
            <a:tbl>
              <a:tblPr/>
              <a:tblGrid>
                <a:gridCol w="222338"/>
                <a:gridCol w="1827100"/>
              </a:tblGrid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No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설명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1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해당 버튼을 </a:t>
                      </a:r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“</a:t>
                      </a:r>
                      <a:r>
                        <a:rPr lang="ko-KR" altLang="en-US" sz="800" b="0" kern="1200" baseline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중복된 내용이 없습니다</a:t>
                      </a:r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. “  “</a:t>
                      </a:r>
                      <a:r>
                        <a:rPr lang="ko-KR" altLang="en-US" sz="800" b="0" kern="1200" baseline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중복이 되었습니다</a:t>
                      </a:r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. “  </a:t>
                      </a:r>
                      <a:r>
                        <a:rPr lang="ko-KR" altLang="en-US" sz="800" b="0" kern="1200" baseline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팝업 내용을 표시를 한다</a:t>
                      </a:r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. 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2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위의 등록 로그를 담당 대리점 직원이 로그인할 때</a:t>
                      </a: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, </a:t>
                      </a: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해당 로그를 표시를 한다</a:t>
                      </a: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. </a:t>
                      </a:r>
                      <a:endParaRPr kumimoji="0" lang="ko-KR" altLang="en-US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23937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3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등록된 정보를 표시를 합니다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.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직원 및 관리자 탭 </a:t>
                      </a:r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동일하게 내역을 표시를 함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. 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strike="sngStrike" dirty="0" smtClean="0">
                          <a:latin typeface="+mj-ea"/>
                          <a:ea typeface="+mj-ea"/>
                        </a:rPr>
                        <a:t>4</a:t>
                      </a:r>
                      <a:endParaRPr lang="ko-KR" altLang="en-US" sz="800" strike="sngStrike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2492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5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strike="noStrike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6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7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baseline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8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9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10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11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12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88900" indent="-39688" algn="l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Note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lumMod val="75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5" marB="46805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1191912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lang="ko-KR" altLang="en-US" sz="800" b="1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현업측</a:t>
                      </a:r>
                      <a:r>
                        <a:rPr lang="ko-KR" altLang="en-US" sz="8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800" b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질의사항</a:t>
                      </a:r>
                      <a:r>
                        <a:rPr lang="en-US" altLang="ko-KR" sz="8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]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-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1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5" marB="46805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 bwMode="auto">
          <a:xfrm>
            <a:off x="5216230" y="290615"/>
            <a:ext cx="2952328" cy="2160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예시 화면 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85038" y="647364"/>
            <a:ext cx="7582587" cy="330528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 bwMode="auto">
          <a:xfrm>
            <a:off x="96916" y="670920"/>
            <a:ext cx="2707793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1200" dirty="0" smtClean="0">
                <a:latin typeface="맑은 고딕" pitchFamily="50" charset="-127"/>
                <a:ea typeface="맑은 고딕" pitchFamily="50" charset="-127"/>
              </a:rPr>
              <a:t>◎ 기초 정보 관리 </a:t>
            </a:r>
            <a:r>
              <a:rPr kumimoji="0" lang="en-US" altLang="ko-KR" sz="1200" dirty="0" smtClean="0">
                <a:latin typeface="맑은 고딕" pitchFamily="50" charset="-127"/>
                <a:ea typeface="맑은 고딕" pitchFamily="50" charset="-127"/>
              </a:rPr>
              <a:t>&gt;&gt;  </a:t>
            </a:r>
            <a:r>
              <a:rPr kumimoji="0" lang="ko-KR" altLang="en-US" sz="1000" smtClean="0">
                <a:latin typeface="맑은 고딕" pitchFamily="50" charset="-127"/>
                <a:ea typeface="맑은 고딕" pitchFamily="50" charset="-127"/>
              </a:rPr>
              <a:t>세차 차량 관리</a:t>
            </a:r>
            <a:endParaRPr kumimoji="0" lang="ko-KR" altLang="en-US" sz="12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10631501" y="6232180"/>
            <a:ext cx="161923" cy="18097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현대체 mediurr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079989" y="692696"/>
            <a:ext cx="490832" cy="21602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LOGOUT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 bwMode="auto">
          <a:xfrm>
            <a:off x="4309052" y="708375"/>
            <a:ext cx="2800767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600" dirty="0" smtClean="0">
                <a:latin typeface="맑은 고딕" pitchFamily="50" charset="-127"/>
                <a:ea typeface="맑은 고딕" pitchFamily="50" charset="-127"/>
                <a:hlinkClick r:id="rId2"/>
              </a:rPr>
              <a:t>equation@g-trace.co.kr</a:t>
            </a:r>
            <a:r>
              <a:rPr kumimoji="0" lang="en-US" altLang="ko-KR" sz="600" dirty="0" smtClean="0">
                <a:latin typeface="맑은 고딕" pitchFamily="50" charset="-127"/>
                <a:ea typeface="맑은 고딕" pitchFamily="50" charset="-127"/>
              </a:rPr>
              <a:t> (</a:t>
            </a:r>
            <a:r>
              <a:rPr kumimoji="0" lang="ko-KR" altLang="en-US" sz="600" smtClean="0">
                <a:latin typeface="맑은 고딕" pitchFamily="50" charset="-127"/>
                <a:ea typeface="맑은 고딕" pitchFamily="50" charset="-127"/>
              </a:rPr>
              <a:t>관리자</a:t>
            </a:r>
            <a:r>
              <a:rPr kumimoji="0" lang="en-US" altLang="ko-KR" sz="600" dirty="0" smtClean="0">
                <a:latin typeface="맑은 고딕" pitchFamily="50" charset="-127"/>
                <a:ea typeface="맑은 고딕" pitchFamily="50" charset="-127"/>
              </a:rPr>
              <a:t>)</a:t>
            </a:r>
            <a:r>
              <a:rPr kumimoji="0" lang="ko-KR" altLang="en-US" sz="600" smtClean="0">
                <a:latin typeface="맑은 고딕" pitchFamily="50" charset="-127"/>
                <a:ea typeface="맑은 고딕" pitchFamily="50" charset="-127"/>
              </a:rPr>
              <a:t>님이 최근 로그인 시간은 </a:t>
            </a:r>
            <a:r>
              <a:rPr kumimoji="0" lang="en-US" altLang="ko-KR" sz="600" dirty="0" smtClean="0">
                <a:latin typeface="맑은 고딕" pitchFamily="50" charset="-127"/>
                <a:ea typeface="맑은 고딕" pitchFamily="50" charset="-127"/>
              </a:rPr>
              <a:t>2016-12-11 12:12</a:t>
            </a:r>
            <a:endParaRPr kumimoji="0" lang="ko-KR" altLang="en-US" sz="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992069" y="1556792"/>
            <a:ext cx="6062957" cy="4824536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992035" y="1559926"/>
            <a:ext cx="6062991" cy="402027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44" name="TextBox 43"/>
          <p:cNvSpPr txBox="1"/>
          <p:nvPr/>
        </p:nvSpPr>
        <p:spPr bwMode="auto">
          <a:xfrm>
            <a:off x="1083367" y="1649705"/>
            <a:ext cx="1180131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1100" dirty="0" smtClean="0">
                <a:latin typeface="맑은 고딕" pitchFamily="50" charset="-127"/>
                <a:ea typeface="맑은 고딕" pitchFamily="50" charset="-127"/>
              </a:rPr>
              <a:t>세차 차량  등록</a:t>
            </a:r>
            <a:endParaRPr kumimoji="0" lang="ko-KR" altLang="en-US" sz="11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6" name="TextBox 45"/>
          <p:cNvSpPr txBox="1"/>
          <p:nvPr/>
        </p:nvSpPr>
        <p:spPr bwMode="auto">
          <a:xfrm>
            <a:off x="972659" y="1989982"/>
            <a:ext cx="737702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lang="en-US" altLang="ko-KR" sz="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|</a:t>
            </a:r>
            <a:r>
              <a:rPr lang="ko-KR" altLang="en-US" sz="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 기</a:t>
            </a:r>
            <a:r>
              <a:rPr lang="ko-KR" altLang="en-US" sz="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본</a:t>
            </a:r>
            <a:r>
              <a:rPr lang="ko-KR" altLang="en-US" sz="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정보</a:t>
            </a:r>
          </a:p>
        </p:txBody>
      </p:sp>
      <p:graphicFrame>
        <p:nvGraphicFramePr>
          <p:cNvPr id="51" name="표 5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8463820"/>
              </p:ext>
            </p:extLst>
          </p:nvPr>
        </p:nvGraphicFramePr>
        <p:xfrm>
          <a:off x="1057936" y="2179341"/>
          <a:ext cx="5923743" cy="23154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2736"/>
                <a:gridCol w="2232248"/>
                <a:gridCol w="792088"/>
                <a:gridCol w="1956671"/>
              </a:tblGrid>
              <a:tr h="2572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*</a:t>
                      </a:r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차량번호</a:t>
                      </a:r>
                      <a:endParaRPr lang="ko-KR" altLang="en-US" sz="800" b="1" dirty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5"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rowSpan="5" hMerge="1"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572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*</a:t>
                      </a:r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차종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572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차량등록일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572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세차모델명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572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세차모델설치일 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572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소속대리점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지정일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572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담당직원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사용여부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572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BLE ID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572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비고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2" name="직사각형 51"/>
          <p:cNvSpPr/>
          <p:nvPr/>
        </p:nvSpPr>
        <p:spPr>
          <a:xfrm>
            <a:off x="2072679" y="2226294"/>
            <a:ext cx="1409305" cy="16792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800" dirty="0" smtClean="0">
              <a:solidFill>
                <a:schemeClr val="bg2">
                  <a:lumMod val="7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3532277" y="2225371"/>
            <a:ext cx="651845" cy="17318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8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중복체크</a:t>
            </a:r>
          </a:p>
        </p:txBody>
      </p:sp>
      <p:sp>
        <p:nvSpPr>
          <p:cNvPr id="57" name="직사각형 56"/>
          <p:cNvSpPr/>
          <p:nvPr/>
        </p:nvSpPr>
        <p:spPr>
          <a:xfrm>
            <a:off x="2072679" y="2470685"/>
            <a:ext cx="2111442" cy="19294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800" dirty="0" smtClean="0">
              <a:solidFill>
                <a:schemeClr val="bg2">
                  <a:lumMod val="7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4881342" y="3195277"/>
            <a:ext cx="1106257" cy="16005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endParaRPr lang="ko-KR" altLang="en-US" sz="800" dirty="0" smtClean="0">
              <a:solidFill>
                <a:schemeClr val="bg2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5108922" y="3735015"/>
            <a:ext cx="1241263" cy="215444"/>
            <a:chOff x="4926078" y="2952923"/>
            <a:chExt cx="1241263" cy="215444"/>
          </a:xfrm>
        </p:grpSpPr>
        <p:grpSp>
          <p:nvGrpSpPr>
            <p:cNvPr id="60" name="그룹 59"/>
            <p:cNvGrpSpPr/>
            <p:nvPr/>
          </p:nvGrpSpPr>
          <p:grpSpPr>
            <a:xfrm>
              <a:off x="4926078" y="2952923"/>
              <a:ext cx="504549" cy="215444"/>
              <a:chOff x="3355576" y="1263570"/>
              <a:chExt cx="504549" cy="215444"/>
            </a:xfrm>
          </p:grpSpPr>
          <p:sp>
            <p:nvSpPr>
              <p:cNvPr id="61" name="타원 60"/>
              <p:cNvSpPr/>
              <p:nvPr/>
            </p:nvSpPr>
            <p:spPr>
              <a:xfrm>
                <a:off x="3355576" y="1289203"/>
                <a:ext cx="183228" cy="16417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2700000" scaled="1"/>
                <a:tileRect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>
                  <a:latin typeface="현대체 mediurr"/>
                </a:endParaRPr>
              </a:p>
            </p:txBody>
          </p:sp>
          <p:sp>
            <p:nvSpPr>
              <p:cNvPr id="62" name="TextBox 61"/>
              <p:cNvSpPr txBox="1"/>
              <p:nvPr/>
            </p:nvSpPr>
            <p:spPr>
              <a:xfrm>
                <a:off x="3470275" y="1263570"/>
                <a:ext cx="389850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dirty="0">
                    <a:latin typeface="현대체 mediurr"/>
                  </a:rPr>
                  <a:t>전체</a:t>
                </a:r>
              </a:p>
            </p:txBody>
          </p:sp>
        </p:grpSp>
        <p:grpSp>
          <p:nvGrpSpPr>
            <p:cNvPr id="63" name="그룹 62"/>
            <p:cNvGrpSpPr/>
            <p:nvPr/>
          </p:nvGrpSpPr>
          <p:grpSpPr>
            <a:xfrm>
              <a:off x="5346047" y="2952923"/>
              <a:ext cx="410936" cy="215444"/>
              <a:chOff x="3168738" y="1263570"/>
              <a:chExt cx="410936" cy="215444"/>
            </a:xfrm>
          </p:grpSpPr>
          <p:sp>
            <p:nvSpPr>
              <p:cNvPr id="64" name="타원 63"/>
              <p:cNvSpPr/>
              <p:nvPr/>
            </p:nvSpPr>
            <p:spPr>
              <a:xfrm>
                <a:off x="3168738" y="1287621"/>
                <a:ext cx="183228" cy="16417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2700000" scaled="1"/>
                <a:tileRect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>
                  <a:latin typeface="현대체 mediurr"/>
                </a:endParaRPr>
              </a:p>
            </p:txBody>
          </p:sp>
          <p:sp>
            <p:nvSpPr>
              <p:cNvPr id="66" name="TextBox 65"/>
              <p:cNvSpPr txBox="1"/>
              <p:nvPr/>
            </p:nvSpPr>
            <p:spPr>
              <a:xfrm>
                <a:off x="3292416" y="1263570"/>
                <a:ext cx="287258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dirty="0">
                    <a:latin typeface="현대체 mediurr"/>
                  </a:rPr>
                  <a:t>여</a:t>
                </a:r>
              </a:p>
            </p:txBody>
          </p:sp>
        </p:grpSp>
        <p:grpSp>
          <p:nvGrpSpPr>
            <p:cNvPr id="67" name="그룹 66"/>
            <p:cNvGrpSpPr/>
            <p:nvPr/>
          </p:nvGrpSpPr>
          <p:grpSpPr>
            <a:xfrm>
              <a:off x="5722669" y="2952923"/>
              <a:ext cx="444672" cy="215444"/>
              <a:chOff x="2890755" y="1264887"/>
              <a:chExt cx="444672" cy="215444"/>
            </a:xfrm>
          </p:grpSpPr>
          <p:sp>
            <p:nvSpPr>
              <p:cNvPr id="68" name="타원 67"/>
              <p:cNvSpPr/>
              <p:nvPr/>
            </p:nvSpPr>
            <p:spPr>
              <a:xfrm>
                <a:off x="2890755" y="1293110"/>
                <a:ext cx="183228" cy="16417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2700000" scaled="1"/>
                <a:tileRect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>
                  <a:latin typeface="현대체 mediurr"/>
                </a:endParaRPr>
              </a:p>
            </p:txBody>
          </p:sp>
          <p:sp>
            <p:nvSpPr>
              <p:cNvPr id="69" name="TextBox 68"/>
              <p:cNvSpPr txBox="1"/>
              <p:nvPr/>
            </p:nvSpPr>
            <p:spPr>
              <a:xfrm>
                <a:off x="3048169" y="1264887"/>
                <a:ext cx="287258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dirty="0">
                    <a:latin typeface="현대체 mediurr"/>
                  </a:rPr>
                  <a:t>부</a:t>
                </a:r>
              </a:p>
            </p:txBody>
          </p:sp>
        </p:grpSp>
      </p:grpSp>
      <p:sp>
        <p:nvSpPr>
          <p:cNvPr id="89" name="직사각형 88"/>
          <p:cNvSpPr/>
          <p:nvPr/>
        </p:nvSpPr>
        <p:spPr>
          <a:xfrm>
            <a:off x="4037588" y="6061141"/>
            <a:ext cx="1007687" cy="29286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err="1" smtClean="0">
                <a:solidFill>
                  <a:schemeClr val="tx1"/>
                </a:solidFill>
              </a:rPr>
              <a:t>취</a:t>
            </a:r>
            <a:r>
              <a:rPr lang="ko-KR" altLang="en-US" sz="800" dirty="0" smtClean="0">
                <a:solidFill>
                  <a:schemeClr val="tx1"/>
                </a:solidFill>
              </a:rPr>
              <a:t>  소 </a:t>
            </a:r>
          </a:p>
        </p:txBody>
      </p:sp>
      <p:sp>
        <p:nvSpPr>
          <p:cNvPr id="90" name="직사각형 89"/>
          <p:cNvSpPr/>
          <p:nvPr/>
        </p:nvSpPr>
        <p:spPr>
          <a:xfrm>
            <a:off x="6670762" y="1636387"/>
            <a:ext cx="285617" cy="238166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 dirty="0" smtClean="0">
                <a:solidFill>
                  <a:schemeClr val="tx1"/>
                </a:solidFill>
              </a:rPr>
              <a:t>X</a:t>
            </a:r>
            <a:endParaRPr lang="ko-KR" altLang="en-US" sz="1600" dirty="0" smtClean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4437351" y="2301148"/>
            <a:ext cx="2212002" cy="77232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차량 사진 및 설치 사진</a:t>
            </a:r>
          </a:p>
        </p:txBody>
      </p:sp>
      <p:sp>
        <p:nvSpPr>
          <p:cNvPr id="97" name="직사각형 96"/>
          <p:cNvSpPr/>
          <p:nvPr/>
        </p:nvSpPr>
        <p:spPr>
          <a:xfrm>
            <a:off x="2072679" y="2722564"/>
            <a:ext cx="2111443" cy="19294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800" dirty="0" smtClean="0">
              <a:solidFill>
                <a:schemeClr val="bg2">
                  <a:lumMod val="7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98" name="직사각형 97"/>
          <p:cNvSpPr/>
          <p:nvPr/>
        </p:nvSpPr>
        <p:spPr>
          <a:xfrm>
            <a:off x="2072679" y="2980538"/>
            <a:ext cx="2111443" cy="19294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800" dirty="0" smtClean="0">
              <a:solidFill>
                <a:schemeClr val="bg2">
                  <a:lumMod val="7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99" name="직사각형 98"/>
          <p:cNvSpPr/>
          <p:nvPr/>
        </p:nvSpPr>
        <p:spPr>
          <a:xfrm>
            <a:off x="2072679" y="3244730"/>
            <a:ext cx="2111443" cy="19294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800" dirty="0" smtClean="0">
              <a:solidFill>
                <a:schemeClr val="bg2">
                  <a:lumMod val="7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100" name="직사각형 99"/>
          <p:cNvSpPr/>
          <p:nvPr/>
        </p:nvSpPr>
        <p:spPr>
          <a:xfrm>
            <a:off x="2073315" y="3502066"/>
            <a:ext cx="1408669" cy="19294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800" dirty="0" smtClean="0">
              <a:solidFill>
                <a:schemeClr val="bg2">
                  <a:lumMod val="7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105" name="직사각형 104"/>
          <p:cNvSpPr/>
          <p:nvPr/>
        </p:nvSpPr>
        <p:spPr>
          <a:xfrm>
            <a:off x="2936486" y="6053737"/>
            <a:ext cx="1007687" cy="29286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저장</a:t>
            </a:r>
          </a:p>
        </p:txBody>
      </p:sp>
      <p:sp>
        <p:nvSpPr>
          <p:cNvPr id="95" name="타원 94"/>
          <p:cNvSpPr/>
          <p:nvPr/>
        </p:nvSpPr>
        <p:spPr>
          <a:xfrm>
            <a:off x="3405922" y="2003324"/>
            <a:ext cx="175875" cy="177363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1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 bwMode="auto">
          <a:xfrm>
            <a:off x="4313591" y="3179510"/>
            <a:ext cx="42672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사진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6" name="직사각형 105"/>
          <p:cNvSpPr/>
          <p:nvPr/>
        </p:nvSpPr>
        <p:spPr>
          <a:xfrm>
            <a:off x="6044265" y="3184223"/>
            <a:ext cx="397653" cy="17318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8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찾기</a:t>
            </a:r>
          </a:p>
        </p:txBody>
      </p:sp>
      <p:sp>
        <p:nvSpPr>
          <p:cNvPr id="107" name="직사각형 106"/>
          <p:cNvSpPr/>
          <p:nvPr/>
        </p:nvSpPr>
        <p:spPr>
          <a:xfrm>
            <a:off x="6493801" y="3184641"/>
            <a:ext cx="417779" cy="17318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8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저장</a:t>
            </a:r>
          </a:p>
        </p:txBody>
      </p:sp>
      <p:sp>
        <p:nvSpPr>
          <p:cNvPr id="109" name="타원 108"/>
          <p:cNvSpPr/>
          <p:nvPr/>
        </p:nvSpPr>
        <p:spPr>
          <a:xfrm>
            <a:off x="6178244" y="3263835"/>
            <a:ext cx="203406" cy="177363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graphicFrame>
        <p:nvGraphicFramePr>
          <p:cNvPr id="21" name="표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7866040"/>
              </p:ext>
            </p:extLst>
          </p:nvPr>
        </p:nvGraphicFramePr>
        <p:xfrm>
          <a:off x="1063694" y="4437112"/>
          <a:ext cx="5917985" cy="24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2938"/>
                <a:gridCol w="4515047"/>
              </a:tblGrid>
              <a:tr h="1690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차량관리자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2" name="표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5953857"/>
              </p:ext>
            </p:extLst>
          </p:nvPr>
        </p:nvGraphicFramePr>
        <p:xfrm>
          <a:off x="1095053" y="4666347"/>
          <a:ext cx="5874171" cy="1369022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252975"/>
                <a:gridCol w="597462"/>
                <a:gridCol w="837289"/>
                <a:gridCol w="837289"/>
                <a:gridCol w="837289"/>
                <a:gridCol w="837289"/>
                <a:gridCol w="1674578"/>
              </a:tblGrid>
              <a:tr h="1498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No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지정일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소속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대리점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관리자 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ID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사번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담당자명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담당자 연락처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</a:tr>
              <a:tr h="169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위고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Equation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98887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선덕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011-446-0401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69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위고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THDUE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98886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김수현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011-446-0401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69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3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㈜</a:t>
                      </a:r>
                      <a:r>
                        <a:rPr lang="ko-KR" altLang="en-US" sz="800" b="0" dirty="0" err="1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국일랜트카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12111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98885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서기열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011-446-0401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69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4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㈜</a:t>
                      </a:r>
                      <a:r>
                        <a:rPr lang="ko-KR" altLang="en-US" sz="800" b="0" dirty="0" err="1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국일랜트카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12111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98885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서기열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011-446-0401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69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5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㈜</a:t>
                      </a:r>
                      <a:r>
                        <a:rPr lang="ko-KR" altLang="en-US" sz="800" b="0" dirty="0" err="1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국일랜트카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12111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98885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서기열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011-446-0401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10" name="타원 109"/>
          <p:cNvSpPr/>
          <p:nvPr/>
        </p:nvSpPr>
        <p:spPr>
          <a:xfrm>
            <a:off x="1461435" y="4660739"/>
            <a:ext cx="203406" cy="114601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3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3532277" y="3514743"/>
            <a:ext cx="651845" cy="17318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8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조회</a:t>
            </a:r>
          </a:p>
        </p:txBody>
      </p:sp>
      <p:sp>
        <p:nvSpPr>
          <p:cNvPr id="71" name="직사각형 70"/>
          <p:cNvSpPr/>
          <p:nvPr/>
        </p:nvSpPr>
        <p:spPr>
          <a:xfrm>
            <a:off x="2085022" y="3764673"/>
            <a:ext cx="1396961" cy="19294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800" dirty="0" smtClean="0">
              <a:solidFill>
                <a:schemeClr val="bg2">
                  <a:lumMod val="7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3532276" y="3764673"/>
            <a:ext cx="651845" cy="17318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8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조회</a:t>
            </a:r>
          </a:p>
        </p:txBody>
      </p:sp>
      <p:sp>
        <p:nvSpPr>
          <p:cNvPr id="73" name="직사각형 72"/>
          <p:cNvSpPr/>
          <p:nvPr/>
        </p:nvSpPr>
        <p:spPr>
          <a:xfrm>
            <a:off x="5097016" y="3503805"/>
            <a:ext cx="1856585" cy="19294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800" dirty="0" smtClean="0">
              <a:solidFill>
                <a:schemeClr val="bg2">
                  <a:lumMod val="7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2085022" y="3997290"/>
            <a:ext cx="1396961" cy="19294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800" dirty="0" smtClean="0">
              <a:solidFill>
                <a:schemeClr val="bg2">
                  <a:lumMod val="7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3532276" y="3997290"/>
            <a:ext cx="651845" cy="17318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8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조회</a:t>
            </a:r>
          </a:p>
        </p:txBody>
      </p:sp>
    </p:spTree>
    <p:extLst>
      <p:ext uri="{BB962C8B-B14F-4D97-AF65-F5344CB8AC3E}">
        <p14:creationId xmlns:p14="http://schemas.microsoft.com/office/powerpoint/2010/main" val="4132750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2334148"/>
              </p:ext>
            </p:extLst>
          </p:nvPr>
        </p:nvGraphicFramePr>
        <p:xfrm>
          <a:off x="7761312" y="867783"/>
          <a:ext cx="2049438" cy="4380592"/>
        </p:xfrm>
        <a:graphic>
          <a:graphicData uri="http://schemas.openxmlformats.org/drawingml/2006/table">
            <a:tbl>
              <a:tblPr/>
              <a:tblGrid>
                <a:gridCol w="222338"/>
                <a:gridCol w="1827100"/>
              </a:tblGrid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No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설명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1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굴림"/>
                          <a:cs typeface="+mn-cs"/>
                        </a:rPr>
                        <a:t>선택 </a:t>
                      </a:r>
                      <a:r>
                        <a:rPr kumimoji="1" lang="en-US" altLang="ko-KR" sz="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굴림"/>
                          <a:cs typeface="+mn-cs"/>
                        </a:rPr>
                        <a:t>“ID, </a:t>
                      </a:r>
                      <a:r>
                        <a:rPr kumimoji="1" lang="ko-KR" altLang="en-US" sz="8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굴림"/>
                          <a:cs typeface="+mn-cs"/>
                        </a:rPr>
                        <a:t>직원명</a:t>
                      </a:r>
                      <a:r>
                        <a:rPr kumimoji="1" lang="en-US" altLang="ko-KR" sz="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굴림"/>
                          <a:cs typeface="+mn-cs"/>
                        </a:rPr>
                        <a:t>, </a:t>
                      </a:r>
                      <a:r>
                        <a:rPr kumimoji="1" lang="ko-KR" altLang="en-US" sz="8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굴림"/>
                          <a:cs typeface="+mn-cs"/>
                        </a:rPr>
                        <a:t>연락처</a:t>
                      </a:r>
                      <a:r>
                        <a:rPr kumimoji="1" lang="en-US" altLang="ko-KR" sz="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굴림"/>
                          <a:cs typeface="+mn-cs"/>
                        </a:rPr>
                        <a:t>, </a:t>
                      </a:r>
                      <a:r>
                        <a:rPr kumimoji="1" lang="ko-KR" altLang="en-US" sz="8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굴림"/>
                          <a:cs typeface="+mn-cs"/>
                        </a:rPr>
                        <a:t>작업 권역</a:t>
                      </a:r>
                      <a:r>
                        <a:rPr kumimoji="1" lang="en-US" altLang="ko-KR" sz="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굴림"/>
                          <a:cs typeface="+mn-cs"/>
                        </a:rPr>
                        <a:t>, “</a:t>
                      </a:r>
                      <a:r>
                        <a:rPr kumimoji="1" lang="ko-KR" altLang="en-US" sz="8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굴림"/>
                          <a:cs typeface="+mn-cs"/>
                        </a:rPr>
                        <a:t>로 선택 가능 </a:t>
                      </a:r>
                      <a:endParaRPr kumimoji="1" lang="en-US" altLang="ko-KR" sz="8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굴림"/>
                        <a:cs typeface="+mn-cs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2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3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한번 선택을 하면 해당 내역이 하이라이트 되면 하이라이트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된것을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선택을 하면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앞페이지로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넘어 간다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. 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strike="sngStrike" dirty="0" smtClean="0">
                          <a:latin typeface="+mj-ea"/>
                          <a:ea typeface="+mj-ea"/>
                        </a:rPr>
                        <a:t>4</a:t>
                      </a:r>
                      <a:endParaRPr lang="ko-KR" altLang="en-US" sz="800" strike="sngStrike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5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strike="noStrike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6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7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baseline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8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9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148217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10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11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12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88900" indent="-39688" algn="l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Note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lumMod val="75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5" marB="46805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1191912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lang="ko-KR" altLang="en-US" sz="800" b="1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현업측</a:t>
                      </a:r>
                      <a:r>
                        <a:rPr lang="ko-KR" altLang="en-US" sz="8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질의사항</a:t>
                      </a:r>
                      <a:r>
                        <a:rPr lang="en-US" altLang="ko-KR" sz="8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]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1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5" marB="46805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2" name="직사각형 31"/>
          <p:cNvSpPr/>
          <p:nvPr/>
        </p:nvSpPr>
        <p:spPr>
          <a:xfrm>
            <a:off x="274889" y="3776650"/>
            <a:ext cx="4536504" cy="288032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292425" y="3776650"/>
            <a:ext cx="4518968" cy="402027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3454637" y="3858580"/>
            <a:ext cx="285617" cy="238166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 dirty="0" smtClean="0">
                <a:solidFill>
                  <a:schemeClr val="tx1"/>
                </a:solidFill>
              </a:rPr>
              <a:t>X</a:t>
            </a:r>
            <a:endParaRPr lang="ko-KR" altLang="en-US" sz="1600" dirty="0" smtClean="0">
              <a:solidFill>
                <a:schemeClr val="tx1"/>
              </a:solidFill>
            </a:endParaRPr>
          </a:p>
        </p:txBody>
      </p:sp>
      <p:sp>
        <p:nvSpPr>
          <p:cNvPr id="35" name="TextBox 34"/>
          <p:cNvSpPr txBox="1"/>
          <p:nvPr/>
        </p:nvSpPr>
        <p:spPr bwMode="auto">
          <a:xfrm>
            <a:off x="366187" y="3846858"/>
            <a:ext cx="1271502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1100" dirty="0" smtClean="0">
                <a:latin typeface="맑은 고딕" pitchFamily="50" charset="-127"/>
                <a:ea typeface="맑은 고딕" pitchFamily="50" charset="-127"/>
              </a:rPr>
              <a:t>관리자 직원 조회</a:t>
            </a:r>
            <a:endParaRPr kumimoji="0" lang="ko-KR" altLang="en-US" sz="11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1084471" y="4311362"/>
            <a:ext cx="2088231" cy="20375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3259433" y="4311362"/>
            <a:ext cx="402605" cy="203754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검색</a:t>
            </a:r>
          </a:p>
        </p:txBody>
      </p:sp>
      <p:graphicFrame>
        <p:nvGraphicFramePr>
          <p:cNvPr id="38" name="표 3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1948154"/>
              </p:ext>
            </p:extLst>
          </p:nvPr>
        </p:nvGraphicFramePr>
        <p:xfrm>
          <a:off x="318528" y="4631168"/>
          <a:ext cx="4449383" cy="1275242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522850"/>
                <a:gridCol w="449245"/>
                <a:gridCol w="819713"/>
                <a:gridCol w="702237"/>
                <a:gridCol w="633975"/>
                <a:gridCol w="1321363"/>
              </a:tblGrid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ID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직원명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연락처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등록일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작업 권역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비  고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</a:tr>
              <a:tr h="1954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Equation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김소영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011-111-1111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2016-01-01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강남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서초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강남구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및 서초구를 담당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.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166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Equation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강일만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011-111-1111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2016-01-01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강남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송파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강남구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및 서초구를 담당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.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Equation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강일만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011-111-1111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2016-01-01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강남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화곡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강남구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및 서초구를 담당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.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072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Equation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김소영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011-111-1111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2016-01-01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강남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서초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강남구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및 서초구를 담당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.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920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Equation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강일만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011-111-1111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2016-01-01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강남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송파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강남구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및 서초구를 담당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.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9" name="TextBox 38"/>
          <p:cNvSpPr txBox="1"/>
          <p:nvPr/>
        </p:nvSpPr>
        <p:spPr bwMode="auto">
          <a:xfrm>
            <a:off x="292425" y="5950734"/>
            <a:ext cx="4518968" cy="21544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ctr"/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&lt;&lt; &lt; 1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2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3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4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5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6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7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8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9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10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&gt; &gt;&gt;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391072" y="4311362"/>
            <a:ext cx="639689" cy="20375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err="1" smtClean="0">
                <a:solidFill>
                  <a:schemeClr val="tx1"/>
                </a:solidFill>
              </a:rPr>
              <a:t>직원명</a:t>
            </a:r>
            <a:r>
              <a:rPr lang="ko-KR" altLang="en-US" sz="800" dirty="0" smtClean="0">
                <a:solidFill>
                  <a:schemeClr val="tx1"/>
                </a:solidFill>
              </a:rPr>
              <a:t> </a:t>
            </a:r>
            <a:r>
              <a:rPr lang="en-US" altLang="ko-KR" sz="800" dirty="0">
                <a:solidFill>
                  <a:schemeClr val="bg2">
                    <a:lumMod val="75000"/>
                  </a:schemeClr>
                </a:solidFill>
              </a:rPr>
              <a:t>▼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41" name="타원 40"/>
          <p:cNvSpPr/>
          <p:nvPr/>
        </p:nvSpPr>
        <p:spPr>
          <a:xfrm>
            <a:off x="345530" y="4222680"/>
            <a:ext cx="203406" cy="177363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1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42" name="타원 41"/>
          <p:cNvSpPr/>
          <p:nvPr/>
        </p:nvSpPr>
        <p:spPr>
          <a:xfrm>
            <a:off x="696088" y="5268959"/>
            <a:ext cx="203406" cy="177363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3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43" name="타원 42"/>
          <p:cNvSpPr/>
          <p:nvPr/>
        </p:nvSpPr>
        <p:spPr>
          <a:xfrm>
            <a:off x="243827" y="3614267"/>
            <a:ext cx="203406" cy="177363"/>
          </a:xfrm>
          <a:prstGeom prst="ellipse">
            <a:avLst/>
          </a:prstGeom>
          <a:solidFill>
            <a:schemeClr val="accent5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3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504677" y="6271933"/>
            <a:ext cx="1007687" cy="29286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err="1" smtClean="0">
                <a:solidFill>
                  <a:schemeClr val="tx1"/>
                </a:solidFill>
              </a:rPr>
              <a:t>취</a:t>
            </a:r>
            <a:r>
              <a:rPr lang="ko-KR" altLang="en-US" sz="800" dirty="0" smtClean="0">
                <a:solidFill>
                  <a:schemeClr val="tx1"/>
                </a:solidFill>
              </a:rPr>
              <a:t>  소 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1403575" y="6271933"/>
            <a:ext cx="1007687" cy="29286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저장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307131" y="776482"/>
            <a:ext cx="3502200" cy="2762939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324667" y="776483"/>
            <a:ext cx="3484664" cy="402027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3486879" y="858413"/>
            <a:ext cx="285617" cy="238166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 dirty="0" smtClean="0">
                <a:solidFill>
                  <a:schemeClr val="tx1"/>
                </a:solidFill>
              </a:rPr>
              <a:t>X</a:t>
            </a:r>
            <a:endParaRPr lang="ko-KR" altLang="en-US" sz="1600" dirty="0" smtClean="0">
              <a:solidFill>
                <a:schemeClr val="tx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 bwMode="auto">
          <a:xfrm>
            <a:off x="398429" y="846691"/>
            <a:ext cx="939681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1100" dirty="0" smtClean="0">
                <a:latin typeface="맑은 고딕" pitchFamily="50" charset="-127"/>
                <a:ea typeface="맑은 고딕" pitchFamily="50" charset="-127"/>
              </a:rPr>
              <a:t>대리점 조회</a:t>
            </a:r>
            <a:endParaRPr kumimoji="0" lang="ko-KR" altLang="en-US" sz="11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116713" y="1311195"/>
            <a:ext cx="2088231" cy="20375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3291675" y="1311195"/>
            <a:ext cx="402605" cy="203754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검색</a:t>
            </a:r>
          </a:p>
        </p:txBody>
      </p: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971519"/>
              </p:ext>
            </p:extLst>
          </p:nvPr>
        </p:nvGraphicFramePr>
        <p:xfrm>
          <a:off x="350770" y="1654423"/>
          <a:ext cx="3421726" cy="1275242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633975"/>
                <a:gridCol w="646675"/>
                <a:gridCol w="819713"/>
                <a:gridCol w="1321363"/>
              </a:tblGrid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대리점명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대표 담당자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연락처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세부 내역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</a:tr>
              <a:tr h="1954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강남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서초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김소영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011-446-0401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강남구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및 서초구를 담당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.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166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강남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송파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강일만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011-446-0401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강남구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및 서초구를 담당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.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강남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화곡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강일만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011-446-0401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강남구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및 서초구를 담당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.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072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강남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서초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김소영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011-446-0401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강남구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및 서초구를 담당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.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9209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강남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송파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강일만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011-446-0401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강남구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및 서초구를 담당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.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6" name="TextBox 25"/>
          <p:cNvSpPr txBox="1"/>
          <p:nvPr/>
        </p:nvSpPr>
        <p:spPr bwMode="auto">
          <a:xfrm>
            <a:off x="324667" y="2950567"/>
            <a:ext cx="3447829" cy="21544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ctr"/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&lt;&lt; &lt; 1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2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3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4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5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6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7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8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9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10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&gt; &gt;&gt;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423314" y="1311195"/>
            <a:ext cx="639689" cy="20375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대리점 </a:t>
            </a:r>
            <a:r>
              <a:rPr lang="en-US" altLang="ko-KR" sz="800" dirty="0">
                <a:solidFill>
                  <a:schemeClr val="bg2">
                    <a:lumMod val="75000"/>
                  </a:schemeClr>
                </a:solidFill>
              </a:rPr>
              <a:t>▼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377772" y="1222513"/>
            <a:ext cx="203406" cy="177363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1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2808233" y="2638619"/>
            <a:ext cx="203406" cy="177363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3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276069" y="614100"/>
            <a:ext cx="203406" cy="177363"/>
          </a:xfrm>
          <a:prstGeom prst="ellipse">
            <a:avLst/>
          </a:prstGeom>
          <a:solidFill>
            <a:schemeClr val="accent5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2154103" y="3198877"/>
            <a:ext cx="1007687" cy="29286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err="1" smtClean="0">
                <a:solidFill>
                  <a:schemeClr val="tx1"/>
                </a:solidFill>
              </a:rPr>
              <a:t>취</a:t>
            </a:r>
            <a:r>
              <a:rPr lang="ko-KR" altLang="en-US" sz="800" dirty="0" smtClean="0">
                <a:solidFill>
                  <a:schemeClr val="tx1"/>
                </a:solidFill>
              </a:rPr>
              <a:t>  소 </a:t>
            </a:r>
          </a:p>
        </p:txBody>
      </p:sp>
      <p:sp>
        <p:nvSpPr>
          <p:cNvPr id="44" name="직사각형 43"/>
          <p:cNvSpPr/>
          <p:nvPr/>
        </p:nvSpPr>
        <p:spPr>
          <a:xfrm>
            <a:off x="1053001" y="3198877"/>
            <a:ext cx="1007687" cy="29286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저장</a:t>
            </a:r>
          </a:p>
        </p:txBody>
      </p:sp>
    </p:spTree>
    <p:extLst>
      <p:ext uri="{BB962C8B-B14F-4D97-AF65-F5344CB8AC3E}">
        <p14:creationId xmlns:p14="http://schemas.microsoft.com/office/powerpoint/2010/main" val="621990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9238520"/>
              </p:ext>
            </p:extLst>
          </p:nvPr>
        </p:nvGraphicFramePr>
        <p:xfrm>
          <a:off x="7761312" y="867783"/>
          <a:ext cx="2049438" cy="5334344"/>
        </p:xfrm>
        <a:graphic>
          <a:graphicData uri="http://schemas.openxmlformats.org/drawingml/2006/table">
            <a:tbl>
              <a:tblPr/>
              <a:tblGrid>
                <a:gridCol w="222338"/>
                <a:gridCol w="1827100"/>
              </a:tblGrid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No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설명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1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kern="1200" baseline="0" dirty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초기화버튼은</a:t>
                      </a:r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 하면 검색 조건을 초기화를 한다</a:t>
                      </a:r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.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조회버튼은 입력 조건에 대한 세부 검색을 한다</a:t>
                      </a:r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. 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2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“+” </a:t>
                      </a: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신규 추가 </a:t>
                      </a:r>
                      <a:endParaRPr kumimoji="0" lang="en-US" altLang="ko-KR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“-”</a:t>
                      </a: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선택한 삭제 </a:t>
                      </a:r>
                      <a:endParaRPr kumimoji="0" lang="en-US" altLang="ko-KR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“ “  </a:t>
                      </a: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리플래쉬  </a:t>
                      </a:r>
                      <a:endParaRPr kumimoji="0" lang="en-US" altLang="ko-KR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“excel“ </a:t>
                      </a: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조회한 내역을 </a:t>
                      </a: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excel </a:t>
                      </a: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출력 </a:t>
                      </a:r>
                      <a:endParaRPr kumimoji="0" lang="en-US" altLang="ko-KR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List </a:t>
                      </a: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건수는 </a:t>
                      </a: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“30, 50, 70 , 100 “ </a:t>
                      </a: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으로 출력을 한다</a:t>
                      </a: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. </a:t>
                      </a:r>
                      <a:endParaRPr kumimoji="0" lang="ko-KR" altLang="en-US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3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선택을</a:t>
                      </a:r>
                      <a:r>
                        <a:rPr lang="ko-KR" altLang="en-US" sz="800" b="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하면 하이라이트 되며 하이라이트 </a:t>
                      </a:r>
                      <a:r>
                        <a:rPr lang="ko-KR" altLang="en-US" sz="800" b="0" baseline="0" dirty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된것을</a:t>
                      </a:r>
                      <a:r>
                        <a:rPr lang="ko-KR" altLang="en-US" sz="800" b="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선택을 하면 수정 </a:t>
                      </a:r>
                      <a:r>
                        <a:rPr lang="ko-KR" altLang="en-US" sz="800" b="0" baseline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페지이로</a:t>
                      </a:r>
                      <a:r>
                        <a:rPr lang="ko-KR" altLang="en-US" sz="800" b="0" baseline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넘어 간다</a:t>
                      </a: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. 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strike="sngStrike" dirty="0" smtClean="0">
                          <a:latin typeface="+mj-ea"/>
                          <a:ea typeface="+mj-ea"/>
                        </a:rPr>
                        <a:t>4</a:t>
                      </a:r>
                      <a:endParaRPr lang="ko-KR" altLang="en-US" sz="800" strike="sngStrike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5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strike="noStrike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6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7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baseline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8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9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10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11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12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88900" indent="-39688" algn="l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Note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lumMod val="75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5" marB="46805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1191912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lang="ko-KR" altLang="en-US" sz="800" b="1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현업측</a:t>
                      </a:r>
                      <a:r>
                        <a:rPr lang="ko-KR" altLang="en-US" sz="8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800" b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질의사항</a:t>
                      </a:r>
                      <a:r>
                        <a:rPr lang="en-US" altLang="ko-KR" sz="8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]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-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1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5" marB="46805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 bwMode="auto">
          <a:xfrm>
            <a:off x="5216230" y="290615"/>
            <a:ext cx="2952328" cy="2160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예시 화면 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1432290" y="647363"/>
            <a:ext cx="1344730" cy="6094005"/>
          </a:xfrm>
          <a:prstGeom prst="rect">
            <a:avLst/>
          </a:prstGeom>
          <a:solidFill>
            <a:schemeClr val="bg1">
              <a:lumMod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1419805" y="801104"/>
            <a:ext cx="548772" cy="65372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886889" y="881118"/>
            <a:ext cx="710555" cy="539041"/>
          </a:xfrm>
          <a:prstGeom prst="rect">
            <a:avLst/>
          </a:prstGeom>
        </p:spPr>
      </p:pic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427404"/>
              </p:ext>
            </p:extLst>
          </p:nvPr>
        </p:nvGraphicFramePr>
        <p:xfrm>
          <a:off x="-1424164" y="1701421"/>
          <a:ext cx="1312328" cy="304800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066883"/>
                <a:gridCol w="245445"/>
              </a:tblGrid>
              <a:tr h="22390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/>
                        <a:t>  기초정보관리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▲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1921">
                <a:tc gridSpan="2">
                  <a:txBody>
                    <a:bodyPr/>
                    <a:lstStyle/>
                    <a:p>
                      <a:pPr algn="r" latinLnBrk="1"/>
                      <a:r>
                        <a:rPr lang="ko-KR" altLang="en-US" sz="700" dirty="0" smtClean="0"/>
                        <a:t>정비 상품 관리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181921">
                <a:tc gridSpan="2">
                  <a:txBody>
                    <a:bodyPr/>
                    <a:lstStyle/>
                    <a:p>
                      <a:pPr algn="r" latinLnBrk="1"/>
                      <a:r>
                        <a:rPr lang="ko-KR" altLang="en-US" sz="700" dirty="0" smtClean="0"/>
                        <a:t>세차 상품 관리 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181921">
                <a:tc gridSpan="2">
                  <a:txBody>
                    <a:bodyPr/>
                    <a:lstStyle/>
                    <a:p>
                      <a:pPr algn="r" latinLnBrk="1"/>
                      <a:r>
                        <a:rPr lang="en-US" altLang="ko-KR" sz="700" dirty="0" smtClean="0"/>
                        <a:t>*</a:t>
                      </a:r>
                      <a:r>
                        <a:rPr lang="ko-KR" altLang="en-US" sz="700" smtClean="0"/>
                        <a:t>대리점</a:t>
                      </a:r>
                      <a:r>
                        <a:rPr lang="en-US" altLang="ko-KR" sz="700" baseline="0" dirty="0" smtClean="0"/>
                        <a:t> </a:t>
                      </a:r>
                      <a:r>
                        <a:rPr lang="ko-KR" altLang="en-US" sz="700" baseline="0" smtClean="0"/>
                        <a:t>관리 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181921">
                <a:tc gridSpan="2">
                  <a:txBody>
                    <a:bodyPr/>
                    <a:lstStyle/>
                    <a:p>
                      <a:pPr algn="r" latinLnBrk="1"/>
                      <a:r>
                        <a:rPr lang="en-US" altLang="ko-KR" sz="700" dirty="0" smtClean="0"/>
                        <a:t>*BLE</a:t>
                      </a:r>
                      <a:r>
                        <a:rPr lang="en-US" altLang="ko-KR" sz="700" baseline="0" dirty="0" smtClean="0"/>
                        <a:t> </a:t>
                      </a:r>
                      <a:r>
                        <a:rPr lang="ko-KR" altLang="en-US" sz="700" baseline="0" smtClean="0"/>
                        <a:t>단말기 관리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181921">
                <a:tc gridSpan="2">
                  <a:txBody>
                    <a:bodyPr/>
                    <a:lstStyle/>
                    <a:p>
                      <a:pPr algn="r" latinLnBrk="1"/>
                      <a:r>
                        <a:rPr lang="ko-KR" altLang="en-US" sz="700" dirty="0" smtClean="0"/>
                        <a:t>배차 내역 관리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181921">
                <a:tc gridSpan="2">
                  <a:txBody>
                    <a:bodyPr/>
                    <a:lstStyle/>
                    <a:p>
                      <a:pPr algn="r" latinLnBrk="1"/>
                      <a:r>
                        <a:rPr lang="en-US" altLang="ko-KR" sz="700" dirty="0" smtClean="0"/>
                        <a:t>*</a:t>
                      </a:r>
                      <a:r>
                        <a:rPr lang="ko-KR" altLang="en-US" sz="700" smtClean="0"/>
                        <a:t>권역 </a:t>
                      </a:r>
                      <a:r>
                        <a:rPr lang="ko-KR" altLang="en-US" sz="700" dirty="0" smtClean="0"/>
                        <a:t>관리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181921">
                <a:tc gridSpan="2">
                  <a:txBody>
                    <a:bodyPr/>
                    <a:lstStyle/>
                    <a:p>
                      <a:pPr algn="r" latinLnBrk="1"/>
                      <a:r>
                        <a:rPr lang="en-US" altLang="ko-KR" sz="700" dirty="0" smtClean="0"/>
                        <a:t>*</a:t>
                      </a:r>
                      <a:r>
                        <a:rPr lang="ko-KR" altLang="en-US" sz="700" smtClean="0"/>
                        <a:t>세차 </a:t>
                      </a:r>
                      <a:r>
                        <a:rPr lang="ko-KR" altLang="en-US" sz="700" dirty="0" smtClean="0"/>
                        <a:t>차량 관리 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181921">
                <a:tc gridSpan="2">
                  <a:txBody>
                    <a:bodyPr/>
                    <a:lstStyle/>
                    <a:p>
                      <a:pPr algn="r" latinLnBrk="1"/>
                      <a:r>
                        <a:rPr lang="en-US" altLang="ko-KR" sz="700" dirty="0" smtClean="0"/>
                        <a:t>*</a:t>
                      </a:r>
                      <a:r>
                        <a:rPr lang="ko-KR" altLang="en-US" sz="700" smtClean="0"/>
                        <a:t>직원 </a:t>
                      </a:r>
                      <a:r>
                        <a:rPr lang="ko-KR" altLang="en-US" sz="700" dirty="0" smtClean="0"/>
                        <a:t>관리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BACC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22390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/>
                        <a:t>  사용자관리         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▼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390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/>
                        <a:t>  운영자관리 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▼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390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/>
                        <a:t>  </a:t>
                      </a:r>
                      <a:r>
                        <a:rPr lang="ko-KR" altLang="en-US" sz="1000" dirty="0" err="1" smtClean="0"/>
                        <a:t>레</a:t>
                      </a:r>
                      <a:r>
                        <a:rPr lang="ko-KR" altLang="en-US" sz="1000" dirty="0" smtClean="0"/>
                        <a:t>  포  </a:t>
                      </a:r>
                      <a:r>
                        <a:rPr lang="ko-KR" altLang="en-US" sz="1000" dirty="0" err="1" smtClean="0"/>
                        <a:t>트</a:t>
                      </a:r>
                      <a:r>
                        <a:rPr lang="ko-KR" altLang="en-US" sz="1000" dirty="0" smtClean="0"/>
                        <a:t> 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▼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390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/>
                        <a:t>  위치관제 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▼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390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/>
                        <a:t>  고객지원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▼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3" name="직사각형 12"/>
          <p:cNvSpPr/>
          <p:nvPr/>
        </p:nvSpPr>
        <p:spPr>
          <a:xfrm>
            <a:off x="85038" y="647364"/>
            <a:ext cx="7582587" cy="330528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 bwMode="auto">
          <a:xfrm>
            <a:off x="96916" y="670920"/>
            <a:ext cx="2406428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1200" dirty="0" smtClean="0">
                <a:latin typeface="맑은 고딕" pitchFamily="50" charset="-127"/>
                <a:ea typeface="맑은 고딕" pitchFamily="50" charset="-127"/>
              </a:rPr>
              <a:t>◎ 기초 정보 관리 </a:t>
            </a:r>
            <a:r>
              <a:rPr kumimoji="0" lang="en-US" altLang="ko-KR" sz="1200" dirty="0" smtClean="0">
                <a:latin typeface="맑은 고딕" pitchFamily="50" charset="-127"/>
                <a:ea typeface="맑은 고딕" pitchFamily="50" charset="-127"/>
              </a:rPr>
              <a:t>&gt;&gt;  </a:t>
            </a:r>
            <a:r>
              <a:rPr kumimoji="0" lang="ko-KR" altLang="en-US" sz="1000" smtClean="0">
                <a:latin typeface="맑은 고딕" pitchFamily="50" charset="-127"/>
                <a:ea typeface="맑은 고딕" pitchFamily="50" charset="-127"/>
              </a:rPr>
              <a:t>직원 관리</a:t>
            </a:r>
            <a:endParaRPr kumimoji="0" lang="ko-KR" altLang="en-US" sz="12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10631501" y="6232180"/>
            <a:ext cx="161923" cy="18097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현대체 mediurr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079989" y="692696"/>
            <a:ext cx="490832" cy="21602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LOGOUT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 bwMode="auto">
          <a:xfrm>
            <a:off x="4309052" y="708375"/>
            <a:ext cx="2800767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600" dirty="0" smtClean="0">
                <a:latin typeface="맑은 고딕" pitchFamily="50" charset="-127"/>
                <a:ea typeface="맑은 고딕" pitchFamily="50" charset="-127"/>
                <a:hlinkClick r:id="rId4"/>
              </a:rPr>
              <a:t>equation@g-trace.co.kr</a:t>
            </a:r>
            <a:r>
              <a:rPr kumimoji="0" lang="en-US" altLang="ko-KR" sz="600" dirty="0" smtClean="0">
                <a:latin typeface="맑은 고딕" pitchFamily="50" charset="-127"/>
                <a:ea typeface="맑은 고딕" pitchFamily="50" charset="-127"/>
              </a:rPr>
              <a:t> (</a:t>
            </a:r>
            <a:r>
              <a:rPr kumimoji="0" lang="ko-KR" altLang="en-US" sz="600" smtClean="0">
                <a:latin typeface="맑은 고딕" pitchFamily="50" charset="-127"/>
                <a:ea typeface="맑은 고딕" pitchFamily="50" charset="-127"/>
              </a:rPr>
              <a:t>관리자</a:t>
            </a:r>
            <a:r>
              <a:rPr kumimoji="0" lang="en-US" altLang="ko-KR" sz="600" dirty="0" smtClean="0">
                <a:latin typeface="맑은 고딕" pitchFamily="50" charset="-127"/>
                <a:ea typeface="맑은 고딕" pitchFamily="50" charset="-127"/>
              </a:rPr>
              <a:t>)</a:t>
            </a:r>
            <a:r>
              <a:rPr kumimoji="0" lang="ko-KR" altLang="en-US" sz="600" smtClean="0">
                <a:latin typeface="맑은 고딕" pitchFamily="50" charset="-127"/>
                <a:ea typeface="맑은 고딕" pitchFamily="50" charset="-127"/>
              </a:rPr>
              <a:t>님이 최근 로그인 시간은 </a:t>
            </a:r>
            <a:r>
              <a:rPr kumimoji="0" lang="en-US" altLang="ko-KR" sz="600" dirty="0" smtClean="0">
                <a:latin typeface="맑은 고딕" pitchFamily="50" charset="-127"/>
                <a:ea typeface="맑은 고딕" pitchFamily="50" charset="-127"/>
              </a:rPr>
              <a:t>2016-12-11 12:12</a:t>
            </a:r>
            <a:endParaRPr kumimoji="0" lang="ko-KR" altLang="en-US" sz="6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3360977"/>
              </p:ext>
            </p:extLst>
          </p:nvPr>
        </p:nvGraphicFramePr>
        <p:xfrm>
          <a:off x="91947" y="1271728"/>
          <a:ext cx="7578853" cy="528052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695705"/>
                <a:gridCol w="1100394"/>
                <a:gridCol w="689572"/>
                <a:gridCol w="1173835"/>
                <a:gridCol w="744000"/>
                <a:gridCol w="1234046"/>
                <a:gridCol w="580727"/>
                <a:gridCol w="1360574"/>
              </a:tblGrid>
              <a:tr h="2640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 smtClean="0">
                          <a:solidFill>
                            <a:schemeClr val="tx1"/>
                          </a:solidFill>
                          <a:latin typeface="현대체 mediurr"/>
                        </a:rPr>
                        <a:t>대리점명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 err="1" smtClean="0">
                          <a:solidFill>
                            <a:schemeClr val="tx1"/>
                          </a:solidFill>
                          <a:latin typeface="현대체 mediurr"/>
                        </a:rPr>
                        <a:t>직원명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현대체 mediurr"/>
                        </a:rPr>
                        <a:t>연락처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현대체 mediurr"/>
                        </a:rPr>
                        <a:t>사용여부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64026"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7" name="TextBox 26"/>
          <p:cNvSpPr txBox="1"/>
          <p:nvPr/>
        </p:nvSpPr>
        <p:spPr>
          <a:xfrm>
            <a:off x="90494" y="952008"/>
            <a:ext cx="20541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현대체 mediurr"/>
              </a:rPr>
              <a:t>▷ 직원 관리</a:t>
            </a:r>
            <a:endParaRPr lang="ko-KR" altLang="en-US" sz="1200" dirty="0">
              <a:latin typeface="현대체 mediurr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90494" y="1814346"/>
            <a:ext cx="14798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현대체 mediurr"/>
              </a:rPr>
              <a:t>▷ 직원</a:t>
            </a:r>
            <a:r>
              <a:rPr lang="en-US" altLang="ko-KR" sz="1200" dirty="0" smtClean="0">
                <a:latin typeface="현대체 mediurr"/>
              </a:rPr>
              <a:t> </a:t>
            </a:r>
            <a:r>
              <a:rPr lang="ko-KR" altLang="en-US" sz="1200" smtClean="0">
                <a:latin typeface="현대체 mediurr"/>
              </a:rPr>
              <a:t>세부 내역</a:t>
            </a:r>
            <a:endParaRPr lang="ko-KR" altLang="en-US" sz="1200" dirty="0">
              <a:latin typeface="현대체 mediurr"/>
            </a:endParaRPr>
          </a:p>
        </p:txBody>
      </p:sp>
      <p:graphicFrame>
        <p:nvGraphicFramePr>
          <p:cNvPr id="45" name="표 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8253147"/>
              </p:ext>
            </p:extLst>
          </p:nvPr>
        </p:nvGraphicFramePr>
        <p:xfrm>
          <a:off x="95223" y="2093430"/>
          <a:ext cx="7522073" cy="4133313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228628"/>
                <a:gridCol w="597462"/>
                <a:gridCol w="718112"/>
                <a:gridCol w="754625"/>
                <a:gridCol w="549838"/>
                <a:gridCol w="497450"/>
                <a:gridCol w="698590"/>
                <a:gridCol w="746688"/>
                <a:gridCol w="1321362"/>
                <a:gridCol w="1409318"/>
              </a:tblGrid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No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등록일자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대리점명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직책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ID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사번</a:t>
                      </a:r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직원명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연락처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담당권역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사용여부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㈜</a:t>
                      </a:r>
                      <a:r>
                        <a:rPr lang="ko-KR" altLang="en-US" sz="800" b="0" dirty="0" err="1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하이닉스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지역 관리자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Equation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7181215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김대표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011-446-0401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삼성동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도곡동 위래신도시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166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위고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강남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대리점관리자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Thdud</a:t>
                      </a:r>
                      <a:r>
                        <a:rPr lang="en-US" altLang="ko-KR" sz="800" b="0" baseline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72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7181215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김대표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011-446-0401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삼성동</a:t>
                      </a:r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도곡동 위래신도시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3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㈜</a:t>
                      </a:r>
                      <a:r>
                        <a:rPr lang="ko-KR" altLang="en-US" sz="800" b="0" dirty="0" err="1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국도렌트카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Manager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Kkoseu87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7181215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김대표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011-446-0401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삼성동</a:t>
                      </a:r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도곡동 위래신도시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072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4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㈜</a:t>
                      </a:r>
                      <a:r>
                        <a:rPr lang="ko-KR" altLang="en-US" sz="800" b="0" dirty="0" err="1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하나케리어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Staff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7181215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김대표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011-446-0401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삼성동</a:t>
                      </a:r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도곡동 위래신도시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920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5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㈜</a:t>
                      </a:r>
                      <a:r>
                        <a:rPr lang="ko-KR" altLang="en-US" sz="800" b="0" dirty="0" err="1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위쉬어카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관리자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7181215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김대표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011-446-0401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삼성동</a:t>
                      </a:r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도곡동 위래신도시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부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6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위고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강남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관리자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7181215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김대표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011-446-0401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삼성동</a:t>
                      </a:r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도곡동 위래신도시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7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위고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서초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김대표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7181215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김대표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011-446-0401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삼성동</a:t>
                      </a:r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도곡동 위래신도시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8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위고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김대표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7181215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김대표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011-446-0401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삼성동</a:t>
                      </a:r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도곡동 위래신도시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부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9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위고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남원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김대표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7181215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김대표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011-446-0401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삼성동</a:t>
                      </a:r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도곡동 위래신도시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위고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부산진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김대표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7181215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김대표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011-446-0401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삼성동</a:t>
                      </a:r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도곡동 위래신도시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27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위고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강남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김대표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7181215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김대표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011-446-0401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삼성동</a:t>
                      </a:r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도곡동 위래신도시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216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위고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서초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김대표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7181215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김대표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011-446-0401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삼성동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도곡동 위래신도시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부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13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위고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강서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김대표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7181215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김대표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011-446-0401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삼성동</a:t>
                      </a:r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도곡동 위래신도시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60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14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위고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남원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김대표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7181215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김대표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011-446-0401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삼성동</a:t>
                      </a:r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도곡동 위래신도시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15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위고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강남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3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김대표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7181215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김대표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011-446-0401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삼성동</a:t>
                      </a:r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도곡동 위래신도시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16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위고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서초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4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김대표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7181215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김대표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011-446-0401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삼성동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도곡동 위래신도시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부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47" name="TextBox 46"/>
          <p:cNvSpPr txBox="1"/>
          <p:nvPr/>
        </p:nvSpPr>
        <p:spPr bwMode="auto">
          <a:xfrm>
            <a:off x="91947" y="6563444"/>
            <a:ext cx="7575678" cy="21544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ctr"/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&lt;&lt; &lt; 1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2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3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4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5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6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7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8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9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10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&gt; &gt;&gt;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6953344" y="1851414"/>
            <a:ext cx="673754" cy="18051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50   V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pic>
        <p:nvPicPr>
          <p:cNvPr id="50" name="그림 4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9104" y="1823372"/>
            <a:ext cx="1046347" cy="243809"/>
          </a:xfrm>
          <a:prstGeom prst="rect">
            <a:avLst/>
          </a:prstGeom>
        </p:spPr>
      </p:pic>
      <p:sp>
        <p:nvSpPr>
          <p:cNvPr id="53" name="타원 52"/>
          <p:cNvSpPr/>
          <p:nvPr/>
        </p:nvSpPr>
        <p:spPr>
          <a:xfrm>
            <a:off x="6184433" y="1016477"/>
            <a:ext cx="203406" cy="177363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1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54" name="타원 53"/>
          <p:cNvSpPr/>
          <p:nvPr/>
        </p:nvSpPr>
        <p:spPr>
          <a:xfrm>
            <a:off x="5724340" y="1879162"/>
            <a:ext cx="203406" cy="177363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820128" y="1303652"/>
            <a:ext cx="1037385" cy="20066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ko-KR" altLang="en-US" sz="800" dirty="0">
              <a:solidFill>
                <a:schemeClr val="tx1"/>
              </a:solidFill>
              <a:latin typeface="현대체 mediurr"/>
            </a:endParaRPr>
          </a:p>
        </p:txBody>
      </p:sp>
      <p:grpSp>
        <p:nvGrpSpPr>
          <p:cNvPr id="29" name="그룹 28"/>
          <p:cNvGrpSpPr/>
          <p:nvPr/>
        </p:nvGrpSpPr>
        <p:grpSpPr>
          <a:xfrm>
            <a:off x="6451830" y="1306860"/>
            <a:ext cx="1193465" cy="216761"/>
            <a:chOff x="9812992" y="1180668"/>
            <a:chExt cx="1193465" cy="216761"/>
          </a:xfrm>
        </p:grpSpPr>
        <p:grpSp>
          <p:nvGrpSpPr>
            <p:cNvPr id="30" name="그룹 29"/>
            <p:cNvGrpSpPr/>
            <p:nvPr/>
          </p:nvGrpSpPr>
          <p:grpSpPr>
            <a:xfrm>
              <a:off x="9812992" y="1180668"/>
              <a:ext cx="504549" cy="215444"/>
              <a:chOff x="3355576" y="1263570"/>
              <a:chExt cx="504549" cy="215444"/>
            </a:xfrm>
          </p:grpSpPr>
          <p:sp>
            <p:nvSpPr>
              <p:cNvPr id="37" name="타원 36"/>
              <p:cNvSpPr/>
              <p:nvPr/>
            </p:nvSpPr>
            <p:spPr>
              <a:xfrm>
                <a:off x="3355576" y="1289203"/>
                <a:ext cx="183228" cy="16417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2700000" scaled="1"/>
                <a:tileRect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>
                  <a:latin typeface="현대체 mediurr"/>
                </a:endParaRPr>
              </a:p>
            </p:txBody>
          </p:sp>
          <p:sp>
            <p:nvSpPr>
              <p:cNvPr id="38" name="TextBox 37"/>
              <p:cNvSpPr txBox="1"/>
              <p:nvPr/>
            </p:nvSpPr>
            <p:spPr>
              <a:xfrm>
                <a:off x="3470275" y="1263570"/>
                <a:ext cx="389850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dirty="0">
                    <a:latin typeface="현대체 mediurr"/>
                  </a:rPr>
                  <a:t>전체</a:t>
                </a:r>
              </a:p>
            </p:txBody>
          </p:sp>
        </p:grpSp>
        <p:grpSp>
          <p:nvGrpSpPr>
            <p:cNvPr id="31" name="그룹 30"/>
            <p:cNvGrpSpPr/>
            <p:nvPr/>
          </p:nvGrpSpPr>
          <p:grpSpPr>
            <a:xfrm>
              <a:off x="10232961" y="1180668"/>
              <a:ext cx="410936" cy="215444"/>
              <a:chOff x="3168738" y="1263570"/>
              <a:chExt cx="410936" cy="215444"/>
            </a:xfrm>
          </p:grpSpPr>
          <p:sp>
            <p:nvSpPr>
              <p:cNvPr id="35" name="타원 34"/>
              <p:cNvSpPr/>
              <p:nvPr/>
            </p:nvSpPr>
            <p:spPr>
              <a:xfrm>
                <a:off x="3168738" y="1287621"/>
                <a:ext cx="183228" cy="16417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2700000" scaled="1"/>
                <a:tileRect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>
                  <a:latin typeface="현대체 mediurr"/>
                </a:endParaRPr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3292416" y="1263570"/>
                <a:ext cx="287258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dirty="0">
                    <a:latin typeface="현대체 mediurr"/>
                  </a:rPr>
                  <a:t>여</a:t>
                </a:r>
              </a:p>
            </p:txBody>
          </p:sp>
        </p:grpSp>
        <p:grpSp>
          <p:nvGrpSpPr>
            <p:cNvPr id="32" name="그룹 31"/>
            <p:cNvGrpSpPr/>
            <p:nvPr/>
          </p:nvGrpSpPr>
          <p:grpSpPr>
            <a:xfrm>
              <a:off x="10561785" y="1181985"/>
              <a:ext cx="444672" cy="215444"/>
              <a:chOff x="2890755" y="1264887"/>
              <a:chExt cx="444672" cy="215444"/>
            </a:xfrm>
          </p:grpSpPr>
          <p:sp>
            <p:nvSpPr>
              <p:cNvPr id="33" name="타원 32"/>
              <p:cNvSpPr/>
              <p:nvPr/>
            </p:nvSpPr>
            <p:spPr>
              <a:xfrm>
                <a:off x="2890755" y="1293110"/>
                <a:ext cx="183228" cy="16417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2700000" scaled="1"/>
                <a:tileRect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>
                  <a:latin typeface="현대체 mediurr"/>
                </a:endParaRPr>
              </a:p>
            </p:txBody>
          </p:sp>
          <p:sp>
            <p:nvSpPr>
              <p:cNvPr id="34" name="TextBox 33"/>
              <p:cNvSpPr txBox="1"/>
              <p:nvPr/>
            </p:nvSpPr>
            <p:spPr>
              <a:xfrm>
                <a:off x="3048169" y="1264887"/>
                <a:ext cx="287258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dirty="0">
                    <a:latin typeface="현대체 mediurr"/>
                  </a:rPr>
                  <a:t>부</a:t>
                </a:r>
              </a:p>
            </p:txBody>
          </p:sp>
        </p:grpSp>
      </p:grpSp>
      <p:sp>
        <p:nvSpPr>
          <p:cNvPr id="41" name="직사각형 40"/>
          <p:cNvSpPr/>
          <p:nvPr/>
        </p:nvSpPr>
        <p:spPr>
          <a:xfrm>
            <a:off x="2614213" y="1303690"/>
            <a:ext cx="1073461" cy="20066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ko-KR" altLang="en-US" sz="800" dirty="0">
              <a:solidFill>
                <a:schemeClr val="tx1"/>
              </a:solidFill>
              <a:latin typeface="현대체 mediurr"/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4571502" y="1299394"/>
            <a:ext cx="1073461" cy="20066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ko-KR" altLang="en-US" sz="800" dirty="0">
              <a:solidFill>
                <a:schemeClr val="tx1"/>
              </a:solidFill>
              <a:latin typeface="현대체 mediurr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493088" y="1048495"/>
            <a:ext cx="536731" cy="180512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초기화</a:t>
            </a:r>
          </a:p>
        </p:txBody>
      </p:sp>
      <p:sp>
        <p:nvSpPr>
          <p:cNvPr id="48" name="직사각형 47"/>
          <p:cNvSpPr/>
          <p:nvPr/>
        </p:nvSpPr>
        <p:spPr>
          <a:xfrm>
            <a:off x="7103978" y="1052631"/>
            <a:ext cx="536731" cy="180512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조회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6286136" y="1838365"/>
            <a:ext cx="236584" cy="219035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7406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99146"/>
              </p:ext>
            </p:extLst>
          </p:nvPr>
        </p:nvGraphicFramePr>
        <p:xfrm>
          <a:off x="7761312" y="867783"/>
          <a:ext cx="2049438" cy="4207946"/>
        </p:xfrm>
        <a:graphic>
          <a:graphicData uri="http://schemas.openxmlformats.org/drawingml/2006/table">
            <a:tbl>
              <a:tblPr/>
              <a:tblGrid>
                <a:gridCol w="222338"/>
                <a:gridCol w="1827100"/>
              </a:tblGrid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No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설명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1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2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23937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3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strike="sngStrike" dirty="0" smtClean="0">
                          <a:latin typeface="+mj-ea"/>
                          <a:ea typeface="+mj-ea"/>
                        </a:rPr>
                        <a:t>4</a:t>
                      </a:r>
                      <a:endParaRPr lang="ko-KR" altLang="en-US" sz="800" strike="sngStrike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2492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5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strike="noStrike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6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7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baseline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8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9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10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2672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11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12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88900" indent="-39688" algn="l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Note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lumMod val="75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5" marB="46805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1191912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lang="ko-KR" altLang="en-US" sz="800" b="1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현업측</a:t>
                      </a:r>
                      <a:r>
                        <a:rPr lang="ko-KR" altLang="en-US" sz="8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800" b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질의사항</a:t>
                      </a:r>
                      <a:r>
                        <a:rPr lang="en-US" altLang="ko-KR" sz="8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]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성명</a:t>
                      </a:r>
                      <a:r>
                        <a:rPr lang="en-US" altLang="ko-KR" sz="8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lang="ko-KR" altLang="en-US" sz="800" b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사번</a:t>
                      </a:r>
                      <a:r>
                        <a:rPr lang="en-US" altLang="ko-KR" sz="8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,</a:t>
                      </a:r>
                      <a:r>
                        <a:rPr lang="en-US" altLang="ko-KR" sz="800" b="1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id, </a:t>
                      </a:r>
                      <a:r>
                        <a:rPr lang="ko-KR" altLang="en-US" sz="800" b="1" baseline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패스워드</a:t>
                      </a:r>
                      <a:r>
                        <a:rPr lang="en-US" altLang="ko-KR" sz="800" b="1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800" b="1" baseline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연락처</a:t>
                      </a:r>
                      <a:r>
                        <a:rPr lang="en-US" altLang="ko-KR" sz="800" b="1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lang="ko-KR" altLang="en-US" sz="800" b="1" baseline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휴대폰 번호 </a:t>
                      </a:r>
                      <a:r>
                        <a:rPr lang="en-US" altLang="ko-KR" sz="800" b="1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lang="ko-KR" altLang="en-US" sz="800" b="1" baseline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이메일 및 소속 대리점 은 사용자가 등록을 할 때 입력을 하는 값입니다</a:t>
                      </a:r>
                      <a:r>
                        <a:rPr lang="en-US" altLang="ko-KR" sz="800" b="1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. </a:t>
                      </a: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endParaRPr lang="en-US" altLang="ko-KR" sz="800" b="1" baseline="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endParaRPr lang="en-US" altLang="ko-KR" sz="800" b="1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1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5" marB="46805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 bwMode="auto">
          <a:xfrm>
            <a:off x="5216230" y="290615"/>
            <a:ext cx="2952328" cy="2160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예시 화면 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85038" y="647364"/>
            <a:ext cx="7582587" cy="330528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 bwMode="auto">
          <a:xfrm>
            <a:off x="96916" y="670920"/>
            <a:ext cx="2406428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1200" dirty="0" smtClean="0">
                <a:latin typeface="맑은 고딕" pitchFamily="50" charset="-127"/>
                <a:ea typeface="맑은 고딕" pitchFamily="50" charset="-127"/>
              </a:rPr>
              <a:t>◎ 기초 정보 관리 </a:t>
            </a:r>
            <a:r>
              <a:rPr kumimoji="0" lang="en-US" altLang="ko-KR" sz="1200" dirty="0" smtClean="0">
                <a:latin typeface="맑은 고딕" pitchFamily="50" charset="-127"/>
                <a:ea typeface="맑은 고딕" pitchFamily="50" charset="-127"/>
              </a:rPr>
              <a:t>&gt;&gt;  </a:t>
            </a:r>
            <a:r>
              <a:rPr kumimoji="0" lang="ko-KR" altLang="en-US" sz="1000" smtClean="0">
                <a:latin typeface="맑은 고딕" pitchFamily="50" charset="-127"/>
                <a:ea typeface="맑은 고딕" pitchFamily="50" charset="-127"/>
              </a:rPr>
              <a:t>직원 관리 </a:t>
            </a:r>
            <a:endParaRPr kumimoji="0" lang="ko-KR" altLang="en-US" sz="12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10631501" y="6232180"/>
            <a:ext cx="161923" cy="18097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현대체 mediurr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079989" y="692696"/>
            <a:ext cx="490832" cy="21602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LOGOUT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 bwMode="auto">
          <a:xfrm>
            <a:off x="4309052" y="708375"/>
            <a:ext cx="2800767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600" dirty="0" smtClean="0">
                <a:latin typeface="맑은 고딕" pitchFamily="50" charset="-127"/>
                <a:ea typeface="맑은 고딕" pitchFamily="50" charset="-127"/>
                <a:hlinkClick r:id="rId2"/>
              </a:rPr>
              <a:t>equation@g-trace.co.kr</a:t>
            </a:r>
            <a:r>
              <a:rPr kumimoji="0" lang="en-US" altLang="ko-KR" sz="600" dirty="0" smtClean="0">
                <a:latin typeface="맑은 고딕" pitchFamily="50" charset="-127"/>
                <a:ea typeface="맑은 고딕" pitchFamily="50" charset="-127"/>
              </a:rPr>
              <a:t> (</a:t>
            </a:r>
            <a:r>
              <a:rPr kumimoji="0" lang="ko-KR" altLang="en-US" sz="600" smtClean="0">
                <a:latin typeface="맑은 고딕" pitchFamily="50" charset="-127"/>
                <a:ea typeface="맑은 고딕" pitchFamily="50" charset="-127"/>
              </a:rPr>
              <a:t>관리자</a:t>
            </a:r>
            <a:r>
              <a:rPr kumimoji="0" lang="en-US" altLang="ko-KR" sz="600" dirty="0" smtClean="0">
                <a:latin typeface="맑은 고딕" pitchFamily="50" charset="-127"/>
                <a:ea typeface="맑은 고딕" pitchFamily="50" charset="-127"/>
              </a:rPr>
              <a:t>)</a:t>
            </a:r>
            <a:r>
              <a:rPr kumimoji="0" lang="ko-KR" altLang="en-US" sz="600" smtClean="0">
                <a:latin typeface="맑은 고딕" pitchFamily="50" charset="-127"/>
                <a:ea typeface="맑은 고딕" pitchFamily="50" charset="-127"/>
              </a:rPr>
              <a:t>님이 최근 로그인 시간은 </a:t>
            </a:r>
            <a:r>
              <a:rPr kumimoji="0" lang="en-US" altLang="ko-KR" sz="600" dirty="0" smtClean="0">
                <a:latin typeface="맑은 고딕" pitchFamily="50" charset="-127"/>
                <a:ea typeface="맑은 고딕" pitchFamily="50" charset="-127"/>
              </a:rPr>
              <a:t>2016-12-11 12:12</a:t>
            </a:r>
            <a:endParaRPr kumimoji="0" lang="ko-KR" altLang="en-US" sz="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992069" y="1536959"/>
            <a:ext cx="6062957" cy="4124289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992035" y="1543450"/>
            <a:ext cx="6062991" cy="402027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44" name="TextBox 43"/>
          <p:cNvSpPr txBox="1"/>
          <p:nvPr/>
        </p:nvSpPr>
        <p:spPr bwMode="auto">
          <a:xfrm>
            <a:off x="1083367" y="1624991"/>
            <a:ext cx="798617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1100" dirty="0" smtClean="0">
                <a:latin typeface="맑은 고딕" pitchFamily="50" charset="-127"/>
                <a:ea typeface="맑은 고딕" pitchFamily="50" charset="-127"/>
              </a:rPr>
              <a:t>직원 등록</a:t>
            </a:r>
            <a:endParaRPr kumimoji="0" lang="ko-KR" altLang="en-US" sz="11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6" name="TextBox 45"/>
          <p:cNvSpPr txBox="1"/>
          <p:nvPr/>
        </p:nvSpPr>
        <p:spPr bwMode="auto">
          <a:xfrm>
            <a:off x="972659" y="1989982"/>
            <a:ext cx="737702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lang="en-US" altLang="ko-KR" sz="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|</a:t>
            </a:r>
            <a:r>
              <a:rPr lang="ko-KR" altLang="en-US" sz="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 기</a:t>
            </a:r>
            <a:r>
              <a:rPr lang="ko-KR" altLang="en-US" sz="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본</a:t>
            </a:r>
            <a:r>
              <a:rPr lang="ko-KR" altLang="en-US" sz="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정보</a:t>
            </a:r>
          </a:p>
        </p:txBody>
      </p:sp>
      <p:graphicFrame>
        <p:nvGraphicFramePr>
          <p:cNvPr id="51" name="표 5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0210234"/>
              </p:ext>
            </p:extLst>
          </p:nvPr>
        </p:nvGraphicFramePr>
        <p:xfrm>
          <a:off x="1057936" y="2179341"/>
          <a:ext cx="5923743" cy="30872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4704"/>
                <a:gridCol w="2203011"/>
                <a:gridCol w="780478"/>
                <a:gridCol w="2185550"/>
              </a:tblGrid>
              <a:tr h="2572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*</a:t>
                      </a:r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성 명</a:t>
                      </a:r>
                      <a:endParaRPr lang="ko-KR" altLang="en-US" sz="800" b="1" dirty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7"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rowSpan="7" hMerge="1"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572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*</a:t>
                      </a:r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사 번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572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572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패스워드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572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연락처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57274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휴대폰번호</a:t>
                      </a:r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572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이메일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57274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 smtClean="0"/>
                        <a:t>등록일</a:t>
                      </a:r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*</a:t>
                      </a:r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사용여부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572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소속 대리점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57274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담당지역 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57274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8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572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직    책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2" name="직사각형 51"/>
          <p:cNvSpPr/>
          <p:nvPr/>
        </p:nvSpPr>
        <p:spPr>
          <a:xfrm>
            <a:off x="1889300" y="2226294"/>
            <a:ext cx="2072571" cy="16792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800" dirty="0" smtClean="0">
              <a:solidFill>
                <a:schemeClr val="bg2">
                  <a:lumMod val="7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1889301" y="2470685"/>
            <a:ext cx="1354860" cy="19294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800" dirty="0" smtClean="0">
              <a:solidFill>
                <a:schemeClr val="bg2">
                  <a:lumMod val="7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4721322" y="3743903"/>
            <a:ext cx="1106257" cy="16005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endParaRPr lang="ko-KR" altLang="en-US" sz="800" dirty="0" smtClean="0">
              <a:solidFill>
                <a:schemeClr val="bg2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4915614" y="3998596"/>
            <a:ext cx="1241263" cy="215444"/>
            <a:chOff x="4926078" y="2952923"/>
            <a:chExt cx="1241263" cy="215444"/>
          </a:xfrm>
        </p:grpSpPr>
        <p:grpSp>
          <p:nvGrpSpPr>
            <p:cNvPr id="60" name="그룹 59"/>
            <p:cNvGrpSpPr/>
            <p:nvPr/>
          </p:nvGrpSpPr>
          <p:grpSpPr>
            <a:xfrm>
              <a:off x="4926078" y="2952923"/>
              <a:ext cx="504549" cy="215444"/>
              <a:chOff x="3355576" y="1263570"/>
              <a:chExt cx="504549" cy="215444"/>
            </a:xfrm>
          </p:grpSpPr>
          <p:sp>
            <p:nvSpPr>
              <p:cNvPr id="61" name="타원 60"/>
              <p:cNvSpPr/>
              <p:nvPr/>
            </p:nvSpPr>
            <p:spPr>
              <a:xfrm>
                <a:off x="3355576" y="1289203"/>
                <a:ext cx="183228" cy="16417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2700000" scaled="1"/>
                <a:tileRect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>
                  <a:latin typeface="현대체 mediurr"/>
                </a:endParaRPr>
              </a:p>
            </p:txBody>
          </p:sp>
          <p:sp>
            <p:nvSpPr>
              <p:cNvPr id="62" name="TextBox 61"/>
              <p:cNvSpPr txBox="1"/>
              <p:nvPr/>
            </p:nvSpPr>
            <p:spPr>
              <a:xfrm>
                <a:off x="3470275" y="1263570"/>
                <a:ext cx="389850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dirty="0">
                    <a:latin typeface="현대체 mediurr"/>
                  </a:rPr>
                  <a:t>전체</a:t>
                </a:r>
              </a:p>
            </p:txBody>
          </p:sp>
        </p:grpSp>
        <p:grpSp>
          <p:nvGrpSpPr>
            <p:cNvPr id="63" name="그룹 62"/>
            <p:cNvGrpSpPr/>
            <p:nvPr/>
          </p:nvGrpSpPr>
          <p:grpSpPr>
            <a:xfrm>
              <a:off x="5346047" y="2952923"/>
              <a:ext cx="410936" cy="215444"/>
              <a:chOff x="3168738" y="1263570"/>
              <a:chExt cx="410936" cy="215444"/>
            </a:xfrm>
          </p:grpSpPr>
          <p:sp>
            <p:nvSpPr>
              <p:cNvPr id="64" name="타원 63"/>
              <p:cNvSpPr/>
              <p:nvPr/>
            </p:nvSpPr>
            <p:spPr>
              <a:xfrm>
                <a:off x="3168738" y="1287621"/>
                <a:ext cx="183228" cy="16417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2700000" scaled="1"/>
                <a:tileRect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>
                  <a:latin typeface="현대체 mediurr"/>
                </a:endParaRPr>
              </a:p>
            </p:txBody>
          </p:sp>
          <p:sp>
            <p:nvSpPr>
              <p:cNvPr id="66" name="TextBox 65"/>
              <p:cNvSpPr txBox="1"/>
              <p:nvPr/>
            </p:nvSpPr>
            <p:spPr>
              <a:xfrm>
                <a:off x="3292416" y="1263570"/>
                <a:ext cx="287258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dirty="0">
                    <a:latin typeface="현대체 mediurr"/>
                  </a:rPr>
                  <a:t>여</a:t>
                </a:r>
              </a:p>
            </p:txBody>
          </p:sp>
        </p:grpSp>
        <p:grpSp>
          <p:nvGrpSpPr>
            <p:cNvPr id="67" name="그룹 66"/>
            <p:cNvGrpSpPr/>
            <p:nvPr/>
          </p:nvGrpSpPr>
          <p:grpSpPr>
            <a:xfrm>
              <a:off x="5722669" y="2952923"/>
              <a:ext cx="444672" cy="215444"/>
              <a:chOff x="2890755" y="1264887"/>
              <a:chExt cx="444672" cy="215444"/>
            </a:xfrm>
          </p:grpSpPr>
          <p:sp>
            <p:nvSpPr>
              <p:cNvPr id="68" name="타원 67"/>
              <p:cNvSpPr/>
              <p:nvPr/>
            </p:nvSpPr>
            <p:spPr>
              <a:xfrm>
                <a:off x="2890755" y="1293110"/>
                <a:ext cx="183228" cy="16417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2700000" scaled="1"/>
                <a:tileRect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>
                  <a:latin typeface="현대체 mediurr"/>
                </a:endParaRPr>
              </a:p>
            </p:txBody>
          </p:sp>
          <p:sp>
            <p:nvSpPr>
              <p:cNvPr id="69" name="TextBox 68"/>
              <p:cNvSpPr txBox="1"/>
              <p:nvPr/>
            </p:nvSpPr>
            <p:spPr>
              <a:xfrm>
                <a:off x="3048169" y="1264887"/>
                <a:ext cx="287258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dirty="0">
                    <a:latin typeface="현대체 mediurr"/>
                  </a:rPr>
                  <a:t>부</a:t>
                </a:r>
              </a:p>
            </p:txBody>
          </p:sp>
        </p:grpSp>
      </p:grpSp>
      <p:sp>
        <p:nvSpPr>
          <p:cNvPr id="89" name="직사각형 88"/>
          <p:cNvSpPr/>
          <p:nvPr/>
        </p:nvSpPr>
        <p:spPr>
          <a:xfrm>
            <a:off x="4037588" y="5325423"/>
            <a:ext cx="1007687" cy="29286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err="1" smtClean="0">
                <a:solidFill>
                  <a:schemeClr val="tx1"/>
                </a:solidFill>
              </a:rPr>
              <a:t>취</a:t>
            </a:r>
            <a:r>
              <a:rPr lang="ko-KR" altLang="en-US" sz="800" dirty="0" smtClean="0">
                <a:solidFill>
                  <a:schemeClr val="tx1"/>
                </a:solidFill>
              </a:rPr>
              <a:t>  소 </a:t>
            </a:r>
          </a:p>
        </p:txBody>
      </p:sp>
      <p:sp>
        <p:nvSpPr>
          <p:cNvPr id="90" name="직사각형 89"/>
          <p:cNvSpPr/>
          <p:nvPr/>
        </p:nvSpPr>
        <p:spPr>
          <a:xfrm>
            <a:off x="6670762" y="1611673"/>
            <a:ext cx="285617" cy="238166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 dirty="0" smtClean="0">
                <a:solidFill>
                  <a:schemeClr val="tx1"/>
                </a:solidFill>
              </a:rPr>
              <a:t>X</a:t>
            </a:r>
            <a:endParaRPr lang="ko-KR" altLang="en-US" sz="1600" dirty="0" smtClean="0">
              <a:solidFill>
                <a:schemeClr val="tx1"/>
              </a:solidFill>
            </a:endParaRPr>
          </a:p>
        </p:txBody>
      </p:sp>
      <p:sp>
        <p:nvSpPr>
          <p:cNvPr id="96" name="직사각형 95"/>
          <p:cNvSpPr/>
          <p:nvPr/>
        </p:nvSpPr>
        <p:spPr>
          <a:xfrm>
            <a:off x="3339214" y="2478826"/>
            <a:ext cx="622658" cy="17318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8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중복체크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4160912" y="2301148"/>
            <a:ext cx="2750668" cy="137688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직원 사진</a:t>
            </a:r>
          </a:p>
        </p:txBody>
      </p:sp>
      <p:sp>
        <p:nvSpPr>
          <p:cNvPr id="97" name="직사각형 96"/>
          <p:cNvSpPr/>
          <p:nvPr/>
        </p:nvSpPr>
        <p:spPr>
          <a:xfrm>
            <a:off x="1889301" y="2722564"/>
            <a:ext cx="2063916" cy="19294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800" dirty="0" smtClean="0">
              <a:solidFill>
                <a:schemeClr val="bg2">
                  <a:lumMod val="7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98" name="직사각형 97"/>
          <p:cNvSpPr/>
          <p:nvPr/>
        </p:nvSpPr>
        <p:spPr>
          <a:xfrm>
            <a:off x="1896115" y="3238560"/>
            <a:ext cx="2063916" cy="19294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800" dirty="0" smtClean="0">
              <a:solidFill>
                <a:schemeClr val="bg2">
                  <a:lumMod val="7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99" name="직사각형 98"/>
          <p:cNvSpPr/>
          <p:nvPr/>
        </p:nvSpPr>
        <p:spPr>
          <a:xfrm>
            <a:off x="1896115" y="2984513"/>
            <a:ext cx="1341031" cy="19294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800" dirty="0" smtClean="0">
              <a:solidFill>
                <a:schemeClr val="bg2">
                  <a:lumMod val="7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100" name="직사각형 99"/>
          <p:cNvSpPr/>
          <p:nvPr/>
        </p:nvSpPr>
        <p:spPr>
          <a:xfrm>
            <a:off x="1889301" y="3502066"/>
            <a:ext cx="2070730" cy="19294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800" dirty="0" smtClean="0">
              <a:solidFill>
                <a:schemeClr val="bg2">
                  <a:lumMod val="7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104" name="직사각형 103"/>
          <p:cNvSpPr/>
          <p:nvPr/>
        </p:nvSpPr>
        <p:spPr>
          <a:xfrm>
            <a:off x="1894275" y="4542814"/>
            <a:ext cx="2067597" cy="15905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800" dirty="0" smtClean="0">
              <a:solidFill>
                <a:schemeClr val="bg2">
                  <a:lumMod val="7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105" name="직사각형 104"/>
          <p:cNvSpPr/>
          <p:nvPr/>
        </p:nvSpPr>
        <p:spPr>
          <a:xfrm>
            <a:off x="2936486" y="5325423"/>
            <a:ext cx="1007687" cy="29286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저장</a:t>
            </a:r>
          </a:p>
        </p:txBody>
      </p:sp>
      <p:sp>
        <p:nvSpPr>
          <p:cNvPr id="95" name="타원 94"/>
          <p:cNvSpPr/>
          <p:nvPr/>
        </p:nvSpPr>
        <p:spPr>
          <a:xfrm>
            <a:off x="10209005" y="2741183"/>
            <a:ext cx="203406" cy="177363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1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 bwMode="auto">
          <a:xfrm>
            <a:off x="4153571" y="3728136"/>
            <a:ext cx="595035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직원로그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6" name="직사각형 105"/>
          <p:cNvSpPr/>
          <p:nvPr/>
        </p:nvSpPr>
        <p:spPr>
          <a:xfrm>
            <a:off x="6021405" y="3732849"/>
            <a:ext cx="397653" cy="17318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8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찾기</a:t>
            </a:r>
          </a:p>
        </p:txBody>
      </p:sp>
      <p:sp>
        <p:nvSpPr>
          <p:cNvPr id="107" name="직사각형 106"/>
          <p:cNvSpPr/>
          <p:nvPr/>
        </p:nvSpPr>
        <p:spPr>
          <a:xfrm>
            <a:off x="6470941" y="3733267"/>
            <a:ext cx="417779" cy="17318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8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저장</a:t>
            </a:r>
          </a:p>
        </p:txBody>
      </p:sp>
      <p:sp>
        <p:nvSpPr>
          <p:cNvPr id="108" name="직사각형 107"/>
          <p:cNvSpPr/>
          <p:nvPr/>
        </p:nvSpPr>
        <p:spPr>
          <a:xfrm>
            <a:off x="1889301" y="4781127"/>
            <a:ext cx="5007915" cy="16494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800" dirty="0" smtClean="0">
              <a:solidFill>
                <a:schemeClr val="bg2">
                  <a:lumMod val="7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109" name="타원 108"/>
          <p:cNvSpPr/>
          <p:nvPr/>
        </p:nvSpPr>
        <p:spPr>
          <a:xfrm>
            <a:off x="3215040" y="2427729"/>
            <a:ext cx="203406" cy="177363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1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2661233" y="5082746"/>
            <a:ext cx="728412" cy="123111"/>
            <a:chOff x="1955671" y="3803125"/>
            <a:chExt cx="728412" cy="123111"/>
          </a:xfrm>
        </p:grpSpPr>
        <p:sp>
          <p:nvSpPr>
            <p:cNvPr id="77" name="타원 76"/>
            <p:cNvSpPr/>
            <p:nvPr/>
          </p:nvSpPr>
          <p:spPr>
            <a:xfrm>
              <a:off x="1955671" y="3810707"/>
              <a:ext cx="114665" cy="107946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>
                <a:latin typeface="현대체 mediurr"/>
              </a:endParaRP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2134252" y="3803125"/>
              <a:ext cx="549831" cy="12311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ko-KR" altLang="en-US" sz="800" dirty="0" smtClean="0">
                  <a:latin typeface="현대체 mediurr"/>
                </a:rPr>
                <a:t>지역관리자 </a:t>
              </a:r>
              <a:endParaRPr lang="ko-KR" altLang="en-US" sz="800" dirty="0">
                <a:latin typeface="현대체 mediurr"/>
              </a:endParaRPr>
            </a:p>
          </p:txBody>
        </p:sp>
      </p:grpSp>
      <p:grpSp>
        <p:nvGrpSpPr>
          <p:cNvPr id="79" name="그룹 78"/>
          <p:cNvGrpSpPr/>
          <p:nvPr/>
        </p:nvGrpSpPr>
        <p:grpSpPr>
          <a:xfrm>
            <a:off x="3667606" y="5082746"/>
            <a:ext cx="831004" cy="123111"/>
            <a:chOff x="1955671" y="3803125"/>
            <a:chExt cx="831004" cy="123111"/>
          </a:xfrm>
        </p:grpSpPr>
        <p:sp>
          <p:nvSpPr>
            <p:cNvPr id="80" name="타원 79"/>
            <p:cNvSpPr/>
            <p:nvPr/>
          </p:nvSpPr>
          <p:spPr>
            <a:xfrm>
              <a:off x="1955671" y="3810707"/>
              <a:ext cx="114665" cy="107946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>
                <a:latin typeface="현대체 mediurr"/>
              </a:endParaRP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2134252" y="3803125"/>
              <a:ext cx="652423" cy="12311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ko-KR" altLang="en-US" sz="800" dirty="0" smtClean="0">
                  <a:latin typeface="현대체 mediurr"/>
                </a:rPr>
                <a:t>대리점관리자 </a:t>
              </a:r>
              <a:endParaRPr lang="ko-KR" altLang="en-US" sz="800" dirty="0">
                <a:latin typeface="현대체 mediurr"/>
              </a:endParaRPr>
            </a:p>
          </p:txBody>
        </p:sp>
      </p:grpSp>
      <p:grpSp>
        <p:nvGrpSpPr>
          <p:cNvPr id="85" name="그룹 84"/>
          <p:cNvGrpSpPr/>
          <p:nvPr/>
        </p:nvGrpSpPr>
        <p:grpSpPr>
          <a:xfrm>
            <a:off x="4776571" y="5082746"/>
            <a:ext cx="629025" cy="123111"/>
            <a:chOff x="1955671" y="3803125"/>
            <a:chExt cx="629025" cy="123111"/>
          </a:xfrm>
        </p:grpSpPr>
        <p:sp>
          <p:nvSpPr>
            <p:cNvPr id="86" name="타원 85"/>
            <p:cNvSpPr/>
            <p:nvPr/>
          </p:nvSpPr>
          <p:spPr>
            <a:xfrm>
              <a:off x="1955671" y="3810707"/>
              <a:ext cx="114665" cy="107946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>
                <a:latin typeface="현대체 mediurr"/>
              </a:endParaRPr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2134252" y="3803125"/>
              <a:ext cx="450444" cy="12311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800" dirty="0" smtClean="0">
                  <a:latin typeface="현대체 mediurr"/>
                </a:rPr>
                <a:t>Manager </a:t>
              </a:r>
              <a:endParaRPr lang="ko-KR" altLang="en-US" sz="800" dirty="0">
                <a:latin typeface="현대체 mediurr"/>
              </a:endParaRPr>
            </a:p>
          </p:txBody>
        </p:sp>
      </p:grpSp>
      <p:grpSp>
        <p:nvGrpSpPr>
          <p:cNvPr id="88" name="그룹 87"/>
          <p:cNvGrpSpPr/>
          <p:nvPr/>
        </p:nvGrpSpPr>
        <p:grpSpPr>
          <a:xfrm>
            <a:off x="5683559" y="5082746"/>
            <a:ext cx="386971" cy="123111"/>
            <a:chOff x="1955671" y="3803125"/>
            <a:chExt cx="386971" cy="123111"/>
          </a:xfrm>
        </p:grpSpPr>
        <p:sp>
          <p:nvSpPr>
            <p:cNvPr id="91" name="타원 90"/>
            <p:cNvSpPr/>
            <p:nvPr/>
          </p:nvSpPr>
          <p:spPr>
            <a:xfrm>
              <a:off x="1955671" y="3810707"/>
              <a:ext cx="114665" cy="107946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>
                <a:latin typeface="현대체 mediurr"/>
              </a:endParaRPr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2134252" y="3803125"/>
              <a:ext cx="208390" cy="12311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800" dirty="0" smtClean="0">
                  <a:latin typeface="현대체 mediurr"/>
                </a:rPr>
                <a:t>Staff</a:t>
              </a:r>
              <a:endParaRPr lang="ko-KR" altLang="en-US" sz="800" dirty="0">
                <a:latin typeface="현대체 mediurr"/>
              </a:endParaRPr>
            </a:p>
          </p:txBody>
        </p:sp>
      </p:grpSp>
      <p:grpSp>
        <p:nvGrpSpPr>
          <p:cNvPr id="93" name="그룹 92"/>
          <p:cNvGrpSpPr/>
          <p:nvPr/>
        </p:nvGrpSpPr>
        <p:grpSpPr>
          <a:xfrm>
            <a:off x="1896914" y="5082746"/>
            <a:ext cx="486358" cy="123111"/>
            <a:chOff x="1955671" y="3803125"/>
            <a:chExt cx="486358" cy="123111"/>
          </a:xfrm>
        </p:grpSpPr>
        <p:sp>
          <p:nvSpPr>
            <p:cNvPr id="94" name="타원 93"/>
            <p:cNvSpPr/>
            <p:nvPr/>
          </p:nvSpPr>
          <p:spPr>
            <a:xfrm>
              <a:off x="1955671" y="3810707"/>
              <a:ext cx="114665" cy="107946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>
                <a:latin typeface="현대체 mediurr"/>
              </a:endParaRPr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2134252" y="3803125"/>
              <a:ext cx="307777" cy="12311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ko-KR" altLang="en-US" sz="800" dirty="0" smtClean="0">
                  <a:latin typeface="현대체 mediurr"/>
                </a:rPr>
                <a:t>관리자</a:t>
              </a:r>
              <a:endParaRPr lang="ko-KR" altLang="en-US" sz="800" dirty="0">
                <a:latin typeface="현대체 mediurr"/>
              </a:endParaRPr>
            </a:p>
          </p:txBody>
        </p:sp>
      </p:grpSp>
      <p:sp>
        <p:nvSpPr>
          <p:cNvPr id="112" name="직사각형 111"/>
          <p:cNvSpPr/>
          <p:nvPr/>
        </p:nvSpPr>
        <p:spPr>
          <a:xfrm>
            <a:off x="4037588" y="4535753"/>
            <a:ext cx="622658" cy="17318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8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조회</a:t>
            </a:r>
          </a:p>
        </p:txBody>
      </p:sp>
      <p:sp>
        <p:nvSpPr>
          <p:cNvPr id="113" name="직사각형 112"/>
          <p:cNvSpPr/>
          <p:nvPr/>
        </p:nvSpPr>
        <p:spPr>
          <a:xfrm>
            <a:off x="3320164" y="2997127"/>
            <a:ext cx="622658" cy="17318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8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초기화</a:t>
            </a:r>
          </a:p>
        </p:txBody>
      </p:sp>
      <p:sp>
        <p:nvSpPr>
          <p:cNvPr id="114" name="직사각형 113"/>
          <p:cNvSpPr/>
          <p:nvPr/>
        </p:nvSpPr>
        <p:spPr>
          <a:xfrm>
            <a:off x="1896115" y="3760437"/>
            <a:ext cx="2070730" cy="19294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800" dirty="0" smtClean="0">
              <a:solidFill>
                <a:schemeClr val="bg2">
                  <a:lumMod val="7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115" name="직사각형 114"/>
          <p:cNvSpPr/>
          <p:nvPr/>
        </p:nvSpPr>
        <p:spPr>
          <a:xfrm>
            <a:off x="1904669" y="4003890"/>
            <a:ext cx="2070730" cy="19294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800" dirty="0" smtClean="0">
              <a:solidFill>
                <a:schemeClr val="bg2">
                  <a:lumMod val="7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116" name="직사각형 115"/>
          <p:cNvSpPr/>
          <p:nvPr/>
        </p:nvSpPr>
        <p:spPr>
          <a:xfrm>
            <a:off x="1904669" y="4270612"/>
            <a:ext cx="1332477" cy="19294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800" dirty="0" smtClean="0">
              <a:solidFill>
                <a:schemeClr val="bg2">
                  <a:lumMod val="7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117" name="직사각형 116"/>
          <p:cNvSpPr/>
          <p:nvPr/>
        </p:nvSpPr>
        <p:spPr>
          <a:xfrm>
            <a:off x="3351788" y="4278578"/>
            <a:ext cx="622658" cy="17318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8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조회</a:t>
            </a:r>
          </a:p>
        </p:txBody>
      </p:sp>
      <p:sp>
        <p:nvSpPr>
          <p:cNvPr id="134" name="타원 133"/>
          <p:cNvSpPr/>
          <p:nvPr/>
        </p:nvSpPr>
        <p:spPr>
          <a:xfrm>
            <a:off x="3208756" y="2945133"/>
            <a:ext cx="203406" cy="177363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5698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1885025" y="789863"/>
            <a:ext cx="3502200" cy="2762939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902561" y="789864"/>
            <a:ext cx="3484664" cy="402027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5064773" y="871794"/>
            <a:ext cx="285617" cy="238166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 dirty="0" smtClean="0">
                <a:solidFill>
                  <a:schemeClr val="tx1"/>
                </a:solidFill>
              </a:rPr>
              <a:t>X</a:t>
            </a:r>
            <a:endParaRPr lang="ko-KR" altLang="en-US" sz="1600" dirty="0" smtClean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 bwMode="auto">
          <a:xfrm>
            <a:off x="1976323" y="860072"/>
            <a:ext cx="939681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1100" dirty="0" smtClean="0">
                <a:latin typeface="맑은 고딕" pitchFamily="50" charset="-127"/>
                <a:ea typeface="맑은 고딕" pitchFamily="50" charset="-127"/>
              </a:rPr>
              <a:t>대리점 조회</a:t>
            </a:r>
            <a:endParaRPr kumimoji="0" lang="ko-KR" altLang="en-US" sz="11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694607" y="1324576"/>
            <a:ext cx="2088231" cy="20375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869569" y="1324576"/>
            <a:ext cx="402605" cy="203754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검색</a:t>
            </a: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067961"/>
              </p:ext>
            </p:extLst>
          </p:nvPr>
        </p:nvGraphicFramePr>
        <p:xfrm>
          <a:off x="1928664" y="1667804"/>
          <a:ext cx="3421726" cy="1275242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633975"/>
                <a:gridCol w="646675"/>
                <a:gridCol w="819713"/>
                <a:gridCol w="1321363"/>
              </a:tblGrid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대리점명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대표 담당자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연락처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세부 내역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</a:tr>
              <a:tr h="1954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강남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서초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김소영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011-446-0401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강남구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및 서초구를 담당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.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166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강남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송파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강일만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011-446-0401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강남구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및 서초구를 담당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.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강남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화곡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강일만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011-446-0401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강남구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및 서초구를 담당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.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072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강남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서초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김소영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011-446-0401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강남구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및 서초구를 담당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.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9209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강남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송파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강일만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011-446-0401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강남구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및 서초구를 담당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.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 bwMode="auto">
          <a:xfrm>
            <a:off x="1902561" y="2963948"/>
            <a:ext cx="3447829" cy="21544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ctr"/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&lt;&lt; &lt; 1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2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3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4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5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6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7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8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9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10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&gt; &gt;&gt;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2001208" y="1324576"/>
            <a:ext cx="639689" cy="20375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대리점 </a:t>
            </a:r>
            <a:r>
              <a:rPr lang="en-US" altLang="ko-KR" sz="800" dirty="0">
                <a:solidFill>
                  <a:schemeClr val="bg2">
                    <a:lumMod val="75000"/>
                  </a:schemeClr>
                </a:solidFill>
              </a:rPr>
              <a:t>▼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1955666" y="1235894"/>
            <a:ext cx="203406" cy="177363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1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4386127" y="2652000"/>
            <a:ext cx="203406" cy="177363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3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731997" y="3212258"/>
            <a:ext cx="1007687" cy="29286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err="1" smtClean="0">
                <a:solidFill>
                  <a:schemeClr val="tx1"/>
                </a:solidFill>
              </a:rPr>
              <a:t>취</a:t>
            </a:r>
            <a:r>
              <a:rPr lang="ko-KR" altLang="en-US" sz="800" dirty="0" smtClean="0">
                <a:solidFill>
                  <a:schemeClr val="tx1"/>
                </a:solidFill>
              </a:rPr>
              <a:t>  소 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2630895" y="3212258"/>
            <a:ext cx="1007687" cy="29286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저장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1885025" y="3775195"/>
            <a:ext cx="3502200" cy="2762939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902561" y="3775196"/>
            <a:ext cx="3484664" cy="402027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5064773" y="3857126"/>
            <a:ext cx="285617" cy="238166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 dirty="0" smtClean="0">
                <a:solidFill>
                  <a:schemeClr val="tx1"/>
                </a:solidFill>
              </a:rPr>
              <a:t>X</a:t>
            </a:r>
            <a:endParaRPr lang="ko-KR" altLang="en-US" sz="1600" dirty="0" smtClean="0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 bwMode="auto">
          <a:xfrm>
            <a:off x="1976323" y="3845404"/>
            <a:ext cx="798617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1100" dirty="0" smtClean="0">
                <a:latin typeface="맑은 고딕" pitchFamily="50" charset="-127"/>
                <a:ea typeface="맑은 고딕" pitchFamily="50" charset="-127"/>
              </a:rPr>
              <a:t>지역 조회</a:t>
            </a:r>
            <a:endParaRPr kumimoji="0" lang="ko-KR" altLang="en-US" sz="11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694607" y="4309908"/>
            <a:ext cx="2088231" cy="20375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4869569" y="4309908"/>
            <a:ext cx="402605" cy="203754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검색</a:t>
            </a:r>
          </a:p>
        </p:txBody>
      </p:sp>
      <p:graphicFrame>
        <p:nvGraphicFramePr>
          <p:cNvPr id="22" name="표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179571"/>
              </p:ext>
            </p:extLst>
          </p:nvPr>
        </p:nvGraphicFramePr>
        <p:xfrm>
          <a:off x="1928664" y="4653136"/>
          <a:ext cx="3421726" cy="1275242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633975"/>
                <a:gridCol w="646675"/>
                <a:gridCol w="819713"/>
                <a:gridCol w="1321363"/>
              </a:tblGrid>
              <a:tr h="231873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</a:tr>
              <a:tr h="195479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16647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07280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92090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3" name="TextBox 22"/>
          <p:cNvSpPr txBox="1"/>
          <p:nvPr/>
        </p:nvSpPr>
        <p:spPr bwMode="auto">
          <a:xfrm>
            <a:off x="1902561" y="5949280"/>
            <a:ext cx="3447829" cy="21544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ctr"/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&lt;&lt; &lt; 1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2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3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4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5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6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7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8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9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10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&gt; &gt;&gt;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01208" y="4309908"/>
            <a:ext cx="639689" cy="20375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smtClean="0">
                <a:solidFill>
                  <a:schemeClr val="tx1"/>
                </a:solidFill>
              </a:rPr>
              <a:t>     </a:t>
            </a:r>
            <a:r>
              <a:rPr lang="en-US" altLang="ko-KR" sz="800" dirty="0" smtClean="0">
                <a:solidFill>
                  <a:schemeClr val="bg2">
                    <a:lumMod val="75000"/>
                  </a:schemeClr>
                </a:solidFill>
              </a:rPr>
              <a:t>▼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1955666" y="4221226"/>
            <a:ext cx="203406" cy="177363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1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4386127" y="5637332"/>
            <a:ext cx="203406" cy="177363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3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3731997" y="6197590"/>
            <a:ext cx="1007687" cy="29286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err="1" smtClean="0">
                <a:solidFill>
                  <a:schemeClr val="tx1"/>
                </a:solidFill>
              </a:rPr>
              <a:t>취</a:t>
            </a:r>
            <a:r>
              <a:rPr lang="ko-KR" altLang="en-US" sz="800" dirty="0" smtClean="0">
                <a:solidFill>
                  <a:schemeClr val="tx1"/>
                </a:solidFill>
              </a:rPr>
              <a:t>  소 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2630895" y="6197590"/>
            <a:ext cx="1007687" cy="29286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저장</a:t>
            </a:r>
          </a:p>
        </p:txBody>
      </p:sp>
    </p:spTree>
    <p:extLst>
      <p:ext uri="{BB962C8B-B14F-4D97-AF65-F5344CB8AC3E}">
        <p14:creationId xmlns:p14="http://schemas.microsoft.com/office/powerpoint/2010/main" val="17294997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18" name="표 17"/>
          <p:cNvGraphicFramePr>
            <a:graphicFrameLocks noGrp="1"/>
          </p:cNvGraphicFramePr>
          <p:nvPr>
            <p:extLst/>
          </p:nvPr>
        </p:nvGraphicFramePr>
        <p:xfrm>
          <a:off x="7761312" y="867783"/>
          <a:ext cx="2049438" cy="5334344"/>
        </p:xfrm>
        <a:graphic>
          <a:graphicData uri="http://schemas.openxmlformats.org/drawingml/2006/table">
            <a:tbl>
              <a:tblPr/>
              <a:tblGrid>
                <a:gridCol w="222338"/>
                <a:gridCol w="1827100"/>
              </a:tblGrid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No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설명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1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kern="1200" baseline="0" dirty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초기화버튼은</a:t>
                      </a:r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 하면 검색 조건을 초기화를 한다</a:t>
                      </a:r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.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조회버튼은 입력 조건에 대한 세부 검색을 한다</a:t>
                      </a:r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. 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2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“+” </a:t>
                      </a: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신규 추가 </a:t>
                      </a:r>
                      <a:endParaRPr kumimoji="0" lang="en-US" altLang="ko-KR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“-”</a:t>
                      </a: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선택한 삭제 </a:t>
                      </a:r>
                      <a:endParaRPr kumimoji="0" lang="en-US" altLang="ko-KR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“ “  </a:t>
                      </a: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리플래쉬  </a:t>
                      </a:r>
                      <a:endParaRPr kumimoji="0" lang="en-US" altLang="ko-KR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“excel“ </a:t>
                      </a: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조회한 내역을 </a:t>
                      </a: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excel </a:t>
                      </a: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출력 </a:t>
                      </a:r>
                      <a:endParaRPr kumimoji="0" lang="en-US" altLang="ko-KR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List </a:t>
                      </a: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건수는 </a:t>
                      </a: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“30, 50, 70 , 100 “ </a:t>
                      </a: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으로 출력을 한다</a:t>
                      </a: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. </a:t>
                      </a:r>
                      <a:endParaRPr kumimoji="0" lang="ko-KR" altLang="en-US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3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선택을</a:t>
                      </a:r>
                      <a:r>
                        <a:rPr lang="ko-KR" altLang="en-US" sz="800" b="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하면 하이라이트 되며 하이라이트 </a:t>
                      </a:r>
                      <a:r>
                        <a:rPr lang="ko-KR" altLang="en-US" sz="800" b="0" baseline="0" dirty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된것을</a:t>
                      </a:r>
                      <a:r>
                        <a:rPr lang="ko-KR" altLang="en-US" sz="800" b="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선택을 하면 수정 </a:t>
                      </a:r>
                      <a:r>
                        <a:rPr lang="ko-KR" altLang="en-US" sz="800" b="0" baseline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페지이로</a:t>
                      </a:r>
                      <a:r>
                        <a:rPr lang="ko-KR" altLang="en-US" sz="800" b="0" baseline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넘어 간다</a:t>
                      </a: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. 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strike="sngStrike" dirty="0" smtClean="0">
                          <a:latin typeface="+mj-ea"/>
                          <a:ea typeface="+mj-ea"/>
                        </a:rPr>
                        <a:t>4</a:t>
                      </a:r>
                      <a:endParaRPr lang="ko-KR" altLang="en-US" sz="800" strike="sngStrike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5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strike="noStrike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6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7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baseline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8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9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10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11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12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88900" indent="-39688" algn="l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Note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lumMod val="75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5" marB="46805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1191912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lang="ko-KR" altLang="en-US" sz="800" b="1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현업측</a:t>
                      </a:r>
                      <a:r>
                        <a:rPr lang="ko-KR" altLang="en-US" sz="8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800" b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질의사항</a:t>
                      </a:r>
                      <a:r>
                        <a:rPr lang="en-US" altLang="ko-KR" sz="8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]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-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1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5" marB="46805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 bwMode="auto">
          <a:xfrm>
            <a:off x="5216230" y="290615"/>
            <a:ext cx="2952328" cy="2160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예시 화면 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1432290" y="647363"/>
            <a:ext cx="1344730" cy="6094005"/>
          </a:xfrm>
          <a:prstGeom prst="rect">
            <a:avLst/>
          </a:prstGeom>
          <a:solidFill>
            <a:schemeClr val="bg1">
              <a:lumMod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1419805" y="801104"/>
            <a:ext cx="548772" cy="65372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886889" y="881118"/>
            <a:ext cx="710555" cy="539041"/>
          </a:xfrm>
          <a:prstGeom prst="rect">
            <a:avLst/>
          </a:prstGeom>
        </p:spPr>
      </p:pic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6448068"/>
              </p:ext>
            </p:extLst>
          </p:nvPr>
        </p:nvGraphicFramePr>
        <p:xfrm>
          <a:off x="-1424164" y="1701421"/>
          <a:ext cx="1312328" cy="3495806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066883"/>
                <a:gridCol w="245445"/>
              </a:tblGrid>
              <a:tr h="22390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/>
                        <a:t>  기초정보관리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▲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1921">
                <a:tc gridSpan="2">
                  <a:txBody>
                    <a:bodyPr/>
                    <a:lstStyle/>
                    <a:p>
                      <a:pPr algn="r" latinLnBrk="1"/>
                      <a:r>
                        <a:rPr lang="ko-KR" altLang="en-US" sz="700" dirty="0" smtClean="0"/>
                        <a:t>정비 상품 관리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181921">
                <a:tc gridSpan="2">
                  <a:txBody>
                    <a:bodyPr/>
                    <a:lstStyle/>
                    <a:p>
                      <a:pPr algn="r" latinLnBrk="1"/>
                      <a:r>
                        <a:rPr lang="ko-KR" altLang="en-US" sz="700" dirty="0" smtClean="0"/>
                        <a:t>세차 상품 관리 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181921">
                <a:tc gridSpan="2">
                  <a:txBody>
                    <a:bodyPr/>
                    <a:lstStyle/>
                    <a:p>
                      <a:pPr algn="r" latinLnBrk="1"/>
                      <a:r>
                        <a:rPr lang="en-US" altLang="ko-KR" sz="700" dirty="0" smtClean="0"/>
                        <a:t>*</a:t>
                      </a:r>
                      <a:r>
                        <a:rPr lang="ko-KR" altLang="en-US" sz="700" smtClean="0"/>
                        <a:t>대리점</a:t>
                      </a:r>
                      <a:r>
                        <a:rPr lang="en-US" altLang="ko-KR" sz="700" baseline="0" dirty="0" smtClean="0"/>
                        <a:t> </a:t>
                      </a:r>
                      <a:r>
                        <a:rPr lang="ko-KR" altLang="en-US" sz="700" baseline="0" smtClean="0"/>
                        <a:t>관리 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181921">
                <a:tc gridSpan="2">
                  <a:txBody>
                    <a:bodyPr/>
                    <a:lstStyle/>
                    <a:p>
                      <a:pPr algn="r" latinLnBrk="1"/>
                      <a:r>
                        <a:rPr lang="en-US" altLang="ko-KR" sz="700" dirty="0" smtClean="0"/>
                        <a:t>*BLE</a:t>
                      </a:r>
                      <a:r>
                        <a:rPr lang="en-US" altLang="ko-KR" sz="700" baseline="0" dirty="0" smtClean="0"/>
                        <a:t> </a:t>
                      </a:r>
                      <a:r>
                        <a:rPr lang="ko-KR" altLang="en-US" sz="700" baseline="0" smtClean="0"/>
                        <a:t>단말기 관리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181921">
                <a:tc gridSpan="2">
                  <a:txBody>
                    <a:bodyPr/>
                    <a:lstStyle/>
                    <a:p>
                      <a:pPr algn="r" latinLnBrk="1"/>
                      <a:r>
                        <a:rPr lang="en-US" altLang="ko-KR" sz="700" dirty="0" smtClean="0"/>
                        <a:t>*</a:t>
                      </a:r>
                      <a:r>
                        <a:rPr lang="ko-KR" altLang="en-US" sz="700" smtClean="0"/>
                        <a:t>배차 </a:t>
                      </a:r>
                      <a:r>
                        <a:rPr lang="ko-KR" altLang="en-US" sz="700" dirty="0" smtClean="0"/>
                        <a:t>내역 관리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181921">
                <a:tc gridSpan="2">
                  <a:txBody>
                    <a:bodyPr/>
                    <a:lstStyle/>
                    <a:p>
                      <a:pPr algn="r" latinLnBrk="1"/>
                      <a:r>
                        <a:rPr lang="en-US" altLang="ko-KR" sz="700" dirty="0" smtClean="0"/>
                        <a:t>*</a:t>
                      </a:r>
                      <a:r>
                        <a:rPr lang="ko-KR" altLang="en-US" sz="700" smtClean="0"/>
                        <a:t>권역 </a:t>
                      </a:r>
                      <a:r>
                        <a:rPr lang="ko-KR" altLang="en-US" sz="700" dirty="0" smtClean="0"/>
                        <a:t>관리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181921">
                <a:tc gridSpan="2">
                  <a:txBody>
                    <a:bodyPr/>
                    <a:lstStyle/>
                    <a:p>
                      <a:pPr algn="r" latinLnBrk="1"/>
                      <a:r>
                        <a:rPr lang="en-US" altLang="ko-KR" sz="700" dirty="0" smtClean="0"/>
                        <a:t>*</a:t>
                      </a:r>
                      <a:r>
                        <a:rPr lang="ko-KR" altLang="en-US" sz="700" smtClean="0"/>
                        <a:t>세차 </a:t>
                      </a:r>
                      <a:r>
                        <a:rPr lang="ko-KR" altLang="en-US" sz="700" dirty="0" smtClean="0"/>
                        <a:t>차량 관리 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181921">
                <a:tc gridSpan="2">
                  <a:txBody>
                    <a:bodyPr/>
                    <a:lstStyle/>
                    <a:p>
                      <a:pPr algn="r" latinLnBrk="1"/>
                      <a:r>
                        <a:rPr lang="en-US" altLang="ko-KR" sz="700" dirty="0" smtClean="0"/>
                        <a:t>*</a:t>
                      </a:r>
                      <a:r>
                        <a:rPr lang="ko-KR" altLang="en-US" sz="700" smtClean="0"/>
                        <a:t>직원 </a:t>
                      </a:r>
                      <a:r>
                        <a:rPr lang="ko-KR" altLang="en-US" sz="700" dirty="0" smtClean="0"/>
                        <a:t>관리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223903">
                <a:tc gridSpan="2">
                  <a:txBody>
                    <a:bodyPr/>
                    <a:lstStyle/>
                    <a:p>
                      <a:pPr algn="r" latinLnBrk="1"/>
                      <a:r>
                        <a:rPr lang="ko-KR" altLang="en-US" sz="700" dirty="0" err="1" smtClean="0"/>
                        <a:t>일자별</a:t>
                      </a:r>
                      <a:r>
                        <a:rPr lang="ko-KR" altLang="en-US" sz="700" dirty="0" smtClean="0"/>
                        <a:t> 배차 내역 관리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3903">
                <a:tc gridSpan="2">
                  <a:txBody>
                    <a:bodyPr/>
                    <a:lstStyle/>
                    <a:p>
                      <a:pPr algn="r" latinLnBrk="1"/>
                      <a:r>
                        <a:rPr lang="ko-KR" altLang="en-US" sz="700" dirty="0" smtClean="0"/>
                        <a:t>쿠폰 내역 관리 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2390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/>
                        <a:t>  사용자관리         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▼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390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/>
                        <a:t>  운영자관리 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▼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390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/>
                        <a:t>  </a:t>
                      </a:r>
                      <a:r>
                        <a:rPr lang="ko-KR" altLang="en-US" sz="1000" dirty="0" err="1" smtClean="0"/>
                        <a:t>레</a:t>
                      </a:r>
                      <a:r>
                        <a:rPr lang="ko-KR" altLang="en-US" sz="1000" dirty="0" smtClean="0"/>
                        <a:t>  포  </a:t>
                      </a:r>
                      <a:r>
                        <a:rPr lang="ko-KR" altLang="en-US" sz="1000" dirty="0" err="1" smtClean="0"/>
                        <a:t>트</a:t>
                      </a:r>
                      <a:r>
                        <a:rPr lang="ko-KR" altLang="en-US" sz="1000" dirty="0" smtClean="0"/>
                        <a:t> 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▼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390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/>
                        <a:t>  위치관제 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▼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390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/>
                        <a:t>  고객지원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▼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3" name="직사각형 12"/>
          <p:cNvSpPr/>
          <p:nvPr/>
        </p:nvSpPr>
        <p:spPr>
          <a:xfrm>
            <a:off x="85038" y="647364"/>
            <a:ext cx="7582587" cy="330528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 bwMode="auto">
          <a:xfrm>
            <a:off x="96916" y="670920"/>
            <a:ext cx="3137397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1200" dirty="0" smtClean="0">
                <a:latin typeface="맑은 고딕" pitchFamily="50" charset="-127"/>
                <a:ea typeface="맑은 고딕" pitchFamily="50" charset="-127"/>
              </a:rPr>
              <a:t>◎ 기초 정보 관리 </a:t>
            </a:r>
            <a:r>
              <a:rPr kumimoji="0" lang="en-US" altLang="ko-KR" sz="1200" dirty="0" smtClean="0">
                <a:latin typeface="맑은 고딕" pitchFamily="50" charset="-127"/>
                <a:ea typeface="맑은 고딕" pitchFamily="50" charset="-127"/>
              </a:rPr>
              <a:t>&gt;&gt;  </a:t>
            </a:r>
            <a:r>
              <a:rPr kumimoji="0" lang="ko-KR" altLang="en-US" sz="1000" smtClean="0">
                <a:latin typeface="맑은 고딕" pitchFamily="50" charset="-127"/>
                <a:ea typeface="맑은 고딕" pitchFamily="50" charset="-127"/>
              </a:rPr>
              <a:t>일자별 배차 내역 관리</a:t>
            </a:r>
            <a:endParaRPr kumimoji="0" lang="ko-KR" altLang="en-US" sz="12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10631501" y="6232180"/>
            <a:ext cx="161923" cy="18097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현대체 mediurr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079989" y="692696"/>
            <a:ext cx="490832" cy="21602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LOGOUT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 bwMode="auto">
          <a:xfrm>
            <a:off x="4309052" y="708375"/>
            <a:ext cx="2800767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600" dirty="0" smtClean="0">
                <a:latin typeface="맑은 고딕" pitchFamily="50" charset="-127"/>
                <a:ea typeface="맑은 고딕" pitchFamily="50" charset="-127"/>
                <a:hlinkClick r:id="rId4"/>
              </a:rPr>
              <a:t>equation@g-trace.co.kr</a:t>
            </a:r>
            <a:r>
              <a:rPr kumimoji="0" lang="en-US" altLang="ko-KR" sz="600" dirty="0" smtClean="0">
                <a:latin typeface="맑은 고딕" pitchFamily="50" charset="-127"/>
                <a:ea typeface="맑은 고딕" pitchFamily="50" charset="-127"/>
              </a:rPr>
              <a:t> (</a:t>
            </a:r>
            <a:r>
              <a:rPr kumimoji="0" lang="ko-KR" altLang="en-US" sz="600" smtClean="0">
                <a:latin typeface="맑은 고딕" pitchFamily="50" charset="-127"/>
                <a:ea typeface="맑은 고딕" pitchFamily="50" charset="-127"/>
              </a:rPr>
              <a:t>관리자</a:t>
            </a:r>
            <a:r>
              <a:rPr kumimoji="0" lang="en-US" altLang="ko-KR" sz="600" dirty="0" smtClean="0">
                <a:latin typeface="맑은 고딕" pitchFamily="50" charset="-127"/>
                <a:ea typeface="맑은 고딕" pitchFamily="50" charset="-127"/>
              </a:rPr>
              <a:t>)</a:t>
            </a:r>
            <a:r>
              <a:rPr kumimoji="0" lang="ko-KR" altLang="en-US" sz="600" smtClean="0">
                <a:latin typeface="맑은 고딕" pitchFamily="50" charset="-127"/>
                <a:ea typeface="맑은 고딕" pitchFamily="50" charset="-127"/>
              </a:rPr>
              <a:t>님이 최근 로그인 시간은 </a:t>
            </a:r>
            <a:r>
              <a:rPr kumimoji="0" lang="en-US" altLang="ko-KR" sz="600" dirty="0" smtClean="0">
                <a:latin typeface="맑은 고딕" pitchFamily="50" charset="-127"/>
                <a:ea typeface="맑은 고딕" pitchFamily="50" charset="-127"/>
              </a:rPr>
              <a:t>2016-12-11 12:12</a:t>
            </a:r>
            <a:endParaRPr kumimoji="0" lang="ko-KR" altLang="en-US" sz="6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3262717"/>
              </p:ext>
            </p:extLst>
          </p:nvPr>
        </p:nvGraphicFramePr>
        <p:xfrm>
          <a:off x="91947" y="1271728"/>
          <a:ext cx="7578853" cy="528052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695705"/>
                <a:gridCol w="1100394"/>
                <a:gridCol w="689572"/>
                <a:gridCol w="1173835"/>
                <a:gridCol w="744000"/>
                <a:gridCol w="1234046"/>
                <a:gridCol w="580727"/>
                <a:gridCol w="1360574"/>
              </a:tblGrid>
              <a:tr h="2640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smtClean="0">
                          <a:solidFill>
                            <a:schemeClr val="tx1"/>
                          </a:solidFill>
                          <a:latin typeface="현대체 mediurr"/>
                        </a:rPr>
                        <a:t>일자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 smtClean="0">
                          <a:solidFill>
                            <a:schemeClr val="tx1"/>
                          </a:solidFill>
                          <a:latin typeface="현대체 mediurr"/>
                        </a:rPr>
                        <a:t>대리점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 err="1" smtClean="0">
                          <a:solidFill>
                            <a:schemeClr val="tx1"/>
                          </a:solidFill>
                          <a:latin typeface="현대체 mediurr"/>
                        </a:rPr>
                        <a:t>권역명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현대체 mediurr"/>
                        </a:rPr>
                        <a:t>사용여부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64026"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7" name="TextBox 26"/>
          <p:cNvSpPr txBox="1"/>
          <p:nvPr/>
        </p:nvSpPr>
        <p:spPr>
          <a:xfrm>
            <a:off x="90494" y="952008"/>
            <a:ext cx="20541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현대체 mediurr"/>
              </a:rPr>
              <a:t>▷ </a:t>
            </a:r>
            <a:r>
              <a:rPr lang="ko-KR" altLang="en-US" sz="1200" dirty="0" err="1" smtClean="0">
                <a:latin typeface="현대체 mediurr"/>
              </a:rPr>
              <a:t>일자별</a:t>
            </a:r>
            <a:r>
              <a:rPr lang="ko-KR" altLang="en-US" sz="1200" dirty="0" smtClean="0">
                <a:latin typeface="현대체 mediurr"/>
              </a:rPr>
              <a:t> 배차 내역 관리</a:t>
            </a:r>
            <a:endParaRPr lang="ko-KR" altLang="en-US" sz="1200" dirty="0">
              <a:latin typeface="현대체 mediurr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90494" y="1814346"/>
            <a:ext cx="33890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현대체 mediurr"/>
              </a:rPr>
              <a:t>▷ </a:t>
            </a:r>
            <a:r>
              <a:rPr lang="ko-KR" altLang="en-US" sz="1200" dirty="0" err="1" smtClean="0">
                <a:latin typeface="현대체 mediurr"/>
              </a:rPr>
              <a:t>일자별</a:t>
            </a:r>
            <a:r>
              <a:rPr lang="ko-KR" altLang="en-US" sz="1200" dirty="0" smtClean="0">
                <a:latin typeface="현대체 mediurr"/>
              </a:rPr>
              <a:t> 배차 내역 세부 내역 </a:t>
            </a:r>
            <a:r>
              <a:rPr lang="en-US" altLang="ko-KR" sz="1200" dirty="0" smtClean="0">
                <a:latin typeface="현대체 mediurr"/>
              </a:rPr>
              <a:t>– XX </a:t>
            </a:r>
            <a:r>
              <a:rPr lang="ko-KR" altLang="en-US" sz="1200" smtClean="0">
                <a:latin typeface="현대체 mediurr"/>
              </a:rPr>
              <a:t>월</a:t>
            </a:r>
            <a:r>
              <a:rPr lang="en-US" altLang="ko-KR" sz="1200" dirty="0" smtClean="0">
                <a:latin typeface="현대체 mediurr"/>
              </a:rPr>
              <a:t> XX</a:t>
            </a:r>
            <a:r>
              <a:rPr lang="ko-KR" altLang="en-US" sz="1200" smtClean="0">
                <a:latin typeface="현대체 mediurr"/>
              </a:rPr>
              <a:t>일  </a:t>
            </a:r>
            <a:endParaRPr lang="ko-KR" altLang="en-US" sz="1200" dirty="0">
              <a:latin typeface="현대체 mediurr"/>
            </a:endParaRPr>
          </a:p>
        </p:txBody>
      </p:sp>
      <p:graphicFrame>
        <p:nvGraphicFramePr>
          <p:cNvPr id="45" name="표 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4276522"/>
              </p:ext>
            </p:extLst>
          </p:nvPr>
        </p:nvGraphicFramePr>
        <p:xfrm>
          <a:off x="118231" y="2085394"/>
          <a:ext cx="7508867" cy="4467394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314085"/>
                <a:gridCol w="834423"/>
                <a:gridCol w="814015"/>
                <a:gridCol w="236517"/>
                <a:gridCol w="236517"/>
                <a:gridCol w="230605"/>
                <a:gridCol w="230605"/>
                <a:gridCol w="230605"/>
                <a:gridCol w="230605"/>
                <a:gridCol w="230605"/>
                <a:gridCol w="230605"/>
                <a:gridCol w="230605"/>
                <a:gridCol w="230605"/>
                <a:gridCol w="230605"/>
                <a:gridCol w="230605"/>
                <a:gridCol w="230605"/>
                <a:gridCol w="230605"/>
                <a:gridCol w="230605"/>
                <a:gridCol w="230605"/>
                <a:gridCol w="230605"/>
                <a:gridCol w="230605"/>
                <a:gridCol w="230605"/>
                <a:gridCol w="230605"/>
                <a:gridCol w="230605"/>
                <a:gridCol w="230605"/>
                <a:gridCol w="230605"/>
                <a:gridCol w="230605"/>
              </a:tblGrid>
              <a:tr h="2788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No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대리점명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권역명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00</a:t>
                      </a:r>
                      <a:r>
                        <a:rPr lang="ko-KR" altLang="en-US" sz="6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시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01</a:t>
                      </a:r>
                      <a:r>
                        <a:rPr lang="ko-KR" altLang="en-US" sz="6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시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02</a:t>
                      </a:r>
                      <a:r>
                        <a:rPr lang="ko-KR" altLang="en-US" sz="6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시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03</a:t>
                      </a:r>
                      <a:r>
                        <a:rPr lang="ko-KR" altLang="en-US" sz="6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시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04</a:t>
                      </a:r>
                      <a:r>
                        <a:rPr lang="ko-KR" altLang="en-US" sz="6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시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05</a:t>
                      </a:r>
                      <a:r>
                        <a:rPr lang="ko-KR" altLang="en-US" sz="6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시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06</a:t>
                      </a:r>
                      <a:r>
                        <a:rPr lang="ko-KR" altLang="en-US" sz="6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시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07</a:t>
                      </a:r>
                      <a:r>
                        <a:rPr lang="ko-KR" altLang="en-US" sz="6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시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08</a:t>
                      </a:r>
                      <a:r>
                        <a:rPr lang="ko-KR" altLang="en-US" sz="6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시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09</a:t>
                      </a:r>
                      <a:r>
                        <a:rPr lang="ko-KR" altLang="en-US" sz="6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시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10</a:t>
                      </a:r>
                      <a:r>
                        <a:rPr lang="ko-KR" altLang="en-US" sz="6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시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11</a:t>
                      </a:r>
                      <a:r>
                        <a:rPr lang="ko-KR" altLang="en-US" sz="6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시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12</a:t>
                      </a:r>
                      <a:r>
                        <a:rPr lang="ko-KR" altLang="en-US" sz="6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시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13</a:t>
                      </a:r>
                      <a:r>
                        <a:rPr lang="ko-KR" altLang="en-US" sz="6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시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14</a:t>
                      </a:r>
                      <a:r>
                        <a:rPr lang="ko-KR" altLang="en-US" sz="6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시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15</a:t>
                      </a:r>
                      <a:r>
                        <a:rPr lang="ko-KR" altLang="en-US" sz="6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시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16</a:t>
                      </a:r>
                      <a:r>
                        <a:rPr lang="ko-KR" altLang="en-US" sz="6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시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17</a:t>
                      </a:r>
                      <a:r>
                        <a:rPr lang="ko-KR" altLang="en-US" sz="6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시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18</a:t>
                      </a:r>
                      <a:r>
                        <a:rPr lang="ko-KR" altLang="en-US" sz="6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시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19</a:t>
                      </a:r>
                      <a:r>
                        <a:rPr lang="ko-KR" altLang="en-US" sz="6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시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</a:t>
                      </a:r>
                      <a:r>
                        <a:rPr lang="ko-KR" altLang="en-US" sz="6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시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21</a:t>
                      </a:r>
                      <a:r>
                        <a:rPr lang="ko-KR" altLang="en-US" sz="6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시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22</a:t>
                      </a:r>
                      <a:r>
                        <a:rPr lang="ko-KR" altLang="en-US" sz="6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시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23</a:t>
                      </a:r>
                      <a:r>
                        <a:rPr lang="ko-KR" altLang="en-US" sz="6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시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</a:tr>
              <a:tr h="13944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정산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대리점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강남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-</a:t>
                      </a:r>
                      <a:r>
                        <a:rPr lang="ko-KR" altLang="en-US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서초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-01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2143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23573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태백 대리점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강남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-</a:t>
                      </a:r>
                      <a:r>
                        <a:rPr lang="ko-KR" altLang="en-US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서초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-02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2143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3944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3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정산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대리점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정산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2143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2465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4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태백 대리점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태백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01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2143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21435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5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정산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대리점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정성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-01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2143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3944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6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태백 대리점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강남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-</a:t>
                      </a:r>
                      <a:r>
                        <a:rPr lang="ko-KR" altLang="en-US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서초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-01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2143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3944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7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정산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대리점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강남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-</a:t>
                      </a:r>
                      <a:r>
                        <a:rPr lang="ko-KR" altLang="en-US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서초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-02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2143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3944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8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태백 대리점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정산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2143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59014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9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정산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대리점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태백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01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590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3944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하남 대리점 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정성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-01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2143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3995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강서 대리점 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강남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-</a:t>
                      </a:r>
                      <a:r>
                        <a:rPr lang="ko-KR" altLang="en-US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서초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-01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2143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33299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강동</a:t>
                      </a:r>
                      <a:r>
                        <a:rPr lang="ko-KR" altLang="en-US" sz="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대리점 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강남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-</a:t>
                      </a:r>
                      <a:r>
                        <a:rPr lang="ko-KR" altLang="en-US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서초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-02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2143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3944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13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강남 대리점 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정산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2143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4198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14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하남 대리점 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태백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01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4198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3944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15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강서 대리점 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정성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-01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2143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3944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16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강동</a:t>
                      </a:r>
                      <a:r>
                        <a:rPr lang="ko-KR" altLang="en-US" sz="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대리점 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강남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-</a:t>
                      </a:r>
                      <a:r>
                        <a:rPr lang="ko-KR" altLang="en-US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서초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-01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0997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47" name="TextBox 46"/>
          <p:cNvSpPr txBox="1"/>
          <p:nvPr/>
        </p:nvSpPr>
        <p:spPr bwMode="auto">
          <a:xfrm>
            <a:off x="91947" y="6563444"/>
            <a:ext cx="7575678" cy="21544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ctr"/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&lt;&lt; &lt; 1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2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3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4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5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6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7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8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9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10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&gt; &gt;&gt;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6953344" y="1851414"/>
            <a:ext cx="673754" cy="18051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50   V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pic>
        <p:nvPicPr>
          <p:cNvPr id="50" name="그림 4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9104" y="1823372"/>
            <a:ext cx="1046347" cy="243809"/>
          </a:xfrm>
          <a:prstGeom prst="rect">
            <a:avLst/>
          </a:prstGeom>
        </p:spPr>
      </p:pic>
      <p:sp>
        <p:nvSpPr>
          <p:cNvPr id="53" name="타원 52"/>
          <p:cNvSpPr/>
          <p:nvPr/>
        </p:nvSpPr>
        <p:spPr>
          <a:xfrm>
            <a:off x="6184433" y="1016477"/>
            <a:ext cx="203406" cy="177363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1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54" name="타원 53"/>
          <p:cNvSpPr/>
          <p:nvPr/>
        </p:nvSpPr>
        <p:spPr>
          <a:xfrm>
            <a:off x="5724340" y="1879162"/>
            <a:ext cx="203406" cy="177363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820128" y="1303652"/>
            <a:ext cx="1037385" cy="20066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ko-KR" altLang="en-US" sz="800" dirty="0">
              <a:solidFill>
                <a:schemeClr val="tx1"/>
              </a:solidFill>
              <a:latin typeface="현대체 mediurr"/>
            </a:endParaRPr>
          </a:p>
        </p:txBody>
      </p:sp>
      <p:grpSp>
        <p:nvGrpSpPr>
          <p:cNvPr id="29" name="그룹 28"/>
          <p:cNvGrpSpPr/>
          <p:nvPr/>
        </p:nvGrpSpPr>
        <p:grpSpPr>
          <a:xfrm>
            <a:off x="6451830" y="1306860"/>
            <a:ext cx="1193465" cy="216761"/>
            <a:chOff x="9812992" y="1180668"/>
            <a:chExt cx="1193465" cy="216761"/>
          </a:xfrm>
        </p:grpSpPr>
        <p:grpSp>
          <p:nvGrpSpPr>
            <p:cNvPr id="30" name="그룹 29"/>
            <p:cNvGrpSpPr/>
            <p:nvPr/>
          </p:nvGrpSpPr>
          <p:grpSpPr>
            <a:xfrm>
              <a:off x="9812992" y="1180668"/>
              <a:ext cx="504549" cy="215444"/>
              <a:chOff x="3355576" y="1263570"/>
              <a:chExt cx="504549" cy="215444"/>
            </a:xfrm>
          </p:grpSpPr>
          <p:sp>
            <p:nvSpPr>
              <p:cNvPr id="37" name="타원 36"/>
              <p:cNvSpPr/>
              <p:nvPr/>
            </p:nvSpPr>
            <p:spPr>
              <a:xfrm>
                <a:off x="3355576" y="1289203"/>
                <a:ext cx="183228" cy="16417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2700000" scaled="1"/>
                <a:tileRect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>
                  <a:latin typeface="현대체 mediurr"/>
                </a:endParaRPr>
              </a:p>
            </p:txBody>
          </p:sp>
          <p:sp>
            <p:nvSpPr>
              <p:cNvPr id="38" name="TextBox 37"/>
              <p:cNvSpPr txBox="1"/>
              <p:nvPr/>
            </p:nvSpPr>
            <p:spPr>
              <a:xfrm>
                <a:off x="3470275" y="1263570"/>
                <a:ext cx="389850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dirty="0">
                    <a:latin typeface="현대체 mediurr"/>
                  </a:rPr>
                  <a:t>전체</a:t>
                </a:r>
              </a:p>
            </p:txBody>
          </p:sp>
        </p:grpSp>
        <p:grpSp>
          <p:nvGrpSpPr>
            <p:cNvPr id="31" name="그룹 30"/>
            <p:cNvGrpSpPr/>
            <p:nvPr/>
          </p:nvGrpSpPr>
          <p:grpSpPr>
            <a:xfrm>
              <a:off x="10232961" y="1180668"/>
              <a:ext cx="410936" cy="215444"/>
              <a:chOff x="3168738" y="1263570"/>
              <a:chExt cx="410936" cy="215444"/>
            </a:xfrm>
          </p:grpSpPr>
          <p:sp>
            <p:nvSpPr>
              <p:cNvPr id="35" name="타원 34"/>
              <p:cNvSpPr/>
              <p:nvPr/>
            </p:nvSpPr>
            <p:spPr>
              <a:xfrm>
                <a:off x="3168738" y="1287621"/>
                <a:ext cx="183228" cy="16417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2700000" scaled="1"/>
                <a:tileRect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>
                  <a:latin typeface="현대체 mediurr"/>
                </a:endParaRPr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3292416" y="1263570"/>
                <a:ext cx="287258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dirty="0">
                    <a:latin typeface="현대체 mediurr"/>
                  </a:rPr>
                  <a:t>여</a:t>
                </a:r>
              </a:p>
            </p:txBody>
          </p:sp>
        </p:grpSp>
        <p:grpSp>
          <p:nvGrpSpPr>
            <p:cNvPr id="32" name="그룹 31"/>
            <p:cNvGrpSpPr/>
            <p:nvPr/>
          </p:nvGrpSpPr>
          <p:grpSpPr>
            <a:xfrm>
              <a:off x="10561785" y="1181985"/>
              <a:ext cx="444672" cy="215444"/>
              <a:chOff x="2890755" y="1264887"/>
              <a:chExt cx="444672" cy="215444"/>
            </a:xfrm>
          </p:grpSpPr>
          <p:sp>
            <p:nvSpPr>
              <p:cNvPr id="33" name="타원 32"/>
              <p:cNvSpPr/>
              <p:nvPr/>
            </p:nvSpPr>
            <p:spPr>
              <a:xfrm>
                <a:off x="2890755" y="1293110"/>
                <a:ext cx="183228" cy="16417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2700000" scaled="1"/>
                <a:tileRect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>
                  <a:latin typeface="현대체 mediurr"/>
                </a:endParaRPr>
              </a:p>
            </p:txBody>
          </p:sp>
          <p:sp>
            <p:nvSpPr>
              <p:cNvPr id="34" name="TextBox 33"/>
              <p:cNvSpPr txBox="1"/>
              <p:nvPr/>
            </p:nvSpPr>
            <p:spPr>
              <a:xfrm>
                <a:off x="3048169" y="1264887"/>
                <a:ext cx="287258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dirty="0">
                    <a:latin typeface="현대체 mediurr"/>
                  </a:rPr>
                  <a:t>부</a:t>
                </a:r>
              </a:p>
            </p:txBody>
          </p:sp>
        </p:grpSp>
      </p:grpSp>
      <p:sp>
        <p:nvSpPr>
          <p:cNvPr id="41" name="직사각형 40"/>
          <p:cNvSpPr/>
          <p:nvPr/>
        </p:nvSpPr>
        <p:spPr>
          <a:xfrm>
            <a:off x="2614213" y="1303690"/>
            <a:ext cx="1073461" cy="20066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ko-KR" altLang="en-US" sz="800" dirty="0">
              <a:solidFill>
                <a:schemeClr val="tx1"/>
              </a:solidFill>
              <a:latin typeface="현대체 mediurr"/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4571502" y="1299394"/>
            <a:ext cx="1073461" cy="20066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ko-KR" altLang="en-US" sz="800" dirty="0">
              <a:solidFill>
                <a:schemeClr val="tx1"/>
              </a:solidFill>
              <a:latin typeface="현대체 mediurr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493088" y="1048495"/>
            <a:ext cx="536731" cy="180512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초기화</a:t>
            </a:r>
          </a:p>
        </p:txBody>
      </p:sp>
      <p:sp>
        <p:nvSpPr>
          <p:cNvPr id="48" name="직사각형 47"/>
          <p:cNvSpPr/>
          <p:nvPr/>
        </p:nvSpPr>
        <p:spPr>
          <a:xfrm>
            <a:off x="7103978" y="1052631"/>
            <a:ext cx="536731" cy="180512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조회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6286136" y="1838365"/>
            <a:ext cx="236584" cy="219035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pic>
        <p:nvPicPr>
          <p:cNvPr id="39" name="그림 38" descr="icon_calendar.gif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2231" y="1308655"/>
            <a:ext cx="140725" cy="161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16087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6639047"/>
              </p:ext>
            </p:extLst>
          </p:nvPr>
        </p:nvGraphicFramePr>
        <p:xfrm>
          <a:off x="7761312" y="867783"/>
          <a:ext cx="2049438" cy="4612225"/>
        </p:xfrm>
        <a:graphic>
          <a:graphicData uri="http://schemas.openxmlformats.org/drawingml/2006/table">
            <a:tbl>
              <a:tblPr/>
              <a:tblGrid>
                <a:gridCol w="222338"/>
                <a:gridCol w="1827100"/>
              </a:tblGrid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No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설명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1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해당 버튼을 </a:t>
                      </a:r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“</a:t>
                      </a:r>
                      <a:r>
                        <a:rPr lang="ko-KR" altLang="en-US" sz="800" b="0" kern="1200" baseline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중복된 내용이 없습니다</a:t>
                      </a:r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. “  “</a:t>
                      </a:r>
                      <a:r>
                        <a:rPr lang="ko-KR" altLang="en-US" sz="800" b="0" kern="1200" baseline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중복이 되었습니다</a:t>
                      </a:r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. “  </a:t>
                      </a:r>
                      <a:r>
                        <a:rPr lang="ko-KR" altLang="en-US" sz="800" b="0" kern="1200" baseline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팝업 내용을 표시를 한다</a:t>
                      </a:r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. 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2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위의 등록 로그를 담당 대리점 직원이 로그인할 때</a:t>
                      </a: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, </a:t>
                      </a: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해당 로그를 표시를 한다</a:t>
                      </a: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. </a:t>
                      </a:r>
                      <a:endParaRPr kumimoji="0" lang="ko-KR" altLang="en-US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23937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3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등록된 정보를 표시를 합니다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.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직원 및 관리자 탭 </a:t>
                      </a:r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동일하게 내역을 표시를 함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. 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strike="sngStrike" dirty="0" smtClean="0">
                          <a:latin typeface="+mj-ea"/>
                          <a:ea typeface="+mj-ea"/>
                        </a:rPr>
                        <a:t>4</a:t>
                      </a:r>
                      <a:endParaRPr lang="ko-KR" altLang="en-US" sz="800" strike="sngStrike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2492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5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strike="noStrike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6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7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baseline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8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9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10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11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12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88900" indent="-39688" algn="l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Note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lumMod val="75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5" marB="46805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1191912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lang="ko-KR" altLang="en-US" sz="800" b="1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현업측</a:t>
                      </a:r>
                      <a:r>
                        <a:rPr lang="ko-KR" altLang="en-US" sz="8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800" b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질의사항</a:t>
                      </a:r>
                      <a:r>
                        <a:rPr lang="en-US" altLang="ko-KR" sz="8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]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-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1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5" marB="46805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 bwMode="auto">
          <a:xfrm>
            <a:off x="5216230" y="290615"/>
            <a:ext cx="2952328" cy="2160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예시 화면 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85038" y="647364"/>
            <a:ext cx="7582587" cy="330528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 bwMode="auto">
          <a:xfrm>
            <a:off x="96916" y="670920"/>
            <a:ext cx="3137397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1200" dirty="0" smtClean="0">
                <a:latin typeface="맑은 고딕" pitchFamily="50" charset="-127"/>
                <a:ea typeface="맑은 고딕" pitchFamily="50" charset="-127"/>
              </a:rPr>
              <a:t>◎ 기초 정보 관리 </a:t>
            </a:r>
            <a:r>
              <a:rPr kumimoji="0" lang="en-US" altLang="ko-KR" sz="1200" dirty="0" smtClean="0">
                <a:latin typeface="맑은 고딕" pitchFamily="50" charset="-127"/>
                <a:ea typeface="맑은 고딕" pitchFamily="50" charset="-127"/>
              </a:rPr>
              <a:t>&gt;&gt;  </a:t>
            </a:r>
            <a:r>
              <a:rPr kumimoji="0" lang="ko-KR" altLang="en-US" sz="1000" smtClean="0">
                <a:latin typeface="맑은 고딕" pitchFamily="50" charset="-127"/>
                <a:ea typeface="맑은 고딕" pitchFamily="50" charset="-127"/>
              </a:rPr>
              <a:t>일자별 세차 내역 관리</a:t>
            </a:r>
            <a:endParaRPr kumimoji="0" lang="ko-KR" altLang="en-US" sz="12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10631501" y="6232180"/>
            <a:ext cx="161923" cy="18097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현대체 mediurr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079989" y="692696"/>
            <a:ext cx="490832" cy="21602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LOGOUT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 bwMode="auto">
          <a:xfrm>
            <a:off x="4309052" y="708375"/>
            <a:ext cx="2800767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600" dirty="0" smtClean="0">
                <a:latin typeface="맑은 고딕" pitchFamily="50" charset="-127"/>
                <a:ea typeface="맑은 고딕" pitchFamily="50" charset="-127"/>
                <a:hlinkClick r:id="rId2"/>
              </a:rPr>
              <a:t>equation@g-trace.co.kr</a:t>
            </a:r>
            <a:r>
              <a:rPr kumimoji="0" lang="en-US" altLang="ko-KR" sz="600" dirty="0" smtClean="0">
                <a:latin typeface="맑은 고딕" pitchFamily="50" charset="-127"/>
                <a:ea typeface="맑은 고딕" pitchFamily="50" charset="-127"/>
              </a:rPr>
              <a:t> (</a:t>
            </a:r>
            <a:r>
              <a:rPr kumimoji="0" lang="ko-KR" altLang="en-US" sz="600" smtClean="0">
                <a:latin typeface="맑은 고딕" pitchFamily="50" charset="-127"/>
                <a:ea typeface="맑은 고딕" pitchFamily="50" charset="-127"/>
              </a:rPr>
              <a:t>관리자</a:t>
            </a:r>
            <a:r>
              <a:rPr kumimoji="0" lang="en-US" altLang="ko-KR" sz="600" dirty="0" smtClean="0">
                <a:latin typeface="맑은 고딕" pitchFamily="50" charset="-127"/>
                <a:ea typeface="맑은 고딕" pitchFamily="50" charset="-127"/>
              </a:rPr>
              <a:t>)</a:t>
            </a:r>
            <a:r>
              <a:rPr kumimoji="0" lang="ko-KR" altLang="en-US" sz="600" smtClean="0">
                <a:latin typeface="맑은 고딕" pitchFamily="50" charset="-127"/>
                <a:ea typeface="맑은 고딕" pitchFamily="50" charset="-127"/>
              </a:rPr>
              <a:t>님이 최근 로그인 시간은 </a:t>
            </a:r>
            <a:r>
              <a:rPr kumimoji="0" lang="en-US" altLang="ko-KR" sz="600" dirty="0" smtClean="0">
                <a:latin typeface="맑은 고딕" pitchFamily="50" charset="-127"/>
                <a:ea typeface="맑은 고딕" pitchFamily="50" charset="-127"/>
              </a:rPr>
              <a:t>2016-12-11 12:12</a:t>
            </a:r>
            <a:endParaRPr kumimoji="0" lang="ko-KR" altLang="en-US" sz="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867954" y="1628800"/>
            <a:ext cx="6062957" cy="2376264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867920" y="1631934"/>
            <a:ext cx="6062991" cy="402027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44" name="TextBox 43"/>
          <p:cNvSpPr txBox="1"/>
          <p:nvPr/>
        </p:nvSpPr>
        <p:spPr bwMode="auto">
          <a:xfrm>
            <a:off x="959252" y="1721713"/>
            <a:ext cx="1653017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1100" dirty="0" err="1" smtClean="0">
                <a:latin typeface="맑은 고딕" pitchFamily="50" charset="-127"/>
                <a:ea typeface="맑은 고딕" pitchFamily="50" charset="-127"/>
              </a:rPr>
              <a:t>일자별</a:t>
            </a:r>
            <a:r>
              <a:rPr kumimoji="0" lang="ko-KR" altLang="en-US" sz="1100" dirty="0" smtClean="0">
                <a:latin typeface="맑은 고딕" pitchFamily="50" charset="-127"/>
                <a:ea typeface="맑은 고딕" pitchFamily="50" charset="-127"/>
              </a:rPr>
              <a:t> 세차 내역 관리</a:t>
            </a:r>
            <a:endParaRPr kumimoji="0" lang="ko-KR" altLang="en-US" sz="11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6" name="TextBox 45"/>
          <p:cNvSpPr txBox="1"/>
          <p:nvPr/>
        </p:nvSpPr>
        <p:spPr bwMode="auto">
          <a:xfrm>
            <a:off x="848544" y="2061990"/>
            <a:ext cx="737702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lang="en-US" altLang="ko-KR" sz="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|</a:t>
            </a:r>
            <a:r>
              <a:rPr lang="ko-KR" altLang="en-US" sz="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 기</a:t>
            </a:r>
            <a:r>
              <a:rPr lang="ko-KR" altLang="en-US" sz="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본</a:t>
            </a:r>
            <a:r>
              <a:rPr lang="ko-KR" altLang="en-US" sz="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정보</a:t>
            </a:r>
          </a:p>
        </p:txBody>
      </p:sp>
      <p:graphicFrame>
        <p:nvGraphicFramePr>
          <p:cNvPr id="51" name="표 5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8858068"/>
              </p:ext>
            </p:extLst>
          </p:nvPr>
        </p:nvGraphicFramePr>
        <p:xfrm>
          <a:off x="920552" y="2251349"/>
          <a:ext cx="5953000" cy="12455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6228"/>
                <a:gridCol w="324668"/>
                <a:gridCol w="296228"/>
                <a:gridCol w="296228"/>
                <a:gridCol w="327256"/>
                <a:gridCol w="265200"/>
                <a:gridCol w="296228"/>
                <a:gridCol w="296228"/>
                <a:gridCol w="296228"/>
                <a:gridCol w="296228"/>
                <a:gridCol w="296228"/>
                <a:gridCol w="296228"/>
                <a:gridCol w="296228"/>
                <a:gridCol w="296228"/>
                <a:gridCol w="296228"/>
                <a:gridCol w="296228"/>
                <a:gridCol w="296228"/>
                <a:gridCol w="296228"/>
                <a:gridCol w="296228"/>
                <a:gridCol w="296228"/>
              </a:tblGrid>
              <a:tr h="241547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*</a:t>
                      </a:r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권역명 </a:t>
                      </a:r>
                      <a:endParaRPr lang="ko-KR" altLang="en-US" sz="800" b="1" dirty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대리점명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5100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*</a:t>
                      </a:r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비고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18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510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00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01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02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03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04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05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06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07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08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09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10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11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12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13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14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15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16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17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18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19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시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5100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5100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en-US" altLang="ko-KR" sz="800" b="0" i="1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52" name="직사각형 51"/>
          <p:cNvSpPr/>
          <p:nvPr/>
        </p:nvSpPr>
        <p:spPr>
          <a:xfrm>
            <a:off x="1599437" y="2279165"/>
            <a:ext cx="1559188" cy="16792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800" dirty="0" smtClean="0">
              <a:solidFill>
                <a:schemeClr val="bg2">
                  <a:lumMod val="7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1638844" y="2523556"/>
            <a:ext cx="5085946" cy="19294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800" dirty="0" smtClean="0">
              <a:solidFill>
                <a:schemeClr val="bg2">
                  <a:lumMod val="7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89" name="직사각형 88"/>
          <p:cNvSpPr/>
          <p:nvPr/>
        </p:nvSpPr>
        <p:spPr>
          <a:xfrm>
            <a:off x="3913473" y="3640187"/>
            <a:ext cx="1007687" cy="29286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err="1" smtClean="0">
                <a:solidFill>
                  <a:schemeClr val="tx1"/>
                </a:solidFill>
              </a:rPr>
              <a:t>취</a:t>
            </a:r>
            <a:r>
              <a:rPr lang="ko-KR" altLang="en-US" sz="800" dirty="0" smtClean="0">
                <a:solidFill>
                  <a:schemeClr val="tx1"/>
                </a:solidFill>
              </a:rPr>
              <a:t>  소 </a:t>
            </a:r>
          </a:p>
        </p:txBody>
      </p:sp>
      <p:sp>
        <p:nvSpPr>
          <p:cNvPr id="90" name="직사각형 89"/>
          <p:cNvSpPr/>
          <p:nvPr/>
        </p:nvSpPr>
        <p:spPr>
          <a:xfrm>
            <a:off x="6546647" y="1708395"/>
            <a:ext cx="285617" cy="238166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 dirty="0" smtClean="0">
                <a:solidFill>
                  <a:schemeClr val="tx1"/>
                </a:solidFill>
              </a:rPr>
              <a:t>X</a:t>
            </a:r>
            <a:endParaRPr lang="ko-KR" altLang="en-US" sz="1600" dirty="0" smtClean="0">
              <a:solidFill>
                <a:schemeClr val="tx1"/>
              </a:solidFill>
            </a:endParaRPr>
          </a:p>
        </p:txBody>
      </p:sp>
      <p:sp>
        <p:nvSpPr>
          <p:cNvPr id="105" name="직사각형 104"/>
          <p:cNvSpPr/>
          <p:nvPr/>
        </p:nvSpPr>
        <p:spPr>
          <a:xfrm>
            <a:off x="2812371" y="3640187"/>
            <a:ext cx="1007687" cy="29286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저장</a:t>
            </a:r>
          </a:p>
        </p:txBody>
      </p:sp>
      <p:sp>
        <p:nvSpPr>
          <p:cNvPr id="95" name="타원 94"/>
          <p:cNvSpPr/>
          <p:nvPr/>
        </p:nvSpPr>
        <p:spPr>
          <a:xfrm>
            <a:off x="3208010" y="2056195"/>
            <a:ext cx="175875" cy="177363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1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4835109" y="2270376"/>
            <a:ext cx="1889680" cy="16792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800" dirty="0" smtClean="0">
              <a:solidFill>
                <a:schemeClr val="bg2">
                  <a:lumMod val="7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47851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9238520"/>
              </p:ext>
            </p:extLst>
          </p:nvPr>
        </p:nvGraphicFramePr>
        <p:xfrm>
          <a:off x="7761312" y="867783"/>
          <a:ext cx="2049438" cy="5334344"/>
        </p:xfrm>
        <a:graphic>
          <a:graphicData uri="http://schemas.openxmlformats.org/drawingml/2006/table">
            <a:tbl>
              <a:tblPr/>
              <a:tblGrid>
                <a:gridCol w="222338"/>
                <a:gridCol w="1827100"/>
              </a:tblGrid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No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설명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1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kern="1200" baseline="0" dirty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초기화버튼은</a:t>
                      </a:r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 하면 검색 조건을 초기화를 한다</a:t>
                      </a:r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.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조회버튼은 입력 조건에 대한 세부 검색을 한다</a:t>
                      </a:r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. 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2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“+” </a:t>
                      </a: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신규 추가 </a:t>
                      </a:r>
                      <a:endParaRPr kumimoji="0" lang="en-US" altLang="ko-KR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“-”</a:t>
                      </a: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선택한 삭제 </a:t>
                      </a:r>
                      <a:endParaRPr kumimoji="0" lang="en-US" altLang="ko-KR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“ “  </a:t>
                      </a: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리플래쉬  </a:t>
                      </a:r>
                      <a:endParaRPr kumimoji="0" lang="en-US" altLang="ko-KR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“excel“ </a:t>
                      </a: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조회한 내역을 </a:t>
                      </a: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excel </a:t>
                      </a: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출력 </a:t>
                      </a:r>
                      <a:endParaRPr kumimoji="0" lang="en-US" altLang="ko-KR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List </a:t>
                      </a: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건수는 </a:t>
                      </a: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“30, 50, 70 , 100 “ </a:t>
                      </a: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으로 출력을 한다</a:t>
                      </a: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. </a:t>
                      </a:r>
                      <a:endParaRPr kumimoji="0" lang="ko-KR" altLang="en-US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3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선택을</a:t>
                      </a:r>
                      <a:r>
                        <a:rPr lang="ko-KR" altLang="en-US" sz="800" b="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하면 하이라이트 되며 하이라이트 </a:t>
                      </a:r>
                      <a:r>
                        <a:rPr lang="ko-KR" altLang="en-US" sz="800" b="0" baseline="0" dirty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된것을</a:t>
                      </a:r>
                      <a:r>
                        <a:rPr lang="ko-KR" altLang="en-US" sz="800" b="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선택을 하면 수정 </a:t>
                      </a:r>
                      <a:r>
                        <a:rPr lang="ko-KR" altLang="en-US" sz="800" b="0" baseline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페지이로</a:t>
                      </a:r>
                      <a:r>
                        <a:rPr lang="ko-KR" altLang="en-US" sz="800" b="0" baseline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넘어 간다</a:t>
                      </a: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. 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strike="sngStrike" dirty="0" smtClean="0">
                          <a:latin typeface="+mj-ea"/>
                          <a:ea typeface="+mj-ea"/>
                        </a:rPr>
                        <a:t>4</a:t>
                      </a:r>
                      <a:endParaRPr lang="ko-KR" altLang="en-US" sz="800" strike="sngStrike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5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strike="noStrike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6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7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baseline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8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9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10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11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12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88900" indent="-39688" algn="l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Note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lumMod val="75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5" marB="46805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1191912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lang="ko-KR" altLang="en-US" sz="800" b="1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현업측</a:t>
                      </a:r>
                      <a:r>
                        <a:rPr lang="ko-KR" altLang="en-US" sz="8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800" b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질의사항</a:t>
                      </a:r>
                      <a:r>
                        <a:rPr lang="en-US" altLang="ko-KR" sz="8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]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-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1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5" marB="46805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 bwMode="auto">
          <a:xfrm>
            <a:off x="5216230" y="290615"/>
            <a:ext cx="2952328" cy="2160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예시 화면 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1432290" y="647363"/>
            <a:ext cx="1344730" cy="6094005"/>
          </a:xfrm>
          <a:prstGeom prst="rect">
            <a:avLst/>
          </a:prstGeom>
          <a:solidFill>
            <a:schemeClr val="bg1">
              <a:lumMod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1419805" y="801104"/>
            <a:ext cx="548772" cy="65372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886889" y="881118"/>
            <a:ext cx="710555" cy="539041"/>
          </a:xfrm>
          <a:prstGeom prst="rect">
            <a:avLst/>
          </a:prstGeom>
        </p:spPr>
      </p:pic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1399173"/>
              </p:ext>
            </p:extLst>
          </p:nvPr>
        </p:nvGraphicFramePr>
        <p:xfrm>
          <a:off x="-1424164" y="1701421"/>
          <a:ext cx="1312328" cy="324612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066883"/>
                <a:gridCol w="245445"/>
              </a:tblGrid>
              <a:tr h="22390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/>
                        <a:t>  기초정보관리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▲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1921">
                <a:tc gridSpan="2">
                  <a:txBody>
                    <a:bodyPr/>
                    <a:lstStyle/>
                    <a:p>
                      <a:pPr algn="r" latinLnBrk="1"/>
                      <a:r>
                        <a:rPr lang="ko-KR" altLang="en-US" sz="700" dirty="0" smtClean="0"/>
                        <a:t>정비 상품 관리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181921">
                <a:tc gridSpan="2">
                  <a:txBody>
                    <a:bodyPr/>
                    <a:lstStyle/>
                    <a:p>
                      <a:pPr algn="r" latinLnBrk="1"/>
                      <a:r>
                        <a:rPr lang="ko-KR" altLang="en-US" sz="700" dirty="0" smtClean="0"/>
                        <a:t>세차 상품 관리 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181921">
                <a:tc gridSpan="2">
                  <a:txBody>
                    <a:bodyPr/>
                    <a:lstStyle/>
                    <a:p>
                      <a:pPr algn="r" latinLnBrk="1"/>
                      <a:r>
                        <a:rPr lang="en-US" altLang="ko-KR" sz="700" dirty="0" smtClean="0"/>
                        <a:t>*</a:t>
                      </a:r>
                      <a:r>
                        <a:rPr lang="ko-KR" altLang="en-US" sz="700" smtClean="0"/>
                        <a:t>대리점</a:t>
                      </a:r>
                      <a:r>
                        <a:rPr lang="en-US" altLang="ko-KR" sz="700" baseline="0" dirty="0" smtClean="0"/>
                        <a:t> </a:t>
                      </a:r>
                      <a:r>
                        <a:rPr lang="ko-KR" altLang="en-US" sz="700" baseline="0" smtClean="0"/>
                        <a:t>관리 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181921">
                <a:tc gridSpan="2">
                  <a:txBody>
                    <a:bodyPr/>
                    <a:lstStyle/>
                    <a:p>
                      <a:pPr algn="r" latinLnBrk="1"/>
                      <a:r>
                        <a:rPr lang="en-US" altLang="ko-KR" sz="700" dirty="0" smtClean="0"/>
                        <a:t>*BLE</a:t>
                      </a:r>
                      <a:r>
                        <a:rPr lang="en-US" altLang="ko-KR" sz="700" baseline="0" dirty="0" smtClean="0"/>
                        <a:t> </a:t>
                      </a:r>
                      <a:r>
                        <a:rPr lang="ko-KR" altLang="en-US" sz="700" baseline="0" smtClean="0"/>
                        <a:t>단말기 관리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181921">
                <a:tc gridSpan="2">
                  <a:txBody>
                    <a:bodyPr/>
                    <a:lstStyle/>
                    <a:p>
                      <a:pPr algn="r" latinLnBrk="1"/>
                      <a:r>
                        <a:rPr lang="ko-KR" altLang="en-US" sz="700" dirty="0" smtClean="0"/>
                        <a:t>배차 내역 관리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181921">
                <a:tc gridSpan="2">
                  <a:txBody>
                    <a:bodyPr/>
                    <a:lstStyle/>
                    <a:p>
                      <a:pPr algn="r" latinLnBrk="1"/>
                      <a:r>
                        <a:rPr lang="en-US" altLang="ko-KR" sz="700" dirty="0" smtClean="0"/>
                        <a:t>*</a:t>
                      </a:r>
                      <a:r>
                        <a:rPr lang="ko-KR" altLang="en-US" sz="700" smtClean="0"/>
                        <a:t>권역 </a:t>
                      </a:r>
                      <a:r>
                        <a:rPr lang="ko-KR" altLang="en-US" sz="700" dirty="0" smtClean="0"/>
                        <a:t>관리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181921">
                <a:tc gridSpan="2">
                  <a:txBody>
                    <a:bodyPr/>
                    <a:lstStyle/>
                    <a:p>
                      <a:pPr algn="r" latinLnBrk="1"/>
                      <a:r>
                        <a:rPr lang="en-US" altLang="ko-KR" sz="700" dirty="0" smtClean="0"/>
                        <a:t>*</a:t>
                      </a:r>
                      <a:r>
                        <a:rPr lang="ko-KR" altLang="en-US" sz="700" smtClean="0"/>
                        <a:t>세차 </a:t>
                      </a:r>
                      <a:r>
                        <a:rPr lang="ko-KR" altLang="en-US" sz="700" dirty="0" smtClean="0"/>
                        <a:t>차량 관리 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181921">
                <a:tc gridSpan="2">
                  <a:txBody>
                    <a:bodyPr/>
                    <a:lstStyle/>
                    <a:p>
                      <a:pPr algn="r" latinLnBrk="1"/>
                      <a:r>
                        <a:rPr lang="en-US" altLang="ko-KR" sz="700" dirty="0" smtClean="0"/>
                        <a:t>*</a:t>
                      </a:r>
                      <a:r>
                        <a:rPr lang="ko-KR" altLang="en-US" sz="700" smtClean="0"/>
                        <a:t>직원 </a:t>
                      </a:r>
                      <a:r>
                        <a:rPr lang="ko-KR" altLang="en-US" sz="700" dirty="0" smtClean="0"/>
                        <a:t>관리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BACC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181921">
                <a:tc gridSpan="2">
                  <a:txBody>
                    <a:bodyPr/>
                    <a:lstStyle/>
                    <a:p>
                      <a:pPr algn="r" latinLnBrk="1"/>
                      <a:r>
                        <a:rPr lang="ko-KR" altLang="en-US" sz="700" dirty="0" smtClean="0"/>
                        <a:t>쿠폰 내역 관리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BACC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2390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/>
                        <a:t>  사용자관리         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▼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390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/>
                        <a:t>  운영자관리 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▼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390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/>
                        <a:t>  </a:t>
                      </a:r>
                      <a:r>
                        <a:rPr lang="ko-KR" altLang="en-US" sz="1000" dirty="0" err="1" smtClean="0"/>
                        <a:t>레</a:t>
                      </a:r>
                      <a:r>
                        <a:rPr lang="ko-KR" altLang="en-US" sz="1000" dirty="0" smtClean="0"/>
                        <a:t>  포  </a:t>
                      </a:r>
                      <a:r>
                        <a:rPr lang="ko-KR" altLang="en-US" sz="1000" dirty="0" err="1" smtClean="0"/>
                        <a:t>트</a:t>
                      </a:r>
                      <a:r>
                        <a:rPr lang="ko-KR" altLang="en-US" sz="1000" dirty="0" smtClean="0"/>
                        <a:t> 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▼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390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/>
                        <a:t>  위치관제 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▼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390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/>
                        <a:t>  고객지원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▼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3" name="직사각형 12"/>
          <p:cNvSpPr/>
          <p:nvPr/>
        </p:nvSpPr>
        <p:spPr>
          <a:xfrm>
            <a:off x="85038" y="647364"/>
            <a:ext cx="7582587" cy="330528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 bwMode="auto">
          <a:xfrm>
            <a:off x="96916" y="670920"/>
            <a:ext cx="2707793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1200" dirty="0" smtClean="0">
                <a:latin typeface="맑은 고딕" pitchFamily="50" charset="-127"/>
                <a:ea typeface="맑은 고딕" pitchFamily="50" charset="-127"/>
              </a:rPr>
              <a:t>◎ 기초 정보 관리 </a:t>
            </a:r>
            <a:r>
              <a:rPr kumimoji="0" lang="en-US" altLang="ko-KR" sz="1200" dirty="0" smtClean="0">
                <a:latin typeface="맑은 고딕" pitchFamily="50" charset="-127"/>
                <a:ea typeface="맑은 고딕" pitchFamily="50" charset="-127"/>
              </a:rPr>
              <a:t>&gt;&gt;  </a:t>
            </a:r>
            <a:r>
              <a:rPr kumimoji="0" lang="ko-KR" altLang="en-US" sz="1000" smtClean="0">
                <a:latin typeface="맑은 고딕" pitchFamily="50" charset="-127"/>
                <a:ea typeface="맑은 고딕" pitchFamily="50" charset="-127"/>
              </a:rPr>
              <a:t>쿠폰 내역 관리</a:t>
            </a:r>
            <a:endParaRPr kumimoji="0" lang="ko-KR" altLang="en-US" sz="12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10631501" y="6232180"/>
            <a:ext cx="161923" cy="18097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현대체 mediurr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079989" y="692696"/>
            <a:ext cx="490832" cy="21602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LOGOUT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 bwMode="auto">
          <a:xfrm>
            <a:off x="4309052" y="708375"/>
            <a:ext cx="2800767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600" dirty="0" smtClean="0">
                <a:latin typeface="맑은 고딕" pitchFamily="50" charset="-127"/>
                <a:ea typeface="맑은 고딕" pitchFamily="50" charset="-127"/>
                <a:hlinkClick r:id="rId4"/>
              </a:rPr>
              <a:t>equation@g-trace.co.kr</a:t>
            </a:r>
            <a:r>
              <a:rPr kumimoji="0" lang="en-US" altLang="ko-KR" sz="600" dirty="0" smtClean="0">
                <a:latin typeface="맑은 고딕" pitchFamily="50" charset="-127"/>
                <a:ea typeface="맑은 고딕" pitchFamily="50" charset="-127"/>
              </a:rPr>
              <a:t> (</a:t>
            </a:r>
            <a:r>
              <a:rPr kumimoji="0" lang="ko-KR" altLang="en-US" sz="600" smtClean="0">
                <a:latin typeface="맑은 고딕" pitchFamily="50" charset="-127"/>
                <a:ea typeface="맑은 고딕" pitchFamily="50" charset="-127"/>
              </a:rPr>
              <a:t>관리자</a:t>
            </a:r>
            <a:r>
              <a:rPr kumimoji="0" lang="en-US" altLang="ko-KR" sz="600" dirty="0" smtClean="0">
                <a:latin typeface="맑은 고딕" pitchFamily="50" charset="-127"/>
                <a:ea typeface="맑은 고딕" pitchFamily="50" charset="-127"/>
              </a:rPr>
              <a:t>)</a:t>
            </a:r>
            <a:r>
              <a:rPr kumimoji="0" lang="ko-KR" altLang="en-US" sz="600" smtClean="0">
                <a:latin typeface="맑은 고딕" pitchFamily="50" charset="-127"/>
                <a:ea typeface="맑은 고딕" pitchFamily="50" charset="-127"/>
              </a:rPr>
              <a:t>님이 최근 로그인 시간은 </a:t>
            </a:r>
            <a:r>
              <a:rPr kumimoji="0" lang="en-US" altLang="ko-KR" sz="600" dirty="0" smtClean="0">
                <a:latin typeface="맑은 고딕" pitchFamily="50" charset="-127"/>
                <a:ea typeface="맑은 고딕" pitchFamily="50" charset="-127"/>
              </a:rPr>
              <a:t>2016-12-11 12:12</a:t>
            </a:r>
            <a:endParaRPr kumimoji="0" lang="ko-KR" altLang="en-US" sz="6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8888880"/>
              </p:ext>
            </p:extLst>
          </p:nvPr>
        </p:nvGraphicFramePr>
        <p:xfrm>
          <a:off x="91947" y="1271728"/>
          <a:ext cx="7578853" cy="528052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695705"/>
                <a:gridCol w="1100394"/>
                <a:gridCol w="689572"/>
                <a:gridCol w="1173835"/>
                <a:gridCol w="744000"/>
                <a:gridCol w="1234046"/>
                <a:gridCol w="580727"/>
                <a:gridCol w="1360574"/>
              </a:tblGrid>
              <a:tr h="2640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smtClean="0">
                          <a:solidFill>
                            <a:schemeClr val="tx1"/>
                          </a:solidFill>
                          <a:latin typeface="현대체 mediurr"/>
                        </a:rPr>
                        <a:t>고객</a:t>
                      </a:r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  <a:latin typeface="현대체 mediurr"/>
                        </a:rPr>
                        <a:t>ID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 smtClean="0">
                          <a:solidFill>
                            <a:schemeClr val="tx1"/>
                          </a:solidFill>
                          <a:latin typeface="현대체 mediurr"/>
                        </a:rPr>
                        <a:t>고객명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smtClean="0">
                          <a:solidFill>
                            <a:schemeClr val="tx1"/>
                          </a:solidFill>
                          <a:latin typeface="현대체 mediurr"/>
                        </a:rPr>
                        <a:t>쿠폰</a:t>
                      </a:r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  <a:latin typeface="현대체 mediurr"/>
                        </a:rPr>
                        <a:t>ID 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현대체 mediurr"/>
                        </a:rPr>
                        <a:t>사용여부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64026"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7" name="TextBox 26"/>
          <p:cNvSpPr txBox="1"/>
          <p:nvPr/>
        </p:nvSpPr>
        <p:spPr>
          <a:xfrm>
            <a:off x="90494" y="952008"/>
            <a:ext cx="20541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현대체 mediurr"/>
              </a:rPr>
              <a:t>▷ 쿠폰 관리 </a:t>
            </a:r>
            <a:endParaRPr lang="ko-KR" altLang="en-US" sz="1200" dirty="0">
              <a:latin typeface="현대체 mediurr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90494" y="1814346"/>
            <a:ext cx="14253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현대체 mediurr"/>
              </a:rPr>
              <a:t>▷ 쿠폰</a:t>
            </a:r>
            <a:r>
              <a:rPr lang="en-US" altLang="ko-KR" sz="1200" dirty="0" smtClean="0">
                <a:latin typeface="현대체 mediurr"/>
              </a:rPr>
              <a:t> </a:t>
            </a:r>
            <a:r>
              <a:rPr lang="ko-KR" altLang="en-US" sz="1200" smtClean="0">
                <a:latin typeface="현대체 mediurr"/>
              </a:rPr>
              <a:t>세부 내역</a:t>
            </a:r>
            <a:endParaRPr lang="ko-KR" altLang="en-US" sz="1200" dirty="0">
              <a:latin typeface="현대체 mediurr"/>
            </a:endParaRPr>
          </a:p>
        </p:txBody>
      </p:sp>
      <p:graphicFrame>
        <p:nvGraphicFramePr>
          <p:cNvPr id="45" name="표 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6400799"/>
              </p:ext>
            </p:extLst>
          </p:nvPr>
        </p:nvGraphicFramePr>
        <p:xfrm>
          <a:off x="95223" y="2093430"/>
          <a:ext cx="7522071" cy="4133313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252975"/>
                <a:gridCol w="597462"/>
                <a:gridCol w="612074"/>
                <a:gridCol w="413312"/>
                <a:gridCol w="1007038"/>
                <a:gridCol w="726006"/>
                <a:gridCol w="726006"/>
                <a:gridCol w="726006"/>
                <a:gridCol w="726006"/>
                <a:gridCol w="726006"/>
                <a:gridCol w="1009180"/>
              </a:tblGrid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No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생성일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고객 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ID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고객명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쿠폰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ID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쿠폰상품명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구매 금액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사용일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사용금액</a:t>
                      </a:r>
                      <a:r>
                        <a:rPr lang="en-US" altLang="ko-KR" sz="800" b="0" baseline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내역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사용여부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</a:tr>
              <a:tr h="2396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Equation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선덕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12345678901245XX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대형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상품명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45,000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2017-10-12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40,000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원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소형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상풍명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166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KKIDSD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강일만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12345678901245XX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대형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상품명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45,000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2017-10-12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40,000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원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소형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상풍명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3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SUDKEK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t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선덕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12345678901245XX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대형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상품명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45,000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2017-10-12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45,000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원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소형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상풍명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072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4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㈜</a:t>
                      </a:r>
                      <a:r>
                        <a:rPr lang="ko-KR" altLang="en-US" sz="800" b="0" dirty="0" err="1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하나케리어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Staff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12345678901245XX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대형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상품명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45,000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2017-10-12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45,000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원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소형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상풍명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920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5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㈜</a:t>
                      </a:r>
                      <a:r>
                        <a:rPr lang="ko-KR" altLang="en-US" sz="800" b="0" dirty="0" err="1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위쉬어카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관리자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12345678901245XX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대형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상품명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45,000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2017-10-12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45,000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원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소형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상풍명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부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6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위고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강남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관리자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12345678901245XX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대형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상품명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45,000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2017-10-12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40,000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원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소형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상풍명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7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위고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서초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김대표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12345678901245XX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대형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상품명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45,000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2017-10-12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40,000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원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소형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상풍명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8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위고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김대표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12345678901245XX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대형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상품명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45,000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2017-10-12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40,000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원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소형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상풍명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부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9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위고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남원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김대표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12345678901245XX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대형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상품명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45,000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2017-10-12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40,000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원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소형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상풍명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위고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부산진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김대표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12345678901245XX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대형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상품명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45,000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2017-10-12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40,000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원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소형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상풍명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27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위고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강남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김대표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12345678901245XX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대형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상품명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45,000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2017-10-12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40,000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원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소형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상풍명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216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위고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서초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김대표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12345678901245XX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대형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상품명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45,000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2017-10-12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40,000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원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소형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상풍명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부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13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위고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강서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김대표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12345678901245XX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대형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상품명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45,000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2017-10-12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40,000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원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소형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상풍명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60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14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위고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남원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김대표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12345678901245XX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대형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상품명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45,000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2017-10-12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40,000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원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소형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상풍명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15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위고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강남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3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김대표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12345678901245XX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대형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상품명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45,000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2017-10-12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40,000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원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소형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상풍명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16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위고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서초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4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김대표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12345678901245XX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대형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상품명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45,000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2017-10-12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40,000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원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소형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상풍명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부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47" name="TextBox 46"/>
          <p:cNvSpPr txBox="1"/>
          <p:nvPr/>
        </p:nvSpPr>
        <p:spPr bwMode="auto">
          <a:xfrm>
            <a:off x="91947" y="6563444"/>
            <a:ext cx="7575678" cy="21544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ctr"/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&lt;&lt; &lt; 1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2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3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4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5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6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7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8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9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10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&gt; &gt;&gt;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6953344" y="1851414"/>
            <a:ext cx="673754" cy="18051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50   V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pic>
        <p:nvPicPr>
          <p:cNvPr id="50" name="그림 4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9104" y="1823372"/>
            <a:ext cx="1046347" cy="243809"/>
          </a:xfrm>
          <a:prstGeom prst="rect">
            <a:avLst/>
          </a:prstGeom>
        </p:spPr>
      </p:pic>
      <p:sp>
        <p:nvSpPr>
          <p:cNvPr id="53" name="타원 52"/>
          <p:cNvSpPr/>
          <p:nvPr/>
        </p:nvSpPr>
        <p:spPr>
          <a:xfrm>
            <a:off x="6184433" y="1016477"/>
            <a:ext cx="203406" cy="177363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1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54" name="타원 53"/>
          <p:cNvSpPr/>
          <p:nvPr/>
        </p:nvSpPr>
        <p:spPr>
          <a:xfrm>
            <a:off x="5724340" y="1879162"/>
            <a:ext cx="203406" cy="177363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820128" y="1303652"/>
            <a:ext cx="1037385" cy="20066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ko-KR" altLang="en-US" sz="800" dirty="0">
              <a:solidFill>
                <a:schemeClr val="tx1"/>
              </a:solidFill>
              <a:latin typeface="현대체 mediurr"/>
            </a:endParaRPr>
          </a:p>
        </p:txBody>
      </p:sp>
      <p:grpSp>
        <p:nvGrpSpPr>
          <p:cNvPr id="29" name="그룹 28"/>
          <p:cNvGrpSpPr/>
          <p:nvPr/>
        </p:nvGrpSpPr>
        <p:grpSpPr>
          <a:xfrm>
            <a:off x="6451830" y="1306860"/>
            <a:ext cx="1193465" cy="216761"/>
            <a:chOff x="9812992" y="1180668"/>
            <a:chExt cx="1193465" cy="216761"/>
          </a:xfrm>
        </p:grpSpPr>
        <p:grpSp>
          <p:nvGrpSpPr>
            <p:cNvPr id="30" name="그룹 29"/>
            <p:cNvGrpSpPr/>
            <p:nvPr/>
          </p:nvGrpSpPr>
          <p:grpSpPr>
            <a:xfrm>
              <a:off x="9812992" y="1180668"/>
              <a:ext cx="504549" cy="215444"/>
              <a:chOff x="3355576" y="1263570"/>
              <a:chExt cx="504549" cy="215444"/>
            </a:xfrm>
          </p:grpSpPr>
          <p:sp>
            <p:nvSpPr>
              <p:cNvPr id="37" name="타원 36"/>
              <p:cNvSpPr/>
              <p:nvPr/>
            </p:nvSpPr>
            <p:spPr>
              <a:xfrm>
                <a:off x="3355576" y="1289203"/>
                <a:ext cx="183228" cy="16417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2700000" scaled="1"/>
                <a:tileRect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>
                  <a:latin typeface="현대체 mediurr"/>
                </a:endParaRPr>
              </a:p>
            </p:txBody>
          </p:sp>
          <p:sp>
            <p:nvSpPr>
              <p:cNvPr id="38" name="TextBox 37"/>
              <p:cNvSpPr txBox="1"/>
              <p:nvPr/>
            </p:nvSpPr>
            <p:spPr>
              <a:xfrm>
                <a:off x="3470275" y="1263570"/>
                <a:ext cx="389850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dirty="0">
                    <a:latin typeface="현대체 mediurr"/>
                  </a:rPr>
                  <a:t>전체</a:t>
                </a:r>
              </a:p>
            </p:txBody>
          </p:sp>
        </p:grpSp>
        <p:grpSp>
          <p:nvGrpSpPr>
            <p:cNvPr id="31" name="그룹 30"/>
            <p:cNvGrpSpPr/>
            <p:nvPr/>
          </p:nvGrpSpPr>
          <p:grpSpPr>
            <a:xfrm>
              <a:off x="10232961" y="1180668"/>
              <a:ext cx="410936" cy="215444"/>
              <a:chOff x="3168738" y="1263570"/>
              <a:chExt cx="410936" cy="215444"/>
            </a:xfrm>
          </p:grpSpPr>
          <p:sp>
            <p:nvSpPr>
              <p:cNvPr id="35" name="타원 34"/>
              <p:cNvSpPr/>
              <p:nvPr/>
            </p:nvSpPr>
            <p:spPr>
              <a:xfrm>
                <a:off x="3168738" y="1287621"/>
                <a:ext cx="183228" cy="16417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2700000" scaled="1"/>
                <a:tileRect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>
                  <a:latin typeface="현대체 mediurr"/>
                </a:endParaRPr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3292416" y="1263570"/>
                <a:ext cx="287258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dirty="0">
                    <a:latin typeface="현대체 mediurr"/>
                  </a:rPr>
                  <a:t>여</a:t>
                </a:r>
              </a:p>
            </p:txBody>
          </p:sp>
        </p:grpSp>
        <p:grpSp>
          <p:nvGrpSpPr>
            <p:cNvPr id="32" name="그룹 31"/>
            <p:cNvGrpSpPr/>
            <p:nvPr/>
          </p:nvGrpSpPr>
          <p:grpSpPr>
            <a:xfrm>
              <a:off x="10561785" y="1181985"/>
              <a:ext cx="444672" cy="215444"/>
              <a:chOff x="2890755" y="1264887"/>
              <a:chExt cx="444672" cy="215444"/>
            </a:xfrm>
          </p:grpSpPr>
          <p:sp>
            <p:nvSpPr>
              <p:cNvPr id="33" name="타원 32"/>
              <p:cNvSpPr/>
              <p:nvPr/>
            </p:nvSpPr>
            <p:spPr>
              <a:xfrm>
                <a:off x="2890755" y="1293110"/>
                <a:ext cx="183228" cy="16417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2700000" scaled="1"/>
                <a:tileRect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>
                  <a:latin typeface="현대체 mediurr"/>
                </a:endParaRPr>
              </a:p>
            </p:txBody>
          </p:sp>
          <p:sp>
            <p:nvSpPr>
              <p:cNvPr id="34" name="TextBox 33"/>
              <p:cNvSpPr txBox="1"/>
              <p:nvPr/>
            </p:nvSpPr>
            <p:spPr>
              <a:xfrm>
                <a:off x="3048169" y="1264887"/>
                <a:ext cx="287258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dirty="0">
                    <a:latin typeface="현대체 mediurr"/>
                  </a:rPr>
                  <a:t>부</a:t>
                </a:r>
              </a:p>
            </p:txBody>
          </p:sp>
        </p:grpSp>
      </p:grpSp>
      <p:sp>
        <p:nvSpPr>
          <p:cNvPr id="41" name="직사각형 40"/>
          <p:cNvSpPr/>
          <p:nvPr/>
        </p:nvSpPr>
        <p:spPr>
          <a:xfrm>
            <a:off x="2614213" y="1303690"/>
            <a:ext cx="1073461" cy="20066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ko-KR" altLang="en-US" sz="800" dirty="0">
              <a:solidFill>
                <a:schemeClr val="tx1"/>
              </a:solidFill>
              <a:latin typeface="현대체 mediurr"/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4571502" y="1299394"/>
            <a:ext cx="1073461" cy="20066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ko-KR" altLang="en-US" sz="800" dirty="0">
              <a:solidFill>
                <a:schemeClr val="tx1"/>
              </a:solidFill>
              <a:latin typeface="현대체 mediurr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493088" y="1048495"/>
            <a:ext cx="536731" cy="180512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초기화</a:t>
            </a:r>
          </a:p>
        </p:txBody>
      </p:sp>
      <p:sp>
        <p:nvSpPr>
          <p:cNvPr id="48" name="직사각형 47"/>
          <p:cNvSpPr/>
          <p:nvPr/>
        </p:nvSpPr>
        <p:spPr>
          <a:xfrm>
            <a:off x="7103978" y="1052631"/>
            <a:ext cx="536731" cy="180512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조회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6286136" y="1838365"/>
            <a:ext cx="236584" cy="219035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8939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4228903" y="1124744"/>
            <a:ext cx="1300161" cy="371476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</a:rPr>
              <a:t>Home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cxnSp>
        <p:nvCxnSpPr>
          <p:cNvPr id="5" name="꺾인 연결선 4"/>
          <p:cNvCxnSpPr>
            <a:stCxn id="17" idx="0"/>
            <a:endCxn id="4" idx="2"/>
          </p:cNvCxnSpPr>
          <p:nvPr/>
        </p:nvCxnSpPr>
        <p:spPr>
          <a:xfrm rot="5400000" flipH="1" flipV="1">
            <a:off x="3260520" y="531821"/>
            <a:ext cx="654064" cy="2582863"/>
          </a:xfrm>
          <a:prstGeom prst="bentConnector3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꺾인 연결선 5"/>
          <p:cNvCxnSpPr>
            <a:stCxn id="14" idx="0"/>
            <a:endCxn id="4" idx="2"/>
          </p:cNvCxnSpPr>
          <p:nvPr/>
        </p:nvCxnSpPr>
        <p:spPr>
          <a:xfrm rot="16200000" flipV="1">
            <a:off x="5837878" y="537326"/>
            <a:ext cx="654064" cy="2571852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4196258"/>
              </p:ext>
            </p:extLst>
          </p:nvPr>
        </p:nvGraphicFramePr>
        <p:xfrm>
          <a:off x="6924336" y="2150284"/>
          <a:ext cx="1053000" cy="13507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53000"/>
              </a:tblGrid>
              <a:tr h="27014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고객 지원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7014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공지 사항 </a:t>
                      </a:r>
                      <a:endParaRPr lang="en-US" altLang="ko-KR" sz="900" baseline="0" dirty="0" smtClean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7014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1:1 </a:t>
                      </a:r>
                      <a:r>
                        <a:rPr lang="ko-KR" altLang="en-US" sz="90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문의 </a:t>
                      </a:r>
                      <a:endParaRPr lang="en-US" altLang="ko-KR" sz="900" baseline="0" dirty="0" smtClean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7014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aseline="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자주하는 질문</a:t>
                      </a:r>
                      <a:endParaRPr lang="en-US" altLang="ko-KR" sz="900" baseline="0" dirty="0" smtClean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7014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aseline="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이용약관관리</a:t>
                      </a:r>
                      <a:endParaRPr lang="en-US" altLang="ko-KR" sz="900" baseline="0" dirty="0" smtClean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9502545"/>
              </p:ext>
            </p:extLst>
          </p:nvPr>
        </p:nvGraphicFramePr>
        <p:xfrm>
          <a:off x="1712640" y="2150284"/>
          <a:ext cx="1166963" cy="278016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66963"/>
              </a:tblGrid>
              <a:tr h="27908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기초 정보 관리</a:t>
                      </a:r>
                      <a:endParaRPr lang="ko-KR" altLang="en-US" sz="1000" b="1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778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 err="1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내정보</a:t>
                      </a:r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관리</a:t>
                      </a:r>
                      <a:endParaRPr lang="en-US" altLang="ko-KR" sz="900" b="0" dirty="0" smtClean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778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카드 정보</a:t>
                      </a:r>
                      <a:endParaRPr lang="en-US" altLang="ko-KR" sz="900" b="0" dirty="0" smtClean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778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차량 정보 </a:t>
                      </a:r>
                      <a:endParaRPr lang="en-US" altLang="ko-KR" sz="900" b="0" dirty="0" smtClean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778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예약내역 조회</a:t>
                      </a:r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/</a:t>
                      </a:r>
                      <a:r>
                        <a:rPr lang="ko-KR" altLang="en-US" sz="900" b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취소 </a:t>
                      </a:r>
                      <a:endParaRPr lang="en-US" altLang="ko-KR" sz="900" b="0" dirty="0" smtClean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778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이력관리</a:t>
                      </a:r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(</a:t>
                      </a: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</a:t>
                      </a:r>
                      <a:r>
                        <a:rPr lang="ko-KR" altLang="en-US" sz="900" b="0" baseline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세차</a:t>
                      </a: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</a:t>
                      </a:r>
                      <a:r>
                        <a:rPr lang="ko-KR" altLang="en-US" sz="900" b="0" baseline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정비 </a:t>
                      </a: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) </a:t>
                      </a:r>
                      <a:endParaRPr lang="en-US" altLang="ko-KR" sz="900" b="0" dirty="0" smtClean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7789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dirty="0" err="1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쿠폰함</a:t>
                      </a:r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</a:t>
                      </a:r>
                      <a:endParaRPr lang="en-US" altLang="ko-KR" sz="900" b="0" dirty="0" smtClean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778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포인트 </a:t>
                      </a:r>
                      <a:endParaRPr lang="en-US" altLang="ko-KR" sz="900" b="0" dirty="0" smtClean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778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선물하기</a:t>
                      </a:r>
                      <a:endParaRPr lang="en-US" altLang="ko-KR" sz="900" b="0" dirty="0" smtClean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778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알림 </a:t>
                      </a:r>
                      <a:endParaRPr lang="en-US" altLang="ko-KR" sz="900" b="0" dirty="0" smtClean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23" name="꺾인 연결선 22"/>
          <p:cNvCxnSpPr>
            <a:stCxn id="16" idx="0"/>
            <a:endCxn id="4" idx="2"/>
          </p:cNvCxnSpPr>
          <p:nvPr/>
        </p:nvCxnSpPr>
        <p:spPr>
          <a:xfrm rot="16200000" flipV="1">
            <a:off x="4992951" y="1382253"/>
            <a:ext cx="654064" cy="881997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4842327"/>
              </p:ext>
            </p:extLst>
          </p:nvPr>
        </p:nvGraphicFramePr>
        <p:xfrm>
          <a:off x="3449520" y="2150284"/>
          <a:ext cx="1148108" cy="84666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48108"/>
              </a:tblGrid>
              <a:tr h="2830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정비</a:t>
                      </a:r>
                      <a:endParaRPr lang="ko-KR" altLang="en-US" sz="1000" b="1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818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이용안내</a:t>
                      </a:r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/</a:t>
                      </a:r>
                      <a:r>
                        <a:rPr lang="ko-KR" altLang="en-US" sz="900" b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요금안내</a:t>
                      </a:r>
                      <a:endParaRPr lang="en-US" altLang="ko-KR" sz="900" b="0" dirty="0" smtClean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818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kern="120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상품소개</a:t>
                      </a:r>
                      <a:endParaRPr lang="ko-KR" altLang="en-US" sz="900" b="0" kern="12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1997480"/>
              </p:ext>
            </p:extLst>
          </p:nvPr>
        </p:nvGraphicFramePr>
        <p:xfrm>
          <a:off x="5167545" y="2150284"/>
          <a:ext cx="1186873" cy="84666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86873"/>
              </a:tblGrid>
              <a:tr h="2830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세차</a:t>
                      </a:r>
                      <a:endParaRPr lang="ko-KR" altLang="en-US" sz="1000" b="1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818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이용안내</a:t>
                      </a:r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/</a:t>
                      </a:r>
                      <a:r>
                        <a:rPr lang="ko-KR" altLang="en-US" sz="900" b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요금안내</a:t>
                      </a:r>
                      <a:endParaRPr lang="en-US" altLang="ko-KR" sz="900" b="0" dirty="0" smtClean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818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kern="120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상품소개</a:t>
                      </a:r>
                      <a:endParaRPr lang="ko-KR" altLang="en-US" sz="900" b="0" kern="12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cxnSp>
        <p:nvCxnSpPr>
          <p:cNvPr id="20" name="꺾인 연결선 19"/>
          <p:cNvCxnSpPr>
            <a:stCxn id="15" idx="0"/>
            <a:endCxn id="4" idx="2"/>
          </p:cNvCxnSpPr>
          <p:nvPr/>
        </p:nvCxnSpPr>
        <p:spPr>
          <a:xfrm rot="5400000" flipH="1" flipV="1">
            <a:off x="4124247" y="1395547"/>
            <a:ext cx="654064" cy="855410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165590" y="227021"/>
            <a:ext cx="4274526" cy="33813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US" altLang="ko-KR" sz="1600" b="1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Tahoma" pitchFamily="34" charset="0"/>
              </a:rPr>
              <a:t>Menu A</a:t>
            </a:r>
            <a:r>
              <a:rPr lang="en-US" sz="16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​rchitecture</a:t>
            </a:r>
            <a:endParaRPr lang="ko-KR" altLang="en-US" sz="1600" b="1" kern="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  <a:cs typeface="Tahoma" pitchFamily="34" charset="0"/>
            </a:endParaRPr>
          </a:p>
        </p:txBody>
      </p:sp>
      <p:sp>
        <p:nvSpPr>
          <p:cNvPr id="22" name="Line 422"/>
          <p:cNvSpPr>
            <a:spLocks noChangeShapeType="1"/>
          </p:cNvSpPr>
          <p:nvPr/>
        </p:nvSpPr>
        <p:spPr bwMode="auto">
          <a:xfrm>
            <a:off x="309563" y="562339"/>
            <a:ext cx="904716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defPPr>
              <a:defRPr lang="ko-K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5pPr>
            <a:lvl6pPr marL="22860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6pPr>
            <a:lvl7pPr marL="27432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7pPr>
            <a:lvl8pPr marL="32004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8pPr>
            <a:lvl9pPr marL="36576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9pPr>
          </a:lstStyle>
          <a:p>
            <a:endParaRPr lang="ko-KR" altLang="en-US"/>
          </a:p>
        </p:txBody>
      </p:sp>
      <p:cxnSp>
        <p:nvCxnSpPr>
          <p:cNvPr id="24" name="직선 연결선 23"/>
          <p:cNvCxnSpPr/>
          <p:nvPr/>
        </p:nvCxnSpPr>
        <p:spPr>
          <a:xfrm>
            <a:off x="309563" y="581389"/>
            <a:ext cx="1214437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309563" y="785609"/>
            <a:ext cx="14798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>
                <a:latin typeface="+mn-ea"/>
                <a:ea typeface="+mn-ea"/>
              </a:rPr>
              <a:t>고객 </a:t>
            </a:r>
            <a:r>
              <a:rPr lang="ko-KR" altLang="en-US" sz="1200" b="1" dirty="0" err="1" smtClean="0">
                <a:latin typeface="+mn-ea"/>
                <a:ea typeface="+mn-ea"/>
              </a:rPr>
              <a:t>앱</a:t>
            </a:r>
            <a:r>
              <a:rPr lang="ko-KR" altLang="en-US" sz="1200" b="1" dirty="0">
                <a:latin typeface="+mn-ea"/>
                <a:ea typeface="+mn-ea"/>
              </a:rPr>
              <a:t> </a:t>
            </a:r>
            <a:r>
              <a:rPr lang="ko-KR" altLang="en-US" sz="1200" b="1" dirty="0" smtClean="0">
                <a:latin typeface="+mn-ea"/>
                <a:ea typeface="+mn-ea"/>
              </a:rPr>
              <a:t>사이트 </a:t>
            </a:r>
            <a:r>
              <a:rPr lang="ko-KR" altLang="en-US" sz="1200" b="1" dirty="0" err="1" smtClean="0">
                <a:latin typeface="+mn-ea"/>
                <a:ea typeface="+mn-ea"/>
              </a:rPr>
              <a:t>맵</a:t>
            </a:r>
            <a:r>
              <a:rPr lang="ko-KR" altLang="en-US" sz="1200" b="1" dirty="0" smtClean="0">
                <a:latin typeface="+mn-ea"/>
                <a:ea typeface="+mn-ea"/>
              </a:rPr>
              <a:t> </a:t>
            </a:r>
            <a:endParaRPr lang="ko-KR" altLang="en-US" sz="1200" b="1" dirty="0">
              <a:latin typeface="+mn-ea"/>
              <a:ea typeface="+mn-ea"/>
            </a:endParaRPr>
          </a:p>
        </p:txBody>
      </p:sp>
      <p:sp>
        <p:nvSpPr>
          <p:cNvPr id="29" name="오각형 28"/>
          <p:cNvSpPr/>
          <p:nvPr/>
        </p:nvSpPr>
        <p:spPr>
          <a:xfrm>
            <a:off x="1275952" y="5636055"/>
            <a:ext cx="1512168" cy="647454"/>
          </a:xfrm>
          <a:prstGeom prst="homePlate">
            <a:avLst>
              <a:gd name="adj" fmla="val 30034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차량 선택 </a:t>
            </a:r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위치 선택 </a:t>
            </a:r>
          </a:p>
        </p:txBody>
      </p:sp>
      <p:sp>
        <p:nvSpPr>
          <p:cNvPr id="31" name="갈매기형 수장 30"/>
          <p:cNvSpPr/>
          <p:nvPr/>
        </p:nvSpPr>
        <p:spPr>
          <a:xfrm>
            <a:off x="2500088" y="5635746"/>
            <a:ext cx="1800200" cy="648073"/>
          </a:xfrm>
          <a:prstGeom prst="chevron">
            <a:avLst>
              <a:gd name="adj" fmla="val 26040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상품 선택 </a:t>
            </a:r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( </a:t>
            </a:r>
            <a:r>
              <a:rPr lang="ko-KR" altLang="en-US" sz="800" smtClean="0">
                <a:solidFill>
                  <a:schemeClr val="tx1"/>
                </a:solidFill>
              </a:rPr>
              <a:t>정비 </a:t>
            </a:r>
            <a:r>
              <a:rPr lang="en-US" altLang="ko-KR" sz="800" dirty="0" smtClean="0">
                <a:solidFill>
                  <a:schemeClr val="tx1"/>
                </a:solidFill>
              </a:rPr>
              <a:t>/ </a:t>
            </a:r>
            <a:r>
              <a:rPr lang="ko-KR" altLang="en-US" sz="800" smtClean="0">
                <a:solidFill>
                  <a:schemeClr val="tx1"/>
                </a:solidFill>
              </a:rPr>
              <a:t>세차 </a:t>
            </a:r>
            <a:r>
              <a:rPr lang="en-US" altLang="ko-KR" sz="800" dirty="0" smtClean="0">
                <a:solidFill>
                  <a:schemeClr val="tx1"/>
                </a:solidFill>
              </a:rPr>
              <a:t>)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 bwMode="auto">
          <a:xfrm>
            <a:off x="1052512" y="5136064"/>
            <a:ext cx="806631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[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예약 절차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]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2" name="갈매기형 수장 31"/>
          <p:cNvSpPr/>
          <p:nvPr/>
        </p:nvSpPr>
        <p:spPr>
          <a:xfrm>
            <a:off x="4049142" y="5635746"/>
            <a:ext cx="1800200" cy="648073"/>
          </a:xfrm>
          <a:prstGeom prst="chevron">
            <a:avLst>
              <a:gd name="adj" fmla="val 26040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세차 예약 </a:t>
            </a:r>
          </a:p>
        </p:txBody>
      </p:sp>
      <p:sp>
        <p:nvSpPr>
          <p:cNvPr id="33" name="갈매기형 수장 32"/>
          <p:cNvSpPr/>
          <p:nvPr/>
        </p:nvSpPr>
        <p:spPr>
          <a:xfrm>
            <a:off x="5601072" y="5635746"/>
            <a:ext cx="1800200" cy="648073"/>
          </a:xfrm>
          <a:prstGeom prst="chevron">
            <a:avLst>
              <a:gd name="adj" fmla="val 26040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결제 </a:t>
            </a:r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( </a:t>
            </a:r>
            <a:r>
              <a:rPr lang="ko-KR" altLang="en-US" sz="800" smtClean="0">
                <a:solidFill>
                  <a:schemeClr val="tx1"/>
                </a:solidFill>
              </a:rPr>
              <a:t>현금 </a:t>
            </a:r>
            <a:r>
              <a:rPr lang="en-US" altLang="ko-KR" sz="800" dirty="0" smtClean="0">
                <a:solidFill>
                  <a:schemeClr val="tx1"/>
                </a:solidFill>
              </a:rPr>
              <a:t>/ </a:t>
            </a:r>
            <a:r>
              <a:rPr lang="ko-KR" altLang="en-US" sz="800" smtClean="0">
                <a:solidFill>
                  <a:schemeClr val="tx1"/>
                </a:solidFill>
              </a:rPr>
              <a:t>카드 </a:t>
            </a:r>
            <a:r>
              <a:rPr lang="en-US" altLang="ko-KR" sz="800" dirty="0" smtClean="0">
                <a:solidFill>
                  <a:schemeClr val="tx1"/>
                </a:solidFill>
              </a:rPr>
              <a:t>/ </a:t>
            </a:r>
            <a:r>
              <a:rPr lang="ko-KR" altLang="en-US" sz="800" smtClean="0">
                <a:solidFill>
                  <a:schemeClr val="tx1"/>
                </a:solidFill>
              </a:rPr>
              <a:t>쿠폰 </a:t>
            </a:r>
            <a:r>
              <a:rPr lang="en-US" altLang="ko-KR" sz="800" dirty="0" smtClean="0">
                <a:solidFill>
                  <a:schemeClr val="tx1"/>
                </a:solidFill>
              </a:rPr>
              <a:t>/ </a:t>
            </a:r>
            <a:r>
              <a:rPr lang="ko-KR" altLang="en-US" sz="800" smtClean="0">
                <a:solidFill>
                  <a:schemeClr val="tx1"/>
                </a:solidFill>
              </a:rPr>
              <a:t>포인트 </a:t>
            </a:r>
            <a:r>
              <a:rPr lang="en-US" altLang="ko-KR" sz="800" dirty="0" smtClean="0">
                <a:solidFill>
                  <a:schemeClr val="tx1"/>
                </a:solidFill>
              </a:rPr>
              <a:t>) </a:t>
            </a:r>
            <a:r>
              <a:rPr lang="ko-KR" altLang="en-US" sz="800" smtClean="0">
                <a:solidFill>
                  <a:schemeClr val="tx1"/>
                </a:solidFill>
              </a:rPr>
              <a:t>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34" name="갈매기형 수장 33"/>
          <p:cNvSpPr/>
          <p:nvPr/>
        </p:nvSpPr>
        <p:spPr>
          <a:xfrm>
            <a:off x="7183629" y="5635746"/>
            <a:ext cx="1800200" cy="648073"/>
          </a:xfrm>
          <a:prstGeom prst="chevron">
            <a:avLst>
              <a:gd name="adj" fmla="val 26040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예약 완료 </a:t>
            </a:r>
          </a:p>
        </p:txBody>
      </p:sp>
      <p:sp>
        <p:nvSpPr>
          <p:cNvPr id="39" name="TextBox 38"/>
          <p:cNvSpPr txBox="1"/>
          <p:nvPr/>
        </p:nvSpPr>
        <p:spPr bwMode="auto">
          <a:xfrm>
            <a:off x="2617185" y="6398779"/>
            <a:ext cx="1431957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날짜는 현재 시간에서 가장 가까운 시간으로 예약 </a:t>
            </a:r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 bwMode="auto">
          <a:xfrm>
            <a:off x="3656856" y="3861048"/>
            <a:ext cx="3140603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선물하기 관련 </a:t>
            </a:r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 -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문자로 쿠폰의 번호를 넣어서 정리를 할것 </a:t>
            </a:r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 -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쿠폰은 환불을 할 때 포인트로 하는 방향으로 정리 할것</a:t>
            </a:r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차량 정보에서 </a:t>
            </a:r>
            <a:r>
              <a:rPr kumimoji="0" lang="ko-KR" altLang="en-US" sz="800" dirty="0" err="1" smtClean="0">
                <a:latin typeface="맑은 고딕" pitchFamily="50" charset="-127"/>
                <a:ea typeface="맑은 고딕" pitchFamily="50" charset="-127"/>
              </a:rPr>
              <a:t>차계부를</a:t>
            </a:r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 차량의 운행 거리를 입력을  </a:t>
            </a:r>
            <a:r>
              <a:rPr kumimoji="0" lang="ko-KR" altLang="en-US" sz="800" dirty="0" err="1" smtClean="0">
                <a:latin typeface="맑은 고딕" pitchFamily="50" charset="-127"/>
                <a:ea typeface="맑은 고딕" pitchFamily="50" charset="-127"/>
              </a:rPr>
              <a:t>할수</a:t>
            </a:r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 있다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. </a:t>
            </a:r>
          </a:p>
          <a:p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0323266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9238520"/>
              </p:ext>
            </p:extLst>
          </p:nvPr>
        </p:nvGraphicFramePr>
        <p:xfrm>
          <a:off x="7761312" y="867783"/>
          <a:ext cx="2049438" cy="5334344"/>
        </p:xfrm>
        <a:graphic>
          <a:graphicData uri="http://schemas.openxmlformats.org/drawingml/2006/table">
            <a:tbl>
              <a:tblPr/>
              <a:tblGrid>
                <a:gridCol w="222338"/>
                <a:gridCol w="1827100"/>
              </a:tblGrid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No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설명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1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kern="1200" baseline="0" dirty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초기화버튼은</a:t>
                      </a:r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 하면 검색 조건을 초기화를 한다</a:t>
                      </a:r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.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조회버튼은 입력 조건에 대한 세부 검색을 한다</a:t>
                      </a:r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. 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2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“+” </a:t>
                      </a: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신규 추가 </a:t>
                      </a:r>
                      <a:endParaRPr kumimoji="0" lang="en-US" altLang="ko-KR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“-”</a:t>
                      </a: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선택한 삭제 </a:t>
                      </a:r>
                      <a:endParaRPr kumimoji="0" lang="en-US" altLang="ko-KR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“ “  </a:t>
                      </a: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리플래쉬  </a:t>
                      </a:r>
                      <a:endParaRPr kumimoji="0" lang="en-US" altLang="ko-KR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“excel“ </a:t>
                      </a: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조회한 내역을 </a:t>
                      </a: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excel </a:t>
                      </a: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출력 </a:t>
                      </a:r>
                      <a:endParaRPr kumimoji="0" lang="en-US" altLang="ko-KR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List </a:t>
                      </a: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건수는 </a:t>
                      </a: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“30, 50, 70 , 100 “ </a:t>
                      </a: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으로 출력을 한다</a:t>
                      </a: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. </a:t>
                      </a:r>
                      <a:endParaRPr kumimoji="0" lang="ko-KR" altLang="en-US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3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선택을</a:t>
                      </a:r>
                      <a:r>
                        <a:rPr lang="ko-KR" altLang="en-US" sz="800" b="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하면 하이라이트 되며 하이라이트 </a:t>
                      </a:r>
                      <a:r>
                        <a:rPr lang="ko-KR" altLang="en-US" sz="800" b="0" baseline="0" dirty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된것을</a:t>
                      </a:r>
                      <a:r>
                        <a:rPr lang="ko-KR" altLang="en-US" sz="800" b="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선택을 하면 수정 </a:t>
                      </a:r>
                      <a:r>
                        <a:rPr lang="ko-KR" altLang="en-US" sz="800" b="0" baseline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페지이로</a:t>
                      </a:r>
                      <a:r>
                        <a:rPr lang="ko-KR" altLang="en-US" sz="800" b="0" baseline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넘어 간다</a:t>
                      </a: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. 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strike="sngStrike" dirty="0" smtClean="0">
                          <a:latin typeface="+mj-ea"/>
                          <a:ea typeface="+mj-ea"/>
                        </a:rPr>
                        <a:t>4</a:t>
                      </a:r>
                      <a:endParaRPr lang="ko-KR" altLang="en-US" sz="800" strike="sngStrike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5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strike="noStrike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6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7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baseline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8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9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10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11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12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88900" indent="-39688" algn="l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Note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lumMod val="75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5" marB="46805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1191912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lang="ko-KR" altLang="en-US" sz="800" b="1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현업측</a:t>
                      </a:r>
                      <a:r>
                        <a:rPr lang="ko-KR" altLang="en-US" sz="8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800" b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질의사항</a:t>
                      </a:r>
                      <a:r>
                        <a:rPr lang="en-US" altLang="ko-KR" sz="8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]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-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1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5" marB="46805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 bwMode="auto">
          <a:xfrm>
            <a:off x="5216230" y="290615"/>
            <a:ext cx="2952328" cy="2160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예시 화면 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1424164" y="647364"/>
            <a:ext cx="1344730" cy="6094005"/>
          </a:xfrm>
          <a:prstGeom prst="rect">
            <a:avLst/>
          </a:prstGeom>
          <a:solidFill>
            <a:schemeClr val="bg1">
              <a:lumMod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1419805" y="801104"/>
            <a:ext cx="548772" cy="65372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886889" y="881118"/>
            <a:ext cx="710555" cy="539041"/>
          </a:xfrm>
          <a:prstGeom prst="rect">
            <a:avLst/>
          </a:prstGeom>
        </p:spPr>
      </p:pic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7504209"/>
              </p:ext>
            </p:extLst>
          </p:nvPr>
        </p:nvGraphicFramePr>
        <p:xfrm>
          <a:off x="-1424164" y="1701421"/>
          <a:ext cx="1312328" cy="344424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066883"/>
                <a:gridCol w="245445"/>
              </a:tblGrid>
              <a:tr h="22390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/>
                        <a:t>  기초정보관리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▲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1921">
                <a:tc gridSpan="2">
                  <a:txBody>
                    <a:bodyPr/>
                    <a:lstStyle/>
                    <a:p>
                      <a:pPr algn="r" latinLnBrk="1"/>
                      <a:r>
                        <a:rPr lang="ko-KR" altLang="en-US" sz="700" dirty="0" smtClean="0"/>
                        <a:t>정비 상품 관리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181921">
                <a:tc gridSpan="2">
                  <a:txBody>
                    <a:bodyPr/>
                    <a:lstStyle/>
                    <a:p>
                      <a:pPr algn="r" latinLnBrk="1"/>
                      <a:r>
                        <a:rPr lang="ko-KR" altLang="en-US" sz="700" dirty="0" smtClean="0"/>
                        <a:t>세차 상품 관리 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181921">
                <a:tc gridSpan="2">
                  <a:txBody>
                    <a:bodyPr/>
                    <a:lstStyle/>
                    <a:p>
                      <a:pPr algn="r" latinLnBrk="1"/>
                      <a:r>
                        <a:rPr lang="en-US" altLang="ko-KR" sz="700" dirty="0" smtClean="0"/>
                        <a:t>*</a:t>
                      </a:r>
                      <a:r>
                        <a:rPr lang="ko-KR" altLang="en-US" sz="700" smtClean="0"/>
                        <a:t>대리점</a:t>
                      </a:r>
                      <a:r>
                        <a:rPr lang="en-US" altLang="ko-KR" sz="700" baseline="0" dirty="0" smtClean="0"/>
                        <a:t> </a:t>
                      </a:r>
                      <a:r>
                        <a:rPr lang="ko-KR" altLang="en-US" sz="700" baseline="0" smtClean="0"/>
                        <a:t>관리 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181921">
                <a:tc gridSpan="2">
                  <a:txBody>
                    <a:bodyPr/>
                    <a:lstStyle/>
                    <a:p>
                      <a:pPr algn="r" latinLnBrk="1"/>
                      <a:r>
                        <a:rPr lang="en-US" altLang="ko-KR" sz="700" dirty="0" smtClean="0"/>
                        <a:t>*BLE</a:t>
                      </a:r>
                      <a:r>
                        <a:rPr lang="en-US" altLang="ko-KR" sz="700" baseline="0" dirty="0" smtClean="0"/>
                        <a:t> </a:t>
                      </a:r>
                      <a:r>
                        <a:rPr lang="ko-KR" altLang="en-US" sz="700" baseline="0" smtClean="0"/>
                        <a:t>단말기 관리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181921">
                <a:tc gridSpan="2">
                  <a:txBody>
                    <a:bodyPr/>
                    <a:lstStyle/>
                    <a:p>
                      <a:pPr algn="r" latinLnBrk="1"/>
                      <a:r>
                        <a:rPr lang="ko-KR" altLang="en-US" sz="700" dirty="0" smtClean="0"/>
                        <a:t>배차 내역 관리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181921">
                <a:tc gridSpan="2">
                  <a:txBody>
                    <a:bodyPr/>
                    <a:lstStyle/>
                    <a:p>
                      <a:pPr algn="r" latinLnBrk="1"/>
                      <a:r>
                        <a:rPr lang="en-US" altLang="ko-KR" sz="700" dirty="0" smtClean="0"/>
                        <a:t>*</a:t>
                      </a:r>
                      <a:r>
                        <a:rPr lang="ko-KR" altLang="en-US" sz="700" smtClean="0"/>
                        <a:t>권역 </a:t>
                      </a:r>
                      <a:r>
                        <a:rPr lang="ko-KR" altLang="en-US" sz="700" dirty="0" smtClean="0"/>
                        <a:t>관리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181921">
                <a:tc gridSpan="2">
                  <a:txBody>
                    <a:bodyPr/>
                    <a:lstStyle/>
                    <a:p>
                      <a:pPr algn="r" latinLnBrk="1"/>
                      <a:r>
                        <a:rPr lang="en-US" altLang="ko-KR" sz="700" dirty="0" smtClean="0"/>
                        <a:t>*</a:t>
                      </a:r>
                      <a:r>
                        <a:rPr lang="ko-KR" altLang="en-US" sz="700" smtClean="0"/>
                        <a:t>세차 </a:t>
                      </a:r>
                      <a:r>
                        <a:rPr lang="ko-KR" altLang="en-US" sz="700" dirty="0" smtClean="0"/>
                        <a:t>차량 관리 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181921">
                <a:tc gridSpan="2">
                  <a:txBody>
                    <a:bodyPr/>
                    <a:lstStyle/>
                    <a:p>
                      <a:pPr algn="r" latinLnBrk="1"/>
                      <a:r>
                        <a:rPr lang="en-US" altLang="ko-KR" sz="700" dirty="0" smtClean="0"/>
                        <a:t>*</a:t>
                      </a:r>
                      <a:r>
                        <a:rPr lang="ko-KR" altLang="en-US" sz="700" smtClean="0"/>
                        <a:t>직원 </a:t>
                      </a:r>
                      <a:r>
                        <a:rPr lang="ko-KR" altLang="en-US" sz="700" dirty="0" smtClean="0"/>
                        <a:t>관리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BACC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181921">
                <a:tc gridSpan="2">
                  <a:txBody>
                    <a:bodyPr/>
                    <a:lstStyle/>
                    <a:p>
                      <a:pPr algn="r" latinLnBrk="1"/>
                      <a:r>
                        <a:rPr lang="ko-KR" altLang="en-US" sz="700" dirty="0" smtClean="0"/>
                        <a:t>쿠폰 내역 관리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BACC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81921">
                <a:tc gridSpan="2">
                  <a:txBody>
                    <a:bodyPr/>
                    <a:lstStyle/>
                    <a:p>
                      <a:pPr algn="r" latinLnBrk="1"/>
                      <a:r>
                        <a:rPr lang="en-US" altLang="ko-KR" sz="700" dirty="0" smtClean="0"/>
                        <a:t>*</a:t>
                      </a:r>
                      <a:r>
                        <a:rPr lang="ko-KR" altLang="en-US" sz="700" smtClean="0"/>
                        <a:t>예약 </a:t>
                      </a:r>
                      <a:r>
                        <a:rPr lang="ko-KR" altLang="en-US" sz="700" dirty="0" smtClean="0"/>
                        <a:t>내역 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BACC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2390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/>
                        <a:t>  사용자관리         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▼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390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/>
                        <a:t>  운영자관리 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▼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390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/>
                        <a:t>  </a:t>
                      </a:r>
                      <a:r>
                        <a:rPr lang="ko-KR" altLang="en-US" sz="1000" dirty="0" err="1" smtClean="0"/>
                        <a:t>레</a:t>
                      </a:r>
                      <a:r>
                        <a:rPr lang="ko-KR" altLang="en-US" sz="1000" dirty="0" smtClean="0"/>
                        <a:t>  포  </a:t>
                      </a:r>
                      <a:r>
                        <a:rPr lang="ko-KR" altLang="en-US" sz="1000" dirty="0" err="1" smtClean="0"/>
                        <a:t>트</a:t>
                      </a:r>
                      <a:r>
                        <a:rPr lang="ko-KR" altLang="en-US" sz="1000" dirty="0" smtClean="0"/>
                        <a:t> 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▼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390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/>
                        <a:t>  위치관제 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▼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390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/>
                        <a:t>  고객지원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▼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3" name="직사각형 12"/>
          <p:cNvSpPr/>
          <p:nvPr/>
        </p:nvSpPr>
        <p:spPr>
          <a:xfrm>
            <a:off x="85038" y="647364"/>
            <a:ext cx="7582587" cy="330528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 bwMode="auto">
          <a:xfrm>
            <a:off x="96916" y="670920"/>
            <a:ext cx="2406428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1200" dirty="0" smtClean="0">
                <a:latin typeface="맑은 고딕" pitchFamily="50" charset="-127"/>
                <a:ea typeface="맑은 고딕" pitchFamily="50" charset="-127"/>
              </a:rPr>
              <a:t>◎ 기초 정보 관리 </a:t>
            </a:r>
            <a:r>
              <a:rPr kumimoji="0" lang="en-US" altLang="ko-KR" sz="1200" dirty="0" smtClean="0">
                <a:latin typeface="맑은 고딕" pitchFamily="50" charset="-127"/>
                <a:ea typeface="맑은 고딕" pitchFamily="50" charset="-127"/>
              </a:rPr>
              <a:t>&gt;&gt;  </a:t>
            </a:r>
            <a:r>
              <a:rPr kumimoji="0" lang="ko-KR" altLang="en-US" sz="1000" smtClean="0">
                <a:latin typeface="맑은 고딕" pitchFamily="50" charset="-127"/>
                <a:ea typeface="맑은 고딕" pitchFamily="50" charset="-127"/>
              </a:rPr>
              <a:t>예약 내역 </a:t>
            </a:r>
            <a:endParaRPr kumimoji="0" lang="ko-KR" altLang="en-US" sz="12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10631501" y="6232180"/>
            <a:ext cx="161923" cy="18097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현대체 mediurr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079989" y="692696"/>
            <a:ext cx="490832" cy="21602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LOGOUT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 bwMode="auto">
          <a:xfrm>
            <a:off x="4309052" y="708375"/>
            <a:ext cx="2800767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600" dirty="0" smtClean="0">
                <a:latin typeface="맑은 고딕" pitchFamily="50" charset="-127"/>
                <a:ea typeface="맑은 고딕" pitchFamily="50" charset="-127"/>
                <a:hlinkClick r:id="rId4"/>
              </a:rPr>
              <a:t>equation@g-trace.co.kr</a:t>
            </a:r>
            <a:r>
              <a:rPr kumimoji="0" lang="en-US" altLang="ko-KR" sz="600" dirty="0" smtClean="0">
                <a:latin typeface="맑은 고딕" pitchFamily="50" charset="-127"/>
                <a:ea typeface="맑은 고딕" pitchFamily="50" charset="-127"/>
              </a:rPr>
              <a:t> (</a:t>
            </a:r>
            <a:r>
              <a:rPr kumimoji="0" lang="ko-KR" altLang="en-US" sz="600" smtClean="0">
                <a:latin typeface="맑은 고딕" pitchFamily="50" charset="-127"/>
                <a:ea typeface="맑은 고딕" pitchFamily="50" charset="-127"/>
              </a:rPr>
              <a:t>관리자</a:t>
            </a:r>
            <a:r>
              <a:rPr kumimoji="0" lang="en-US" altLang="ko-KR" sz="600" dirty="0" smtClean="0">
                <a:latin typeface="맑은 고딕" pitchFamily="50" charset="-127"/>
                <a:ea typeface="맑은 고딕" pitchFamily="50" charset="-127"/>
              </a:rPr>
              <a:t>)</a:t>
            </a:r>
            <a:r>
              <a:rPr kumimoji="0" lang="ko-KR" altLang="en-US" sz="600" smtClean="0">
                <a:latin typeface="맑은 고딕" pitchFamily="50" charset="-127"/>
                <a:ea typeface="맑은 고딕" pitchFamily="50" charset="-127"/>
              </a:rPr>
              <a:t>님이 최근 로그인 시간은 </a:t>
            </a:r>
            <a:r>
              <a:rPr kumimoji="0" lang="en-US" altLang="ko-KR" sz="600" dirty="0" smtClean="0">
                <a:latin typeface="맑은 고딕" pitchFamily="50" charset="-127"/>
                <a:ea typeface="맑은 고딕" pitchFamily="50" charset="-127"/>
              </a:rPr>
              <a:t>2016-12-11 12:12</a:t>
            </a:r>
            <a:endParaRPr kumimoji="0" lang="ko-KR" altLang="en-US" sz="6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1267310"/>
              </p:ext>
            </p:extLst>
          </p:nvPr>
        </p:nvGraphicFramePr>
        <p:xfrm>
          <a:off x="91947" y="1271728"/>
          <a:ext cx="7578853" cy="528052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695705"/>
                <a:gridCol w="1100394"/>
                <a:gridCol w="689572"/>
                <a:gridCol w="1173835"/>
                <a:gridCol w="744000"/>
                <a:gridCol w="1234046"/>
                <a:gridCol w="580727"/>
                <a:gridCol w="1360574"/>
              </a:tblGrid>
              <a:tr h="2640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smtClean="0">
                          <a:solidFill>
                            <a:schemeClr val="tx1"/>
                          </a:solidFill>
                          <a:latin typeface="현대체 mediurr"/>
                        </a:rPr>
                        <a:t>고객</a:t>
                      </a:r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  <a:latin typeface="현대체 mediurr"/>
                        </a:rPr>
                        <a:t>ID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 smtClean="0">
                          <a:solidFill>
                            <a:schemeClr val="tx1"/>
                          </a:solidFill>
                          <a:latin typeface="현대체 mediurr"/>
                        </a:rPr>
                        <a:t>고객명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smtClean="0">
                          <a:solidFill>
                            <a:schemeClr val="tx1"/>
                          </a:solidFill>
                          <a:latin typeface="현대체 mediurr"/>
                        </a:rPr>
                        <a:t>쿠폰</a:t>
                      </a:r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  <a:latin typeface="현대체 mediurr"/>
                        </a:rPr>
                        <a:t>ID 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64026"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7" name="TextBox 26"/>
          <p:cNvSpPr txBox="1"/>
          <p:nvPr/>
        </p:nvSpPr>
        <p:spPr>
          <a:xfrm>
            <a:off x="90494" y="952008"/>
            <a:ext cx="20541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현대체 mediurr"/>
              </a:rPr>
              <a:t>▷ 예약 관리 </a:t>
            </a:r>
            <a:endParaRPr lang="ko-KR" altLang="en-US" sz="1200" dirty="0">
              <a:latin typeface="현대체 mediurr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90494" y="1814346"/>
            <a:ext cx="14798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현대체 mediurr"/>
              </a:rPr>
              <a:t>▷ 예약 내역 관리 </a:t>
            </a:r>
            <a:endParaRPr lang="ko-KR" altLang="en-US" sz="1200" dirty="0">
              <a:latin typeface="현대체 mediurr"/>
            </a:endParaRPr>
          </a:p>
        </p:txBody>
      </p:sp>
      <p:graphicFrame>
        <p:nvGraphicFramePr>
          <p:cNvPr id="45" name="표 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6874409"/>
              </p:ext>
            </p:extLst>
          </p:nvPr>
        </p:nvGraphicFramePr>
        <p:xfrm>
          <a:off x="95223" y="2093430"/>
          <a:ext cx="7415060" cy="609600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221135"/>
                <a:gridCol w="597462"/>
                <a:gridCol w="513325"/>
                <a:gridCol w="361291"/>
                <a:gridCol w="385870"/>
                <a:gridCol w="574996"/>
                <a:gridCol w="482020"/>
                <a:gridCol w="532524"/>
                <a:gridCol w="421815"/>
                <a:gridCol w="421815"/>
                <a:gridCol w="421815"/>
                <a:gridCol w="421815"/>
                <a:gridCol w="421815"/>
                <a:gridCol w="421815"/>
                <a:gridCol w="421815"/>
                <a:gridCol w="482020"/>
                <a:gridCol w="311712"/>
              </a:tblGrid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No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등록일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고객 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ID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고객명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주문번호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주문상품명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구매금액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예약일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사용금액</a:t>
                      </a:r>
                      <a:r>
                        <a:rPr lang="en-US" altLang="ko-KR" sz="800" b="0" baseline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내역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대리점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작업자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출발시간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도착시간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작업완료시간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추가작업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결제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</a:tr>
              <a:tr h="2396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Equation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선덕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1234567890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대형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상품명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45,000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2017-10-12 12:00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40,000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원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소형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상풍명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한성대리점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김하늘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14:01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14:20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14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ㅣ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50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*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카드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166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KKIDSD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강일만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1234567890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대형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상품명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45,000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2017-10-12 12:00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40,000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원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소형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상풍명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한성대리점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김하늘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14:01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14:20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14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ㅣ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50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*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현금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3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SUDKEK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선덕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1234567890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대형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상품명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45,000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2017-10-12 12:00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45,000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원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소형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상풍명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한성대리점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김하늘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14:01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14:20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14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ㅣ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50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*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카드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072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4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Equation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선덕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1234567890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대형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상품명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45,000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2017-10-12 12:00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45,000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원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소형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상풍명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한성대리점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김하늘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14:01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14:20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14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ㅣ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50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*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현금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920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5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KKIDSD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강일만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1234567890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대형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상품명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45,000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2017-10-12 12:00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45,000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원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소형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상풍명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한성대리점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김하늘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14:01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14:20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14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ㅣ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50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*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카드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6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SUDKEK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선덕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1234567890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대형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상품명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45,000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2017-10-12 12:00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40,000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원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소형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상풍명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한성대리점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김하늘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14:01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14:20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14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ㅣ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50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*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현금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7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Equation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선덕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1234567890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대형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상품명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45,000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2017-10-12 12:00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40,000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원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소형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상풍명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한성대리점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김하늘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14:01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14:20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14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ㅣ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50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*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카드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8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KKIDSD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강일만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1234567890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대형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상품명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45,000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2017-10-12 12:00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40,000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원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소형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상풍명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한성대리점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김하늘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14:01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14:20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14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ㅣ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50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*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현금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9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SUDKEK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선덕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1234567890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대형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상품명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45,000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2017-10-12 12:00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40,000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원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소형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상풍명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한성대리점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김하늘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14:01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14:20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14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ㅣ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50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*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카드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Equation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선덕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1234567890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대형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상품명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45,000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2017-10-12 12:00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40,000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원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소형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상풍명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한성대리점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김하늘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14:01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14:20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14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ㅣ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50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*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현금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27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KKIDSD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강일만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1234567890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대형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상품명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45,000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2017-10-12 12:00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40,000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원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소형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상풍명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한성대리점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김하늘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14:01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14:20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14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ㅣ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50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*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카드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216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SUDKEK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선덕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1234567890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대형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상품명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45,000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2017-10-12 12:00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40,000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원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소형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상풍명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한성대리점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김하늘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14:01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14:20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14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ㅣ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50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*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현금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746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13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Equation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선덕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1234567890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대형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상품명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45,000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2017-10-12 12:00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40,000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원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소형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상풍명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한성대리점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김하늘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14:01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14:20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14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ㅣ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50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*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카드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60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14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KKIDSD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강일만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1234567890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대형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상품명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45,000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2017-10-12 12:00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40,000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원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소형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상풍명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한성대리점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김하늘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14:01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14:20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14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ㅣ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50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*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현금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15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SUDKEK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선덕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1234567890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대형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상품명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45,000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2017-10-12 12:00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40,000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원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소형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상풍명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한성대리점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김하늘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14:01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14:20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14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ㅣ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50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*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카드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16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Equation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선덕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1234567890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대형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상품명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45,000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2017-10-12 12:00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40,000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원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소형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상풍명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한성대리점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김하늘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14:01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14:20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14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ㅣ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50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*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현금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47" name="TextBox 46"/>
          <p:cNvSpPr txBox="1"/>
          <p:nvPr/>
        </p:nvSpPr>
        <p:spPr bwMode="auto">
          <a:xfrm>
            <a:off x="91947" y="6563444"/>
            <a:ext cx="7575678" cy="21544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ctr"/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&lt;&lt; &lt; 1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2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3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4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5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6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7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8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9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10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&gt; &gt;&gt;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6953344" y="1851414"/>
            <a:ext cx="673754" cy="18051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50   V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pic>
        <p:nvPicPr>
          <p:cNvPr id="50" name="그림 4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9104" y="1823372"/>
            <a:ext cx="1046347" cy="243809"/>
          </a:xfrm>
          <a:prstGeom prst="rect">
            <a:avLst/>
          </a:prstGeom>
        </p:spPr>
      </p:pic>
      <p:sp>
        <p:nvSpPr>
          <p:cNvPr id="53" name="타원 52"/>
          <p:cNvSpPr/>
          <p:nvPr/>
        </p:nvSpPr>
        <p:spPr>
          <a:xfrm>
            <a:off x="6184433" y="1016477"/>
            <a:ext cx="203406" cy="177363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1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54" name="타원 53"/>
          <p:cNvSpPr/>
          <p:nvPr/>
        </p:nvSpPr>
        <p:spPr>
          <a:xfrm>
            <a:off x="5724340" y="1879162"/>
            <a:ext cx="203406" cy="177363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820128" y="1303652"/>
            <a:ext cx="1037385" cy="20066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ko-KR" altLang="en-US" sz="800" dirty="0">
              <a:solidFill>
                <a:schemeClr val="tx1"/>
              </a:solidFill>
              <a:latin typeface="현대체 mediurr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2614213" y="1303690"/>
            <a:ext cx="1073461" cy="20066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ko-KR" altLang="en-US" sz="800" dirty="0">
              <a:solidFill>
                <a:schemeClr val="tx1"/>
              </a:solidFill>
              <a:latin typeface="현대체 mediurr"/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4571502" y="1299394"/>
            <a:ext cx="1073461" cy="20066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ko-KR" altLang="en-US" sz="800" dirty="0">
              <a:solidFill>
                <a:schemeClr val="tx1"/>
              </a:solidFill>
              <a:latin typeface="현대체 mediurr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493088" y="1048495"/>
            <a:ext cx="536731" cy="180512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초기화</a:t>
            </a:r>
          </a:p>
        </p:txBody>
      </p:sp>
      <p:sp>
        <p:nvSpPr>
          <p:cNvPr id="48" name="직사각형 47"/>
          <p:cNvSpPr/>
          <p:nvPr/>
        </p:nvSpPr>
        <p:spPr>
          <a:xfrm>
            <a:off x="7103978" y="1052631"/>
            <a:ext cx="536731" cy="180512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조회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6286136" y="1838365"/>
            <a:ext cx="236584" cy="219035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0727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9238520"/>
              </p:ext>
            </p:extLst>
          </p:nvPr>
        </p:nvGraphicFramePr>
        <p:xfrm>
          <a:off x="7761312" y="867783"/>
          <a:ext cx="2049438" cy="5334344"/>
        </p:xfrm>
        <a:graphic>
          <a:graphicData uri="http://schemas.openxmlformats.org/drawingml/2006/table">
            <a:tbl>
              <a:tblPr/>
              <a:tblGrid>
                <a:gridCol w="222338"/>
                <a:gridCol w="1827100"/>
              </a:tblGrid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No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설명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1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kern="1200" baseline="0" dirty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초기화버튼은</a:t>
                      </a:r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 하면 검색 조건을 초기화를 한다</a:t>
                      </a:r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.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조회버튼은 입력 조건에 대한 세부 검색을 한다</a:t>
                      </a:r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. 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2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“+” </a:t>
                      </a: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신규 추가 </a:t>
                      </a:r>
                      <a:endParaRPr kumimoji="0" lang="en-US" altLang="ko-KR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“-”</a:t>
                      </a: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선택한 삭제 </a:t>
                      </a:r>
                      <a:endParaRPr kumimoji="0" lang="en-US" altLang="ko-KR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“ “  </a:t>
                      </a: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리플래쉬  </a:t>
                      </a:r>
                      <a:endParaRPr kumimoji="0" lang="en-US" altLang="ko-KR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“excel“ </a:t>
                      </a: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조회한 내역을 </a:t>
                      </a: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excel </a:t>
                      </a: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출력 </a:t>
                      </a:r>
                      <a:endParaRPr kumimoji="0" lang="en-US" altLang="ko-KR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List </a:t>
                      </a: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건수는 </a:t>
                      </a: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“30, 50, 70 , 100 “ </a:t>
                      </a: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으로 출력을 한다</a:t>
                      </a: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. </a:t>
                      </a:r>
                      <a:endParaRPr kumimoji="0" lang="ko-KR" altLang="en-US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3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선택을</a:t>
                      </a:r>
                      <a:r>
                        <a:rPr lang="ko-KR" altLang="en-US" sz="800" b="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하면 하이라이트 되며 하이라이트 </a:t>
                      </a:r>
                      <a:r>
                        <a:rPr lang="ko-KR" altLang="en-US" sz="800" b="0" baseline="0" dirty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된것을</a:t>
                      </a:r>
                      <a:r>
                        <a:rPr lang="ko-KR" altLang="en-US" sz="800" b="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선택을 하면 수정 </a:t>
                      </a:r>
                      <a:r>
                        <a:rPr lang="ko-KR" altLang="en-US" sz="800" b="0" baseline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페지이로</a:t>
                      </a:r>
                      <a:r>
                        <a:rPr lang="ko-KR" altLang="en-US" sz="800" b="0" baseline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넘어 간다</a:t>
                      </a: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. 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strike="sngStrike" dirty="0" smtClean="0">
                          <a:latin typeface="+mj-ea"/>
                          <a:ea typeface="+mj-ea"/>
                        </a:rPr>
                        <a:t>4</a:t>
                      </a:r>
                      <a:endParaRPr lang="ko-KR" altLang="en-US" sz="800" strike="sngStrike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5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strike="noStrike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6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7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baseline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8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9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10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11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12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88900" indent="-39688" algn="l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Note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lumMod val="75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5" marB="46805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1191912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lang="ko-KR" altLang="en-US" sz="800" b="1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현업측</a:t>
                      </a:r>
                      <a:r>
                        <a:rPr lang="ko-KR" altLang="en-US" sz="8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800" b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질의사항</a:t>
                      </a:r>
                      <a:r>
                        <a:rPr lang="en-US" altLang="ko-KR" sz="8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]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-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1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5" marB="46805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 bwMode="auto">
          <a:xfrm>
            <a:off x="5216230" y="290615"/>
            <a:ext cx="2952328" cy="2160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예시 화면 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1432290" y="647363"/>
            <a:ext cx="1344730" cy="6094005"/>
          </a:xfrm>
          <a:prstGeom prst="rect">
            <a:avLst/>
          </a:prstGeom>
          <a:solidFill>
            <a:schemeClr val="bg1">
              <a:lumMod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1419805" y="801104"/>
            <a:ext cx="548772" cy="65372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886889" y="881118"/>
            <a:ext cx="710555" cy="539041"/>
          </a:xfrm>
          <a:prstGeom prst="rect">
            <a:avLst/>
          </a:prstGeom>
        </p:spPr>
      </p:pic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1399173"/>
              </p:ext>
            </p:extLst>
          </p:nvPr>
        </p:nvGraphicFramePr>
        <p:xfrm>
          <a:off x="-1424164" y="1701421"/>
          <a:ext cx="1312328" cy="324612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066883"/>
                <a:gridCol w="245445"/>
              </a:tblGrid>
              <a:tr h="22390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/>
                        <a:t>  기초정보관리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▲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1921">
                <a:tc gridSpan="2">
                  <a:txBody>
                    <a:bodyPr/>
                    <a:lstStyle/>
                    <a:p>
                      <a:pPr algn="r" latinLnBrk="1"/>
                      <a:r>
                        <a:rPr lang="ko-KR" altLang="en-US" sz="700" dirty="0" smtClean="0"/>
                        <a:t>정비 상품 관리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181921">
                <a:tc gridSpan="2">
                  <a:txBody>
                    <a:bodyPr/>
                    <a:lstStyle/>
                    <a:p>
                      <a:pPr algn="r" latinLnBrk="1"/>
                      <a:r>
                        <a:rPr lang="ko-KR" altLang="en-US" sz="700" dirty="0" smtClean="0"/>
                        <a:t>세차 상품 관리 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181921">
                <a:tc gridSpan="2">
                  <a:txBody>
                    <a:bodyPr/>
                    <a:lstStyle/>
                    <a:p>
                      <a:pPr algn="r" latinLnBrk="1"/>
                      <a:r>
                        <a:rPr lang="en-US" altLang="ko-KR" sz="700" dirty="0" smtClean="0"/>
                        <a:t>*</a:t>
                      </a:r>
                      <a:r>
                        <a:rPr lang="ko-KR" altLang="en-US" sz="700" smtClean="0"/>
                        <a:t>대리점</a:t>
                      </a:r>
                      <a:r>
                        <a:rPr lang="en-US" altLang="ko-KR" sz="700" baseline="0" dirty="0" smtClean="0"/>
                        <a:t> </a:t>
                      </a:r>
                      <a:r>
                        <a:rPr lang="ko-KR" altLang="en-US" sz="700" baseline="0" smtClean="0"/>
                        <a:t>관리 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181921">
                <a:tc gridSpan="2">
                  <a:txBody>
                    <a:bodyPr/>
                    <a:lstStyle/>
                    <a:p>
                      <a:pPr algn="r" latinLnBrk="1"/>
                      <a:r>
                        <a:rPr lang="en-US" altLang="ko-KR" sz="700" dirty="0" smtClean="0"/>
                        <a:t>*BLE</a:t>
                      </a:r>
                      <a:r>
                        <a:rPr lang="en-US" altLang="ko-KR" sz="700" baseline="0" dirty="0" smtClean="0"/>
                        <a:t> </a:t>
                      </a:r>
                      <a:r>
                        <a:rPr lang="ko-KR" altLang="en-US" sz="700" baseline="0" smtClean="0"/>
                        <a:t>단말기 관리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181921">
                <a:tc gridSpan="2">
                  <a:txBody>
                    <a:bodyPr/>
                    <a:lstStyle/>
                    <a:p>
                      <a:pPr algn="r" latinLnBrk="1"/>
                      <a:r>
                        <a:rPr lang="ko-KR" altLang="en-US" sz="700" dirty="0" smtClean="0"/>
                        <a:t>배차 내역 관리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181921">
                <a:tc gridSpan="2">
                  <a:txBody>
                    <a:bodyPr/>
                    <a:lstStyle/>
                    <a:p>
                      <a:pPr algn="r" latinLnBrk="1"/>
                      <a:r>
                        <a:rPr lang="en-US" altLang="ko-KR" sz="700" dirty="0" smtClean="0"/>
                        <a:t>*</a:t>
                      </a:r>
                      <a:r>
                        <a:rPr lang="ko-KR" altLang="en-US" sz="700" smtClean="0"/>
                        <a:t>권역 </a:t>
                      </a:r>
                      <a:r>
                        <a:rPr lang="ko-KR" altLang="en-US" sz="700" dirty="0" smtClean="0"/>
                        <a:t>관리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181921">
                <a:tc gridSpan="2">
                  <a:txBody>
                    <a:bodyPr/>
                    <a:lstStyle/>
                    <a:p>
                      <a:pPr algn="r" latinLnBrk="1"/>
                      <a:r>
                        <a:rPr lang="en-US" altLang="ko-KR" sz="700" dirty="0" smtClean="0"/>
                        <a:t>*</a:t>
                      </a:r>
                      <a:r>
                        <a:rPr lang="ko-KR" altLang="en-US" sz="700" smtClean="0"/>
                        <a:t>세차 </a:t>
                      </a:r>
                      <a:r>
                        <a:rPr lang="ko-KR" altLang="en-US" sz="700" dirty="0" smtClean="0"/>
                        <a:t>차량 관리 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181921">
                <a:tc gridSpan="2">
                  <a:txBody>
                    <a:bodyPr/>
                    <a:lstStyle/>
                    <a:p>
                      <a:pPr algn="r" latinLnBrk="1"/>
                      <a:r>
                        <a:rPr lang="en-US" altLang="ko-KR" sz="700" dirty="0" smtClean="0"/>
                        <a:t>*</a:t>
                      </a:r>
                      <a:r>
                        <a:rPr lang="ko-KR" altLang="en-US" sz="700" smtClean="0"/>
                        <a:t>직원 </a:t>
                      </a:r>
                      <a:r>
                        <a:rPr lang="ko-KR" altLang="en-US" sz="700" dirty="0" smtClean="0"/>
                        <a:t>관리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BACC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181921">
                <a:tc gridSpan="2">
                  <a:txBody>
                    <a:bodyPr/>
                    <a:lstStyle/>
                    <a:p>
                      <a:pPr algn="r" latinLnBrk="1"/>
                      <a:r>
                        <a:rPr lang="ko-KR" altLang="en-US" sz="700" dirty="0" smtClean="0"/>
                        <a:t>쿠폰 내역 관리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BACC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2390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/>
                        <a:t>  사용자관리         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▼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390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/>
                        <a:t>  운영자관리 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▼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390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/>
                        <a:t>  </a:t>
                      </a:r>
                      <a:r>
                        <a:rPr lang="ko-KR" altLang="en-US" sz="1000" dirty="0" err="1" smtClean="0"/>
                        <a:t>레</a:t>
                      </a:r>
                      <a:r>
                        <a:rPr lang="ko-KR" altLang="en-US" sz="1000" dirty="0" smtClean="0"/>
                        <a:t>  포  </a:t>
                      </a:r>
                      <a:r>
                        <a:rPr lang="ko-KR" altLang="en-US" sz="1000" dirty="0" err="1" smtClean="0"/>
                        <a:t>트</a:t>
                      </a:r>
                      <a:r>
                        <a:rPr lang="ko-KR" altLang="en-US" sz="1000" dirty="0" smtClean="0"/>
                        <a:t> 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▼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390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/>
                        <a:t>  위치관제 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▼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390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/>
                        <a:t>  고객지원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▼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3" name="직사각형 12"/>
          <p:cNvSpPr/>
          <p:nvPr/>
        </p:nvSpPr>
        <p:spPr>
          <a:xfrm>
            <a:off x="85038" y="647364"/>
            <a:ext cx="7582587" cy="330528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 bwMode="auto">
          <a:xfrm>
            <a:off x="96916" y="670920"/>
            <a:ext cx="2534668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1200" dirty="0" smtClean="0">
                <a:latin typeface="맑은 고딕" pitchFamily="50" charset="-127"/>
                <a:ea typeface="맑은 고딕" pitchFamily="50" charset="-127"/>
              </a:rPr>
              <a:t>◎ 기초 정보 관리 </a:t>
            </a:r>
            <a:r>
              <a:rPr kumimoji="0" lang="en-US" altLang="ko-KR" sz="1200" dirty="0" smtClean="0">
                <a:latin typeface="맑은 고딕" pitchFamily="50" charset="-127"/>
                <a:ea typeface="맑은 고딕" pitchFamily="50" charset="-127"/>
              </a:rPr>
              <a:t>&gt;&gt;  </a:t>
            </a:r>
            <a:r>
              <a:rPr kumimoji="0" lang="ko-KR" altLang="en-US" sz="1000" smtClean="0">
                <a:latin typeface="맑은 고딕" pitchFamily="50" charset="-127"/>
                <a:ea typeface="맑은 고딕" pitchFamily="50" charset="-127"/>
              </a:rPr>
              <a:t>포인트 내역 </a:t>
            </a:r>
            <a:endParaRPr kumimoji="0" lang="ko-KR" altLang="en-US" sz="12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10631501" y="6232180"/>
            <a:ext cx="161923" cy="18097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현대체 mediurr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079989" y="692696"/>
            <a:ext cx="490832" cy="21602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LOGOUT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 bwMode="auto">
          <a:xfrm>
            <a:off x="4309052" y="708375"/>
            <a:ext cx="2800767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600" dirty="0" smtClean="0">
                <a:latin typeface="맑은 고딕" pitchFamily="50" charset="-127"/>
                <a:ea typeface="맑은 고딕" pitchFamily="50" charset="-127"/>
                <a:hlinkClick r:id="rId4"/>
              </a:rPr>
              <a:t>equation@g-trace.co.kr</a:t>
            </a:r>
            <a:r>
              <a:rPr kumimoji="0" lang="en-US" altLang="ko-KR" sz="600" dirty="0" smtClean="0">
                <a:latin typeface="맑은 고딕" pitchFamily="50" charset="-127"/>
                <a:ea typeface="맑은 고딕" pitchFamily="50" charset="-127"/>
              </a:rPr>
              <a:t> (</a:t>
            </a:r>
            <a:r>
              <a:rPr kumimoji="0" lang="ko-KR" altLang="en-US" sz="600" smtClean="0">
                <a:latin typeface="맑은 고딕" pitchFamily="50" charset="-127"/>
                <a:ea typeface="맑은 고딕" pitchFamily="50" charset="-127"/>
              </a:rPr>
              <a:t>관리자</a:t>
            </a:r>
            <a:r>
              <a:rPr kumimoji="0" lang="en-US" altLang="ko-KR" sz="600" dirty="0" smtClean="0">
                <a:latin typeface="맑은 고딕" pitchFamily="50" charset="-127"/>
                <a:ea typeface="맑은 고딕" pitchFamily="50" charset="-127"/>
              </a:rPr>
              <a:t>)</a:t>
            </a:r>
            <a:r>
              <a:rPr kumimoji="0" lang="ko-KR" altLang="en-US" sz="600" smtClean="0">
                <a:latin typeface="맑은 고딕" pitchFamily="50" charset="-127"/>
                <a:ea typeface="맑은 고딕" pitchFamily="50" charset="-127"/>
              </a:rPr>
              <a:t>님이 최근 로그인 시간은 </a:t>
            </a:r>
            <a:r>
              <a:rPr kumimoji="0" lang="en-US" altLang="ko-KR" sz="600" dirty="0" smtClean="0">
                <a:latin typeface="맑은 고딕" pitchFamily="50" charset="-127"/>
                <a:ea typeface="맑은 고딕" pitchFamily="50" charset="-127"/>
              </a:rPr>
              <a:t>2016-12-11 12:12</a:t>
            </a:r>
            <a:endParaRPr kumimoji="0" lang="ko-KR" altLang="en-US" sz="6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8888880"/>
              </p:ext>
            </p:extLst>
          </p:nvPr>
        </p:nvGraphicFramePr>
        <p:xfrm>
          <a:off x="91947" y="1271728"/>
          <a:ext cx="7578853" cy="528052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695705"/>
                <a:gridCol w="1100394"/>
                <a:gridCol w="689572"/>
                <a:gridCol w="1173835"/>
                <a:gridCol w="744000"/>
                <a:gridCol w="1234046"/>
                <a:gridCol w="580727"/>
                <a:gridCol w="1360574"/>
              </a:tblGrid>
              <a:tr h="2640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smtClean="0">
                          <a:solidFill>
                            <a:schemeClr val="tx1"/>
                          </a:solidFill>
                          <a:latin typeface="현대체 mediurr"/>
                        </a:rPr>
                        <a:t>고객</a:t>
                      </a:r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  <a:latin typeface="현대체 mediurr"/>
                        </a:rPr>
                        <a:t>ID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 smtClean="0">
                          <a:solidFill>
                            <a:schemeClr val="tx1"/>
                          </a:solidFill>
                          <a:latin typeface="현대체 mediurr"/>
                        </a:rPr>
                        <a:t>고객명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smtClean="0">
                          <a:solidFill>
                            <a:schemeClr val="tx1"/>
                          </a:solidFill>
                          <a:latin typeface="현대체 mediurr"/>
                        </a:rPr>
                        <a:t>쿠폰</a:t>
                      </a:r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  <a:latin typeface="현대체 mediurr"/>
                        </a:rPr>
                        <a:t>ID 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현대체 mediurr"/>
                        </a:rPr>
                        <a:t>사용여부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64026"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7" name="TextBox 26"/>
          <p:cNvSpPr txBox="1"/>
          <p:nvPr/>
        </p:nvSpPr>
        <p:spPr>
          <a:xfrm>
            <a:off x="90494" y="952008"/>
            <a:ext cx="20541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현대체 mediurr"/>
              </a:rPr>
              <a:t>▷ 포인트 관리 </a:t>
            </a:r>
            <a:endParaRPr lang="ko-KR" altLang="en-US" sz="1200" dirty="0">
              <a:latin typeface="현대체 mediurr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90494" y="1814346"/>
            <a:ext cx="16337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현대체 mediurr"/>
              </a:rPr>
              <a:t>▷ 포인트 적립 내역 </a:t>
            </a:r>
            <a:endParaRPr lang="ko-KR" altLang="en-US" sz="1200" dirty="0">
              <a:latin typeface="현대체 mediurr"/>
            </a:endParaRPr>
          </a:p>
        </p:txBody>
      </p:sp>
      <p:graphicFrame>
        <p:nvGraphicFramePr>
          <p:cNvPr id="45" name="표 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4275382"/>
              </p:ext>
            </p:extLst>
          </p:nvPr>
        </p:nvGraphicFramePr>
        <p:xfrm>
          <a:off x="95223" y="2093430"/>
          <a:ext cx="7628109" cy="4133313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252975"/>
                <a:gridCol w="597462"/>
                <a:gridCol w="718112"/>
                <a:gridCol w="413312"/>
                <a:gridCol w="1007038"/>
                <a:gridCol w="726006"/>
                <a:gridCol w="726006"/>
                <a:gridCol w="726006"/>
                <a:gridCol w="726006"/>
                <a:gridCol w="726006"/>
                <a:gridCol w="1009180"/>
              </a:tblGrid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No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등록일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고객 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ID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고객명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적립 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ID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쿠폰상품명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구매 금액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사용일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사용금액</a:t>
                      </a:r>
                      <a:r>
                        <a:rPr lang="en-US" altLang="ko-KR" sz="800" b="0" baseline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내역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사용여부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</a:tr>
              <a:tr h="2396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Equation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선덕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12345678901245XX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대형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상품명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45,000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2017-10-12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40,000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원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소형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상풍명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166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KKIDSD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강일만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12345678901245XX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대형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상품명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45,000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2017-10-12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40,000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원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소형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상풍명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3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SUDKEK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t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선덕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12345678901245XX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대형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상품명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45,000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2017-10-12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45,000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원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소형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상풍명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072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4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Equation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Staff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12345678901245XX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대형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상품명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45,000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2017-10-12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45,000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원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소형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상풍명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920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5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KKIDSD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관리자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12345678901245XX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대형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상품명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45,000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2017-10-12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45,000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원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소형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상풍명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부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6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SUDKEK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관리자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12345678901245XX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대형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상품명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45,000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2017-10-12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40,000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원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소형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상풍명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7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Equation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김대표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12345678901245XX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대형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상품명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45,000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2017-10-12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40,000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원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소형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상풍명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8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KKIDSD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김대표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12345678901245XX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대형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상품명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45,000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2017-10-12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40,000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원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소형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상풍명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부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9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SUDKEK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김대표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12345678901245XX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대형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상품명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45,000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2017-10-12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40,000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원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소형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상풍명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Equation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김대표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12345678901245XX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대형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상품명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45,000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2017-10-12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40,000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원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소형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상풍명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27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KKIDSD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김대표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12345678901245XX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대형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상품명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45,000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2017-10-12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40,000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원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소형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상풍명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216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SUDKEK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김대표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12345678901245XX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대형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상품명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45,000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2017-10-12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40,000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원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소형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상풍명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부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13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Equation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김대표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12345678901245XX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대형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상품명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45,000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2017-10-12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40,000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원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소형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상풍명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60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14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KKIDSD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김대표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12345678901245XX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대형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상품명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45,000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2017-10-12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40,000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원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소형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상풍명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15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SUDKEK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김대표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12345678901245XX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대형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상품명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45,000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2017-10-12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40,000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원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소형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상풍명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16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Equation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김대표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12345678901245XX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대형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상품명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45,000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2017-10-12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40,000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원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소형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상풍명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부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47" name="TextBox 46"/>
          <p:cNvSpPr txBox="1"/>
          <p:nvPr/>
        </p:nvSpPr>
        <p:spPr bwMode="auto">
          <a:xfrm>
            <a:off x="91947" y="6563444"/>
            <a:ext cx="7575678" cy="21544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ctr"/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&lt;&lt; &lt; 1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2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3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4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5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6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7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8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9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10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&gt; &gt;&gt;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6953344" y="1851414"/>
            <a:ext cx="673754" cy="18051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50   V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pic>
        <p:nvPicPr>
          <p:cNvPr id="50" name="그림 4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9104" y="1823372"/>
            <a:ext cx="1046347" cy="243809"/>
          </a:xfrm>
          <a:prstGeom prst="rect">
            <a:avLst/>
          </a:prstGeom>
        </p:spPr>
      </p:pic>
      <p:sp>
        <p:nvSpPr>
          <p:cNvPr id="53" name="타원 52"/>
          <p:cNvSpPr/>
          <p:nvPr/>
        </p:nvSpPr>
        <p:spPr>
          <a:xfrm>
            <a:off x="6184433" y="1016477"/>
            <a:ext cx="203406" cy="177363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1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54" name="타원 53"/>
          <p:cNvSpPr/>
          <p:nvPr/>
        </p:nvSpPr>
        <p:spPr>
          <a:xfrm>
            <a:off x="5724340" y="1879162"/>
            <a:ext cx="203406" cy="177363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820128" y="1303652"/>
            <a:ext cx="1037385" cy="20066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ko-KR" altLang="en-US" sz="800" dirty="0">
              <a:solidFill>
                <a:schemeClr val="tx1"/>
              </a:solidFill>
              <a:latin typeface="현대체 mediurr"/>
            </a:endParaRPr>
          </a:p>
        </p:txBody>
      </p:sp>
      <p:grpSp>
        <p:nvGrpSpPr>
          <p:cNvPr id="29" name="그룹 28"/>
          <p:cNvGrpSpPr/>
          <p:nvPr/>
        </p:nvGrpSpPr>
        <p:grpSpPr>
          <a:xfrm>
            <a:off x="6451830" y="1306860"/>
            <a:ext cx="1193465" cy="216761"/>
            <a:chOff x="9812992" y="1180668"/>
            <a:chExt cx="1193465" cy="216761"/>
          </a:xfrm>
        </p:grpSpPr>
        <p:grpSp>
          <p:nvGrpSpPr>
            <p:cNvPr id="30" name="그룹 29"/>
            <p:cNvGrpSpPr/>
            <p:nvPr/>
          </p:nvGrpSpPr>
          <p:grpSpPr>
            <a:xfrm>
              <a:off x="9812992" y="1180668"/>
              <a:ext cx="504549" cy="215444"/>
              <a:chOff x="3355576" y="1263570"/>
              <a:chExt cx="504549" cy="215444"/>
            </a:xfrm>
          </p:grpSpPr>
          <p:sp>
            <p:nvSpPr>
              <p:cNvPr id="37" name="타원 36"/>
              <p:cNvSpPr/>
              <p:nvPr/>
            </p:nvSpPr>
            <p:spPr>
              <a:xfrm>
                <a:off x="3355576" y="1289203"/>
                <a:ext cx="183228" cy="16417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2700000" scaled="1"/>
                <a:tileRect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>
                  <a:latin typeface="현대체 mediurr"/>
                </a:endParaRPr>
              </a:p>
            </p:txBody>
          </p:sp>
          <p:sp>
            <p:nvSpPr>
              <p:cNvPr id="38" name="TextBox 37"/>
              <p:cNvSpPr txBox="1"/>
              <p:nvPr/>
            </p:nvSpPr>
            <p:spPr>
              <a:xfrm>
                <a:off x="3470275" y="1263570"/>
                <a:ext cx="389850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dirty="0">
                    <a:latin typeface="현대체 mediurr"/>
                  </a:rPr>
                  <a:t>전체</a:t>
                </a:r>
              </a:p>
            </p:txBody>
          </p:sp>
        </p:grpSp>
        <p:grpSp>
          <p:nvGrpSpPr>
            <p:cNvPr id="31" name="그룹 30"/>
            <p:cNvGrpSpPr/>
            <p:nvPr/>
          </p:nvGrpSpPr>
          <p:grpSpPr>
            <a:xfrm>
              <a:off x="10232961" y="1180668"/>
              <a:ext cx="410936" cy="215444"/>
              <a:chOff x="3168738" y="1263570"/>
              <a:chExt cx="410936" cy="215444"/>
            </a:xfrm>
          </p:grpSpPr>
          <p:sp>
            <p:nvSpPr>
              <p:cNvPr id="35" name="타원 34"/>
              <p:cNvSpPr/>
              <p:nvPr/>
            </p:nvSpPr>
            <p:spPr>
              <a:xfrm>
                <a:off x="3168738" y="1287621"/>
                <a:ext cx="183228" cy="16417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2700000" scaled="1"/>
                <a:tileRect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>
                  <a:latin typeface="현대체 mediurr"/>
                </a:endParaRPr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3292416" y="1263570"/>
                <a:ext cx="287258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dirty="0">
                    <a:latin typeface="현대체 mediurr"/>
                  </a:rPr>
                  <a:t>여</a:t>
                </a:r>
              </a:p>
            </p:txBody>
          </p:sp>
        </p:grpSp>
        <p:grpSp>
          <p:nvGrpSpPr>
            <p:cNvPr id="32" name="그룹 31"/>
            <p:cNvGrpSpPr/>
            <p:nvPr/>
          </p:nvGrpSpPr>
          <p:grpSpPr>
            <a:xfrm>
              <a:off x="10561785" y="1181985"/>
              <a:ext cx="444672" cy="215444"/>
              <a:chOff x="2890755" y="1264887"/>
              <a:chExt cx="444672" cy="215444"/>
            </a:xfrm>
          </p:grpSpPr>
          <p:sp>
            <p:nvSpPr>
              <p:cNvPr id="33" name="타원 32"/>
              <p:cNvSpPr/>
              <p:nvPr/>
            </p:nvSpPr>
            <p:spPr>
              <a:xfrm>
                <a:off x="2890755" y="1293110"/>
                <a:ext cx="183228" cy="16417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2700000" scaled="1"/>
                <a:tileRect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>
                  <a:latin typeface="현대체 mediurr"/>
                </a:endParaRPr>
              </a:p>
            </p:txBody>
          </p:sp>
          <p:sp>
            <p:nvSpPr>
              <p:cNvPr id="34" name="TextBox 33"/>
              <p:cNvSpPr txBox="1"/>
              <p:nvPr/>
            </p:nvSpPr>
            <p:spPr>
              <a:xfrm>
                <a:off x="3048169" y="1264887"/>
                <a:ext cx="287258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dirty="0">
                    <a:latin typeface="현대체 mediurr"/>
                  </a:rPr>
                  <a:t>부</a:t>
                </a:r>
              </a:p>
            </p:txBody>
          </p:sp>
        </p:grpSp>
      </p:grpSp>
      <p:sp>
        <p:nvSpPr>
          <p:cNvPr id="41" name="직사각형 40"/>
          <p:cNvSpPr/>
          <p:nvPr/>
        </p:nvSpPr>
        <p:spPr>
          <a:xfrm>
            <a:off x="2614213" y="1303690"/>
            <a:ext cx="1073461" cy="20066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ko-KR" altLang="en-US" sz="800" dirty="0">
              <a:solidFill>
                <a:schemeClr val="tx1"/>
              </a:solidFill>
              <a:latin typeface="현대체 mediurr"/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4571502" y="1299394"/>
            <a:ext cx="1073461" cy="20066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ko-KR" altLang="en-US" sz="800" dirty="0">
              <a:solidFill>
                <a:schemeClr val="tx1"/>
              </a:solidFill>
              <a:latin typeface="현대체 mediurr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493088" y="1048495"/>
            <a:ext cx="536731" cy="180512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초기화</a:t>
            </a:r>
          </a:p>
        </p:txBody>
      </p:sp>
      <p:sp>
        <p:nvSpPr>
          <p:cNvPr id="48" name="직사각형 47"/>
          <p:cNvSpPr/>
          <p:nvPr/>
        </p:nvSpPr>
        <p:spPr>
          <a:xfrm>
            <a:off x="7103978" y="1052631"/>
            <a:ext cx="536731" cy="180512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조회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6286136" y="1838365"/>
            <a:ext cx="236584" cy="219035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9517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150872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315637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141471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583195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7889627"/>
              </p:ext>
            </p:extLst>
          </p:nvPr>
        </p:nvGraphicFramePr>
        <p:xfrm>
          <a:off x="7761312" y="867783"/>
          <a:ext cx="2049438" cy="4058048"/>
        </p:xfrm>
        <a:graphic>
          <a:graphicData uri="http://schemas.openxmlformats.org/drawingml/2006/table">
            <a:tbl>
              <a:tblPr/>
              <a:tblGrid>
                <a:gridCol w="222338"/>
                <a:gridCol w="1827100"/>
              </a:tblGrid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No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설명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1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2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3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strike="sngStrike" dirty="0" smtClean="0">
                          <a:latin typeface="+mj-ea"/>
                          <a:ea typeface="+mj-ea"/>
                        </a:rPr>
                        <a:t>4</a:t>
                      </a:r>
                      <a:endParaRPr lang="ko-KR" altLang="en-US" sz="800" strike="sngStrike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5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strike="noStrike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6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7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baseline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8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9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10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11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12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88900" indent="-39688" algn="l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Note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lumMod val="75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5" marB="46805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1191912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lang="ko-KR" altLang="en-US" sz="800" b="1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현업측</a:t>
                      </a:r>
                      <a:r>
                        <a:rPr lang="ko-KR" altLang="en-US" sz="8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질의사항</a:t>
                      </a:r>
                      <a:r>
                        <a:rPr lang="en-US" altLang="ko-KR" sz="8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]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1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5" marB="46805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 bwMode="auto">
          <a:xfrm>
            <a:off x="5216230" y="290615"/>
            <a:ext cx="2952328" cy="2160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예시 화면 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10631501" y="6232180"/>
            <a:ext cx="161923" cy="18097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현대체 mediurr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8126941" y="5021324"/>
            <a:ext cx="2016370" cy="15905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800" smtClean="0">
              <a:solidFill>
                <a:schemeClr val="bg2">
                  <a:lumMod val="7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8126941" y="5282631"/>
            <a:ext cx="2016370" cy="15905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800" smtClean="0">
              <a:solidFill>
                <a:schemeClr val="bg2">
                  <a:lumMod val="7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10456239" y="1968321"/>
            <a:ext cx="245003" cy="18113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lIns="0" rtlCol="0" anchor="ctr">
            <a:noAutofit/>
          </a:bodyPr>
          <a:lstStyle/>
          <a:p>
            <a:pPr algn="ctr"/>
            <a:r>
              <a:rPr lang="en-US" altLang="ko-KR" sz="800" dirty="0" smtClean="0">
                <a:latin typeface="맑은 고딕" pitchFamily="50" charset="-127"/>
                <a:ea typeface="맑은 고딕" pitchFamily="50" charset="-127"/>
              </a:rPr>
              <a:t>  ?</a:t>
            </a:r>
            <a:endParaRPr lang="ko-KR" altLang="en-US" sz="8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10636011" y="1917087"/>
            <a:ext cx="59503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ko-KR" altLang="en-US" sz="800" b="1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사용가능</a:t>
            </a:r>
            <a:endParaRPr lang="en-US" altLang="ko-KR" sz="800" b="1" dirty="0">
              <a:solidFill>
                <a:srgbClr val="00B05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0216537" y="5235247"/>
            <a:ext cx="150233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000" b="1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r>
              <a:rPr lang="en-US" altLang="ko-KR" sz="800" dirty="0" smtClean="0">
                <a:solidFill>
                  <a:srgbClr val="C00000"/>
                </a:solidFill>
              </a:rPr>
              <a:t>(</a:t>
            </a:r>
            <a:r>
              <a:rPr lang="ko-KR" altLang="en-US" sz="800" dirty="0" smtClean="0">
                <a:solidFill>
                  <a:srgbClr val="C00000"/>
                </a:solidFill>
              </a:rPr>
              <a:t>사용불가 </a:t>
            </a:r>
            <a:r>
              <a:rPr lang="en-US" altLang="ko-KR" sz="800" dirty="0" smtClean="0">
                <a:solidFill>
                  <a:srgbClr val="C00000"/>
                </a:solidFill>
              </a:rPr>
              <a:t>- </a:t>
            </a:r>
            <a:r>
              <a:rPr lang="ko-KR" altLang="en-US" sz="800" dirty="0" err="1" smtClean="0">
                <a:solidFill>
                  <a:srgbClr val="C00000"/>
                </a:solidFill>
              </a:rPr>
              <a:t>순차적숫자나열</a:t>
            </a:r>
            <a:r>
              <a:rPr lang="en-US" altLang="ko-KR" sz="800" dirty="0" smtClean="0">
                <a:solidFill>
                  <a:srgbClr val="C00000"/>
                </a:solidFill>
              </a:rPr>
              <a:t>)</a:t>
            </a:r>
            <a:endParaRPr lang="en-US" altLang="ko-KR" sz="800" dirty="0">
              <a:solidFill>
                <a:srgbClr val="C00000"/>
              </a:solidFill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10228408" y="4492742"/>
            <a:ext cx="1086826" cy="17318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8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중복 체크</a:t>
            </a:r>
          </a:p>
        </p:txBody>
      </p:sp>
      <p:sp>
        <p:nvSpPr>
          <p:cNvPr id="47" name="직사각형 46"/>
          <p:cNvSpPr/>
          <p:nvPr/>
        </p:nvSpPr>
        <p:spPr>
          <a:xfrm>
            <a:off x="8134939" y="4756938"/>
            <a:ext cx="2002190" cy="16005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r>
              <a:rPr lang="ko-KR" altLang="en-US" sz="800" dirty="0" smtClean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이용자명</a:t>
            </a:r>
          </a:p>
        </p:txBody>
      </p:sp>
      <p:sp>
        <p:nvSpPr>
          <p:cNvPr id="51" name="TextBox 50"/>
          <p:cNvSpPr txBox="1"/>
          <p:nvPr/>
        </p:nvSpPr>
        <p:spPr bwMode="auto">
          <a:xfrm>
            <a:off x="909172" y="930219"/>
            <a:ext cx="737702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lang="en-US" altLang="ko-KR" sz="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|</a:t>
            </a:r>
            <a:r>
              <a:rPr lang="ko-KR" altLang="en-US" sz="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 기</a:t>
            </a:r>
            <a:r>
              <a:rPr lang="ko-KR" altLang="en-US" sz="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본</a:t>
            </a:r>
            <a:r>
              <a:rPr lang="ko-KR" altLang="en-US" sz="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정보</a:t>
            </a:r>
          </a:p>
        </p:txBody>
      </p:sp>
      <p:sp>
        <p:nvSpPr>
          <p:cNvPr id="52" name="타원 51"/>
          <p:cNvSpPr/>
          <p:nvPr/>
        </p:nvSpPr>
        <p:spPr>
          <a:xfrm>
            <a:off x="10701581" y="2530246"/>
            <a:ext cx="214072" cy="2286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8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8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3" name="타원 52"/>
          <p:cNvSpPr/>
          <p:nvPr/>
        </p:nvSpPr>
        <p:spPr>
          <a:xfrm>
            <a:off x="10667450" y="3064882"/>
            <a:ext cx="214072" cy="2286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8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8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11303958" y="4465995"/>
            <a:ext cx="100380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 err="1" smtClean="0">
                <a:solidFill>
                  <a:schemeClr val="accent6"/>
                </a:solidFill>
              </a:rPr>
              <a:t>가입후</a:t>
            </a:r>
            <a:r>
              <a:rPr lang="ko-KR" altLang="en-US" sz="800" b="1" dirty="0" smtClean="0">
                <a:solidFill>
                  <a:schemeClr val="accent6"/>
                </a:solidFill>
              </a:rPr>
              <a:t> 변경 불가 </a:t>
            </a:r>
            <a:endParaRPr lang="ko-KR" altLang="en-US" sz="800" b="1" dirty="0">
              <a:solidFill>
                <a:schemeClr val="accent6"/>
              </a:solidFill>
            </a:endParaRPr>
          </a:p>
        </p:txBody>
      </p:sp>
      <p:sp>
        <p:nvSpPr>
          <p:cNvPr id="63" name="타원 62"/>
          <p:cNvSpPr/>
          <p:nvPr/>
        </p:nvSpPr>
        <p:spPr>
          <a:xfrm>
            <a:off x="10719457" y="4125870"/>
            <a:ext cx="214072" cy="2286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8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8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10241072" y="5030216"/>
            <a:ext cx="1086826" cy="17318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8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중복 체크</a:t>
            </a: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8602924"/>
              </p:ext>
            </p:extLst>
          </p:nvPr>
        </p:nvGraphicFramePr>
        <p:xfrm>
          <a:off x="994449" y="1119578"/>
          <a:ext cx="5923743" cy="5145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4704"/>
                <a:gridCol w="2203011"/>
                <a:gridCol w="780478"/>
                <a:gridCol w="2185550"/>
              </a:tblGrid>
              <a:tr h="2572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*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BLE ID</a:t>
                      </a: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</a:t>
                      </a:r>
                      <a:endParaRPr lang="ko-KR" altLang="en-US" sz="800" b="1" dirty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*</a:t>
                      </a:r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구매일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572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*</a:t>
                      </a:r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사용분류</a:t>
                      </a:r>
                      <a:endParaRPr lang="ko-KR" altLang="en-US" sz="800" b="1" dirty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*</a:t>
                      </a:r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사용여부 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64" name="직사각형 63"/>
          <p:cNvSpPr/>
          <p:nvPr/>
        </p:nvSpPr>
        <p:spPr>
          <a:xfrm>
            <a:off x="1825814" y="1166531"/>
            <a:ext cx="1354860" cy="16792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800" dirty="0" smtClean="0">
              <a:solidFill>
                <a:schemeClr val="bg2">
                  <a:lumMod val="7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66" name="직사각형 65"/>
          <p:cNvSpPr/>
          <p:nvPr/>
        </p:nvSpPr>
        <p:spPr>
          <a:xfrm>
            <a:off x="3275727" y="1165608"/>
            <a:ext cx="622658" cy="17318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8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중복체크</a:t>
            </a:r>
          </a:p>
        </p:txBody>
      </p:sp>
      <p:sp>
        <p:nvSpPr>
          <p:cNvPr id="50" name="직사각형 49"/>
          <p:cNvSpPr/>
          <p:nvPr/>
        </p:nvSpPr>
        <p:spPr>
          <a:xfrm>
            <a:off x="1825814" y="1410922"/>
            <a:ext cx="2068042" cy="19294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800" dirty="0" smtClean="0">
                <a:solidFill>
                  <a:schemeClr val="bg2">
                    <a:lumMod val="75000"/>
                  </a:schemeClr>
                </a:solidFill>
              </a:rPr>
              <a:t>미  분  류</a:t>
            </a:r>
            <a:r>
              <a:rPr lang="en-US" altLang="ko-KR" sz="800" dirty="0" smtClean="0">
                <a:solidFill>
                  <a:schemeClr val="bg2">
                    <a:lumMod val="75000"/>
                  </a:schemeClr>
                </a:solidFill>
              </a:rPr>
              <a:t> ▼</a:t>
            </a:r>
            <a:endParaRPr lang="ko-KR" altLang="en-US" sz="800" dirty="0" smtClean="0">
              <a:solidFill>
                <a:schemeClr val="bg2">
                  <a:lumMod val="7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4850822" y="1172419"/>
            <a:ext cx="2002190" cy="16005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endParaRPr lang="ko-KR" altLang="en-US" sz="800" dirty="0" smtClean="0">
              <a:solidFill>
                <a:schemeClr val="bg2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0" name="그림 69" descr="icon_calendar.gi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2304" y="1172419"/>
            <a:ext cx="140725" cy="161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1" name="그룹 70"/>
          <p:cNvGrpSpPr/>
          <p:nvPr/>
        </p:nvGrpSpPr>
        <p:grpSpPr>
          <a:xfrm>
            <a:off x="4862591" y="1406242"/>
            <a:ext cx="1193465" cy="216761"/>
            <a:chOff x="9812992" y="1180668"/>
            <a:chExt cx="1193465" cy="216761"/>
          </a:xfrm>
        </p:grpSpPr>
        <p:grpSp>
          <p:nvGrpSpPr>
            <p:cNvPr id="72" name="그룹 71"/>
            <p:cNvGrpSpPr/>
            <p:nvPr/>
          </p:nvGrpSpPr>
          <p:grpSpPr>
            <a:xfrm>
              <a:off x="9812992" y="1180668"/>
              <a:ext cx="504549" cy="215444"/>
              <a:chOff x="3355576" y="1263570"/>
              <a:chExt cx="504549" cy="215444"/>
            </a:xfrm>
          </p:grpSpPr>
          <p:sp>
            <p:nvSpPr>
              <p:cNvPr id="79" name="타원 78"/>
              <p:cNvSpPr/>
              <p:nvPr/>
            </p:nvSpPr>
            <p:spPr>
              <a:xfrm>
                <a:off x="3355576" y="1289203"/>
                <a:ext cx="183228" cy="16417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2700000" scaled="1"/>
                <a:tileRect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>
                  <a:latin typeface="현대체 mediurr"/>
                </a:endParaRPr>
              </a:p>
            </p:txBody>
          </p:sp>
          <p:sp>
            <p:nvSpPr>
              <p:cNvPr id="80" name="TextBox 79"/>
              <p:cNvSpPr txBox="1"/>
              <p:nvPr/>
            </p:nvSpPr>
            <p:spPr>
              <a:xfrm>
                <a:off x="3470275" y="1263570"/>
                <a:ext cx="389850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dirty="0">
                    <a:latin typeface="현대체 mediurr"/>
                  </a:rPr>
                  <a:t>전체</a:t>
                </a:r>
              </a:p>
            </p:txBody>
          </p:sp>
        </p:grpSp>
        <p:grpSp>
          <p:nvGrpSpPr>
            <p:cNvPr id="73" name="그룹 72"/>
            <p:cNvGrpSpPr/>
            <p:nvPr/>
          </p:nvGrpSpPr>
          <p:grpSpPr>
            <a:xfrm>
              <a:off x="10232961" y="1180668"/>
              <a:ext cx="410936" cy="215444"/>
              <a:chOff x="3168738" y="1263570"/>
              <a:chExt cx="410936" cy="215444"/>
            </a:xfrm>
          </p:grpSpPr>
          <p:sp>
            <p:nvSpPr>
              <p:cNvPr id="77" name="타원 76"/>
              <p:cNvSpPr/>
              <p:nvPr/>
            </p:nvSpPr>
            <p:spPr>
              <a:xfrm>
                <a:off x="3168738" y="1287621"/>
                <a:ext cx="183228" cy="16417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2700000" scaled="1"/>
                <a:tileRect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>
                  <a:latin typeface="현대체 mediurr"/>
                </a:endParaRPr>
              </a:p>
            </p:txBody>
          </p:sp>
          <p:sp>
            <p:nvSpPr>
              <p:cNvPr id="78" name="TextBox 77"/>
              <p:cNvSpPr txBox="1"/>
              <p:nvPr/>
            </p:nvSpPr>
            <p:spPr>
              <a:xfrm>
                <a:off x="3292416" y="1263570"/>
                <a:ext cx="287258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dirty="0">
                    <a:latin typeface="현대체 mediurr"/>
                  </a:rPr>
                  <a:t>여</a:t>
                </a:r>
              </a:p>
            </p:txBody>
          </p:sp>
        </p:grpSp>
        <p:grpSp>
          <p:nvGrpSpPr>
            <p:cNvPr id="74" name="그룹 73"/>
            <p:cNvGrpSpPr/>
            <p:nvPr/>
          </p:nvGrpSpPr>
          <p:grpSpPr>
            <a:xfrm>
              <a:off x="10561785" y="1181985"/>
              <a:ext cx="444672" cy="215444"/>
              <a:chOff x="2890755" y="1264887"/>
              <a:chExt cx="444672" cy="215444"/>
            </a:xfrm>
          </p:grpSpPr>
          <p:sp>
            <p:nvSpPr>
              <p:cNvPr id="75" name="타원 74"/>
              <p:cNvSpPr/>
              <p:nvPr/>
            </p:nvSpPr>
            <p:spPr>
              <a:xfrm>
                <a:off x="2890755" y="1293110"/>
                <a:ext cx="183228" cy="16417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2700000" scaled="1"/>
                <a:tileRect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>
                  <a:latin typeface="현대체 mediurr"/>
                </a:endParaRPr>
              </a:p>
            </p:txBody>
          </p:sp>
          <p:sp>
            <p:nvSpPr>
              <p:cNvPr id="76" name="TextBox 75"/>
              <p:cNvSpPr txBox="1"/>
              <p:nvPr/>
            </p:nvSpPr>
            <p:spPr>
              <a:xfrm>
                <a:off x="3048169" y="1264887"/>
                <a:ext cx="287258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dirty="0">
                    <a:latin typeface="현대체 mediurr"/>
                  </a:rPr>
                  <a:t>부</a:t>
                </a:r>
              </a:p>
            </p:txBody>
          </p:sp>
        </p:grpSp>
      </p:grpSp>
      <p:sp>
        <p:nvSpPr>
          <p:cNvPr id="81" name="TextBox 80"/>
          <p:cNvSpPr txBox="1"/>
          <p:nvPr/>
        </p:nvSpPr>
        <p:spPr bwMode="auto">
          <a:xfrm>
            <a:off x="901552" y="1859859"/>
            <a:ext cx="877163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lang="en-US" altLang="ko-KR" sz="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|</a:t>
            </a:r>
            <a:r>
              <a:rPr lang="ko-KR" altLang="en-US" sz="800" b="1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 설치자 정보 </a:t>
            </a:r>
            <a:endParaRPr lang="ko-KR" altLang="en-US" sz="800" b="1" dirty="0" smtClean="0">
              <a:solidFill>
                <a:schemeClr val="tx1">
                  <a:lumMod val="95000"/>
                  <a:lumOff val="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9194347"/>
              </p:ext>
            </p:extLst>
          </p:nvPr>
        </p:nvGraphicFramePr>
        <p:xfrm>
          <a:off x="994449" y="2054514"/>
          <a:ext cx="5923743" cy="7718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4704"/>
                <a:gridCol w="2203011"/>
                <a:gridCol w="780478"/>
                <a:gridCol w="2185550"/>
              </a:tblGrid>
              <a:tr h="2572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8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설치 대리점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작업자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572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설치일자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572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비  고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42" name="직사각형 41"/>
          <p:cNvSpPr/>
          <p:nvPr/>
        </p:nvSpPr>
        <p:spPr>
          <a:xfrm>
            <a:off x="1817078" y="2101171"/>
            <a:ext cx="1363596" cy="16494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bg2">
                    <a:lumMod val="75000"/>
                  </a:schemeClr>
                </a:solidFill>
              </a:rPr>
              <a:t>                       </a:t>
            </a:r>
            <a:endParaRPr lang="ko-KR" altLang="en-US" sz="800" dirty="0" smtClean="0">
              <a:solidFill>
                <a:schemeClr val="bg2">
                  <a:lumMod val="7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1817078" y="2342583"/>
            <a:ext cx="2076778" cy="16494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800" dirty="0" smtClean="0">
              <a:solidFill>
                <a:schemeClr val="bg2">
                  <a:lumMod val="7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82" name="직사각형 81"/>
          <p:cNvSpPr/>
          <p:nvPr/>
        </p:nvSpPr>
        <p:spPr>
          <a:xfrm>
            <a:off x="4798403" y="2105933"/>
            <a:ext cx="1450013" cy="16494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800" dirty="0" smtClean="0">
              <a:solidFill>
                <a:schemeClr val="bg2">
                  <a:lumMod val="7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1821606" y="2607689"/>
            <a:ext cx="5031015" cy="16494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800" dirty="0" smtClean="0">
              <a:solidFill>
                <a:schemeClr val="bg2">
                  <a:lumMod val="7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84" name="TextBox 83"/>
          <p:cNvSpPr txBox="1"/>
          <p:nvPr/>
        </p:nvSpPr>
        <p:spPr bwMode="auto">
          <a:xfrm>
            <a:off x="921004" y="2996952"/>
            <a:ext cx="877163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lang="en-US" altLang="ko-KR" sz="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|</a:t>
            </a:r>
            <a:r>
              <a:rPr lang="ko-KR" altLang="en-US" sz="800" b="1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 사용자 정보 </a:t>
            </a:r>
            <a:endParaRPr lang="ko-KR" altLang="en-US" sz="800" b="1" dirty="0" smtClean="0">
              <a:solidFill>
                <a:schemeClr val="tx1">
                  <a:lumMod val="95000"/>
                  <a:lumOff val="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85" name="표 8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1184910"/>
              </p:ext>
            </p:extLst>
          </p:nvPr>
        </p:nvGraphicFramePr>
        <p:xfrm>
          <a:off x="1013901" y="3191607"/>
          <a:ext cx="5923743" cy="10290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4704"/>
                <a:gridCol w="2203011"/>
                <a:gridCol w="780478"/>
                <a:gridCol w="2185550"/>
              </a:tblGrid>
              <a:tr h="2572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8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사용자명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설치일자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572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</a:t>
                      </a:r>
                      <a:r>
                        <a:rPr lang="ko-KR" altLang="en-US" sz="8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 </a:t>
                      </a: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572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차량 번호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572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특이사항 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86" name="직사각형 85"/>
          <p:cNvSpPr/>
          <p:nvPr/>
        </p:nvSpPr>
        <p:spPr>
          <a:xfrm>
            <a:off x="1836530" y="3238264"/>
            <a:ext cx="1344144" cy="16494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800" dirty="0" smtClean="0">
              <a:solidFill>
                <a:schemeClr val="bg2">
                  <a:lumMod val="7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88" name="직사각형 87"/>
          <p:cNvSpPr/>
          <p:nvPr/>
        </p:nvSpPr>
        <p:spPr>
          <a:xfrm>
            <a:off x="4817855" y="3243026"/>
            <a:ext cx="2076778" cy="16494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800" dirty="0" smtClean="0">
              <a:solidFill>
                <a:schemeClr val="bg2">
                  <a:lumMod val="7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90" name="직사각형 89"/>
          <p:cNvSpPr/>
          <p:nvPr/>
        </p:nvSpPr>
        <p:spPr>
          <a:xfrm>
            <a:off x="3246286" y="2097052"/>
            <a:ext cx="622658" cy="17318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8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조회</a:t>
            </a:r>
          </a:p>
        </p:txBody>
      </p:sp>
      <p:pic>
        <p:nvPicPr>
          <p:cNvPr id="91" name="그림 90" descr="icon_calendar.gi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9005" y="2346702"/>
            <a:ext cx="140725" cy="161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3" name="직사각형 92"/>
          <p:cNvSpPr/>
          <p:nvPr/>
        </p:nvSpPr>
        <p:spPr>
          <a:xfrm>
            <a:off x="6271975" y="2097052"/>
            <a:ext cx="622658" cy="17318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8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조회</a:t>
            </a:r>
          </a:p>
        </p:txBody>
      </p:sp>
      <p:sp>
        <p:nvSpPr>
          <p:cNvPr id="96" name="직사각형 95"/>
          <p:cNvSpPr/>
          <p:nvPr/>
        </p:nvSpPr>
        <p:spPr>
          <a:xfrm>
            <a:off x="3267072" y="3228657"/>
            <a:ext cx="622658" cy="17318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8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조회</a:t>
            </a:r>
          </a:p>
        </p:txBody>
      </p:sp>
      <p:sp>
        <p:nvSpPr>
          <p:cNvPr id="54" name="직사각형 53"/>
          <p:cNvSpPr/>
          <p:nvPr/>
        </p:nvSpPr>
        <p:spPr>
          <a:xfrm>
            <a:off x="1832019" y="3471394"/>
            <a:ext cx="2076778" cy="16494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800" dirty="0" smtClean="0">
              <a:solidFill>
                <a:schemeClr val="bg2">
                  <a:lumMod val="7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1826398" y="3756367"/>
            <a:ext cx="2076778" cy="16494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800" dirty="0" smtClean="0">
              <a:solidFill>
                <a:schemeClr val="bg2">
                  <a:lumMod val="7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pic>
        <p:nvPicPr>
          <p:cNvPr id="57" name="그림 56" descr="icon_calendar.gi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6574" y="3246724"/>
            <a:ext cx="140725" cy="161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8" name="직사각형 57"/>
          <p:cNvSpPr/>
          <p:nvPr/>
        </p:nvSpPr>
        <p:spPr>
          <a:xfrm>
            <a:off x="1817078" y="4003763"/>
            <a:ext cx="5031015" cy="16494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800" dirty="0" smtClean="0">
              <a:solidFill>
                <a:schemeClr val="bg2">
                  <a:lumMod val="7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7539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5761623"/>
              </p:ext>
            </p:extLst>
          </p:nvPr>
        </p:nvGraphicFramePr>
        <p:xfrm>
          <a:off x="7761312" y="867783"/>
          <a:ext cx="2049438" cy="4058048"/>
        </p:xfrm>
        <a:graphic>
          <a:graphicData uri="http://schemas.openxmlformats.org/drawingml/2006/table">
            <a:tbl>
              <a:tblPr/>
              <a:tblGrid>
                <a:gridCol w="222338"/>
                <a:gridCol w="1827100"/>
              </a:tblGrid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No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설명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1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2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3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strike="sngStrike" dirty="0" smtClean="0">
                          <a:latin typeface="+mj-ea"/>
                          <a:ea typeface="+mj-ea"/>
                        </a:rPr>
                        <a:t>4</a:t>
                      </a:r>
                      <a:endParaRPr lang="ko-KR" altLang="en-US" sz="800" strike="sngStrike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5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strike="noStrike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6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7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baseline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8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9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10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11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12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88900" indent="-39688" algn="l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Note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lumMod val="75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5" marB="46805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1191912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lang="ko-KR" altLang="en-US" sz="800" b="1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현업측</a:t>
                      </a:r>
                      <a:r>
                        <a:rPr lang="ko-KR" altLang="en-US" sz="8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질의사항</a:t>
                      </a:r>
                      <a:r>
                        <a:rPr lang="en-US" altLang="ko-KR" sz="8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]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1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5" marB="46805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 bwMode="auto">
          <a:xfrm>
            <a:off x="5216230" y="290615"/>
            <a:ext cx="2952328" cy="2160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세차 차량에 대해서 기본 정보 관리를 합니다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.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47515" y="986422"/>
            <a:ext cx="7452000" cy="3994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800" dirty="0" smtClean="0">
              <a:solidFill>
                <a:schemeClr val="bg2">
                  <a:lumMod val="75000"/>
                </a:schemeClr>
              </a:solidFill>
              <a:latin typeface="+mn-ea"/>
              <a:ea typeface="+mn-ea"/>
            </a:endParaRPr>
          </a:p>
        </p:txBody>
      </p:sp>
      <p:graphicFrame>
        <p:nvGraphicFramePr>
          <p:cNvPr id="21" name="표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2547737"/>
              </p:ext>
            </p:extLst>
          </p:nvPr>
        </p:nvGraphicFramePr>
        <p:xfrm>
          <a:off x="128464" y="1690695"/>
          <a:ext cx="7520722" cy="4284450"/>
        </p:xfrm>
        <a:graphic>
          <a:graphicData uri="http://schemas.openxmlformats.org/drawingml/2006/table">
            <a:tbl>
              <a:tblPr/>
              <a:tblGrid>
                <a:gridCol w="185105"/>
                <a:gridCol w="508000"/>
                <a:gridCol w="915987"/>
                <a:gridCol w="498475"/>
                <a:gridCol w="360363"/>
                <a:gridCol w="749300"/>
                <a:gridCol w="749300"/>
                <a:gridCol w="474663"/>
                <a:gridCol w="691547"/>
                <a:gridCol w="691547"/>
                <a:gridCol w="691547"/>
                <a:gridCol w="1004888"/>
              </a:tblGrid>
              <a:tr h="23802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b="1" dirty="0" smtClean="0"/>
                        <a:t>NO</a:t>
                      </a:r>
                      <a:endParaRPr lang="ko-KR" altLang="en-US" sz="800" b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등록일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회사</a:t>
                      </a:r>
                      <a:r>
                        <a:rPr lang="ko-KR" altLang="en-US" sz="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</a:t>
                      </a:r>
                      <a:r>
                        <a:rPr lang="en-US" altLang="ko-KR" sz="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/ </a:t>
                      </a:r>
                      <a:r>
                        <a:rPr lang="ko-KR" altLang="en-US" sz="800" b="0" i="0" u="none" strike="noStrike" baseline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대리점 소속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차량번호 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차종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단말기 번호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테블릿번호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차량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ID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차량 등록일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차량검사일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권역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BLEID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3802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/>
                        <a:t>1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/>
                        <a:t>2016-1-12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위고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71</a:t>
                      </a:r>
                      <a:r>
                        <a:rPr lang="ko-KR" altLang="en-US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고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1738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모닝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012-2122-2134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010-2278-1210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Car_1738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2016-01-01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2017-01-01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강남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-</a:t>
                      </a:r>
                      <a:r>
                        <a:rPr lang="ko-KR" altLang="en-US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강서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12345678F12712QW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802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/>
                        <a:t>2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/>
                        <a:t>2016-1-12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위고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71</a:t>
                      </a:r>
                      <a:r>
                        <a:rPr lang="ko-KR" altLang="en-US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고</a:t>
                      </a:r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1738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다마스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012-2122-2134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010-2278-1210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Car_1738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2016-01-01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2017-01-01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강남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-</a:t>
                      </a:r>
                      <a:r>
                        <a:rPr lang="ko-KR" altLang="en-US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강서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12345678F12712QW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802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/>
                        <a:t>3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/>
                        <a:t>2016-1-12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SPKE</a:t>
                      </a:r>
                      <a:r>
                        <a:rPr lang="en-US" sz="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</a:t>
                      </a:r>
                      <a:r>
                        <a:rPr lang="ko-KR" altLang="en-US" sz="800" b="0" i="0" u="none" strike="noStrike" baseline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회사명 </a:t>
                      </a:r>
                      <a:r>
                        <a:rPr lang="en-US" altLang="ko-KR" sz="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 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71</a:t>
                      </a:r>
                      <a:r>
                        <a:rPr lang="ko-KR" altLang="en-US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고</a:t>
                      </a:r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1738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클릭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012-2122-2134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010-2278-1210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Car_1738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2016-01-01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2017-01-01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강남</a:t>
                      </a:r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-</a:t>
                      </a:r>
                      <a:r>
                        <a:rPr lang="ko-KR" altLang="en-US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강서</a:t>
                      </a:r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12345678F12712QW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802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/>
                        <a:t>4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/>
                        <a:t>2016-1-12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SPKE</a:t>
                      </a:r>
                      <a:r>
                        <a:rPr lang="en-US" altLang="ko-KR" sz="800" b="0" i="0" u="none" strike="noStrike" baseline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</a:t>
                      </a:r>
                      <a:r>
                        <a:rPr lang="ko-KR" altLang="en-US" sz="800" b="0" i="0" u="none" strike="noStrike" baseline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회사명 </a:t>
                      </a:r>
                      <a:r>
                        <a:rPr lang="en-US" altLang="ko-KR" sz="800" b="0" i="0" u="none" strike="noStrike" baseline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 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71</a:t>
                      </a:r>
                      <a:r>
                        <a:rPr lang="ko-KR" altLang="en-US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고</a:t>
                      </a:r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1738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모닝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012-2122-2134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010-2278-1210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Car_1738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2016-01-01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2017-01-01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강남</a:t>
                      </a:r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-</a:t>
                      </a:r>
                      <a:r>
                        <a:rPr lang="ko-KR" altLang="en-US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강서</a:t>
                      </a:r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12345678F12712QW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802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/>
                        <a:t>5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/>
                        <a:t>2016-1-12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SPKE</a:t>
                      </a:r>
                      <a:r>
                        <a:rPr lang="en-US" altLang="ko-KR" sz="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</a:t>
                      </a:r>
                      <a:r>
                        <a:rPr lang="ko-KR" altLang="en-US" sz="800" b="0" i="0" u="none" strike="noStrike" baseline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회사명 </a:t>
                      </a:r>
                      <a:r>
                        <a:rPr lang="en-US" altLang="ko-KR" sz="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 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71</a:t>
                      </a:r>
                      <a:r>
                        <a:rPr lang="ko-KR" altLang="en-US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고</a:t>
                      </a:r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1738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다마스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012-2122-2134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010-2278-1210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Car_1738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2016-01-01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2017-01-01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강남</a:t>
                      </a:r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-</a:t>
                      </a:r>
                      <a:r>
                        <a:rPr lang="ko-KR" altLang="en-US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강서</a:t>
                      </a:r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12345678F12712QW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802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/>
                        <a:t>6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/>
                        <a:t>2016-1-12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SPKE</a:t>
                      </a:r>
                      <a:r>
                        <a:rPr lang="en-US" altLang="ko-KR" sz="800" b="0" i="0" u="none" strike="noStrike" baseline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</a:t>
                      </a:r>
                      <a:r>
                        <a:rPr lang="ko-KR" altLang="en-US" sz="800" b="0" i="0" u="none" strike="noStrike" baseline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회사명 </a:t>
                      </a:r>
                      <a:r>
                        <a:rPr lang="en-US" altLang="ko-KR" sz="800" b="0" i="0" u="none" strike="noStrike" baseline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 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71</a:t>
                      </a:r>
                      <a:r>
                        <a:rPr lang="ko-KR" altLang="en-US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고</a:t>
                      </a:r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1738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클릭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012-2122-2134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010-2278-1210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Car_1738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2016-01-01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2017-01-01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강남</a:t>
                      </a:r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-</a:t>
                      </a:r>
                      <a:r>
                        <a:rPr lang="ko-KR" altLang="en-US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강서</a:t>
                      </a:r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12345678F12712QW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802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/>
                        <a:t>7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/>
                        <a:t>2016-1-12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SPKE</a:t>
                      </a:r>
                      <a:r>
                        <a:rPr lang="en-US" altLang="ko-KR" sz="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</a:t>
                      </a:r>
                      <a:r>
                        <a:rPr lang="ko-KR" altLang="en-US" sz="800" b="0" i="0" u="none" strike="noStrike" baseline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회사명 </a:t>
                      </a:r>
                      <a:r>
                        <a:rPr lang="en-US" altLang="ko-KR" sz="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 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71</a:t>
                      </a:r>
                      <a:r>
                        <a:rPr lang="ko-KR" altLang="en-US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고</a:t>
                      </a:r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1738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모닝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012-2122-2134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010-2278-1210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Car_1738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2016-01-01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2017-01-01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12345678F12712QW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802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/>
                        <a:t>8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/>
                        <a:t>2016-1-12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SPKE</a:t>
                      </a:r>
                      <a:r>
                        <a:rPr lang="en-US" altLang="ko-KR" sz="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</a:t>
                      </a:r>
                      <a:r>
                        <a:rPr lang="ko-KR" altLang="en-US" sz="800" b="0" i="0" u="none" strike="noStrike" baseline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회사명 </a:t>
                      </a:r>
                      <a:r>
                        <a:rPr lang="en-US" altLang="ko-KR" sz="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 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71</a:t>
                      </a:r>
                      <a:r>
                        <a:rPr lang="ko-KR" altLang="en-US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고</a:t>
                      </a:r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1738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다마스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012-2122-2134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010-2278-1210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Car_1738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2016-01-01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2017-01-01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강남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-</a:t>
                      </a:r>
                      <a:r>
                        <a:rPr lang="ko-KR" altLang="en-US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강서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12345678F12712QW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802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/>
                        <a:t>9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/>
                        <a:t>2016-1-12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SPKE</a:t>
                      </a:r>
                      <a:r>
                        <a:rPr lang="en-US" altLang="ko-KR" sz="800" b="0" i="0" u="none" strike="noStrike" baseline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</a:t>
                      </a:r>
                      <a:r>
                        <a:rPr lang="ko-KR" altLang="en-US" sz="800" b="0" i="0" u="none" strike="noStrike" baseline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회사명 </a:t>
                      </a:r>
                      <a:r>
                        <a:rPr lang="en-US" altLang="ko-KR" sz="800" b="0" i="0" u="none" strike="noStrike" baseline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 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71</a:t>
                      </a:r>
                      <a:r>
                        <a:rPr lang="ko-KR" altLang="en-US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고</a:t>
                      </a:r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1738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클릭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012-2122-2134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010-2278-1210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Car_1738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2016-01-01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2017-01-01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강남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-</a:t>
                      </a:r>
                      <a:r>
                        <a:rPr lang="ko-KR" altLang="en-US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강서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12345678F12712QW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802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/>
                        <a:t>10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/>
                        <a:t>2016-1-12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SPKE</a:t>
                      </a:r>
                      <a:r>
                        <a:rPr lang="en-US" altLang="ko-KR" sz="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</a:t>
                      </a:r>
                      <a:r>
                        <a:rPr lang="ko-KR" altLang="en-US" sz="800" b="0" i="0" u="none" strike="noStrike" baseline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회사명 </a:t>
                      </a:r>
                      <a:r>
                        <a:rPr lang="en-US" altLang="ko-KR" sz="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5 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71</a:t>
                      </a:r>
                      <a:r>
                        <a:rPr lang="ko-KR" altLang="en-US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고</a:t>
                      </a:r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1738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모닝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012-2122-2134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010-2278-1210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Car_1738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2016-01-01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2017-01-01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강남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-</a:t>
                      </a:r>
                      <a:r>
                        <a:rPr lang="ko-KR" altLang="en-US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강서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12345678F12712QW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802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/>
                        <a:t>11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/>
                        <a:t>2016-1-12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SPKE</a:t>
                      </a:r>
                      <a:r>
                        <a:rPr lang="en-US" altLang="ko-KR" sz="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</a:t>
                      </a:r>
                      <a:r>
                        <a:rPr lang="ko-KR" altLang="en-US" sz="800" b="0" i="0" u="none" strike="noStrike" baseline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회사명 </a:t>
                      </a:r>
                      <a:r>
                        <a:rPr lang="en-US" altLang="ko-KR" sz="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 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71</a:t>
                      </a:r>
                      <a:r>
                        <a:rPr lang="ko-KR" altLang="en-US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고</a:t>
                      </a:r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1738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다마스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012-2122-2134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010-2278-1210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Car_1738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2016-01-01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2017-01-01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강남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-</a:t>
                      </a:r>
                      <a:r>
                        <a:rPr lang="ko-KR" altLang="en-US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강서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12345678F12712QW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802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/>
                        <a:t>12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/>
                        <a:t>2016-1-12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SPKE</a:t>
                      </a:r>
                      <a:r>
                        <a:rPr lang="en-US" altLang="ko-KR" sz="800" b="0" i="0" u="none" strike="noStrike" baseline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</a:t>
                      </a:r>
                      <a:r>
                        <a:rPr lang="ko-KR" altLang="en-US" sz="800" b="0" i="0" u="none" strike="noStrike" baseline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회사명 </a:t>
                      </a:r>
                      <a:r>
                        <a:rPr lang="en-US" altLang="ko-KR" sz="800" b="0" i="0" u="none" strike="noStrike" baseline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 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71</a:t>
                      </a:r>
                      <a:r>
                        <a:rPr lang="ko-KR" altLang="en-US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고</a:t>
                      </a:r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1738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클릭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012-2122-2134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010-2278-1210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Car_1738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2016-01-01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2017-01-01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12345678F12712QW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802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/>
                        <a:t>13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/>
                        <a:t>2016-1-12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SPKE</a:t>
                      </a:r>
                      <a:r>
                        <a:rPr lang="en-US" altLang="ko-KR" sz="800" b="0" i="0" u="none" strike="noStrike" baseline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</a:t>
                      </a:r>
                      <a:r>
                        <a:rPr lang="ko-KR" altLang="en-US" sz="800" b="0" i="0" u="none" strike="noStrike" baseline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회사명 </a:t>
                      </a:r>
                      <a:r>
                        <a:rPr lang="en-US" altLang="ko-KR" sz="800" b="0" i="0" u="none" strike="noStrike" baseline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 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71</a:t>
                      </a:r>
                      <a:r>
                        <a:rPr lang="ko-KR" altLang="en-US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고</a:t>
                      </a:r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1738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모닝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012-2122-2134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010-2278-1210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Car_1738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2016-01-01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2017-01-01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강남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-</a:t>
                      </a:r>
                      <a:r>
                        <a:rPr lang="ko-KR" altLang="en-US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강서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12345678F12712QW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802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/>
                        <a:t>14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/>
                        <a:t>2016-1-12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SPKE</a:t>
                      </a:r>
                      <a:r>
                        <a:rPr lang="en-US" altLang="ko-KR" sz="800" b="0" i="0" u="none" strike="noStrike" baseline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</a:t>
                      </a:r>
                      <a:r>
                        <a:rPr lang="ko-KR" altLang="en-US" sz="800" b="0" i="0" u="none" strike="noStrike" baseline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회사명 </a:t>
                      </a:r>
                      <a:r>
                        <a:rPr lang="en-US" altLang="ko-KR" sz="800" b="0" i="0" u="none" strike="noStrike" baseline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 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71</a:t>
                      </a:r>
                      <a:r>
                        <a:rPr lang="ko-KR" altLang="en-US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고</a:t>
                      </a:r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1738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다마스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012-2122-2134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010-2278-1210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Car_1738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2016-01-01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2017-01-01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강남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-</a:t>
                      </a:r>
                      <a:r>
                        <a:rPr lang="ko-KR" altLang="en-US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강서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12345678F12712QW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802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/>
                        <a:t>15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/>
                        <a:t>2016-1-12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SPKE</a:t>
                      </a:r>
                      <a:r>
                        <a:rPr lang="en-US" altLang="ko-KR" sz="800" b="0" i="0" u="none" strike="noStrike" baseline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</a:t>
                      </a:r>
                      <a:r>
                        <a:rPr lang="ko-KR" altLang="en-US" sz="800" b="0" i="0" u="none" strike="noStrike" baseline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회사명 </a:t>
                      </a:r>
                      <a:r>
                        <a:rPr lang="en-US" altLang="ko-KR" sz="800" b="0" i="0" u="none" strike="noStrike" baseline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 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71</a:t>
                      </a:r>
                      <a:r>
                        <a:rPr lang="ko-KR" altLang="en-US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고</a:t>
                      </a:r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1738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클릭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012-2122-2134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010-2278-1210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Car_1738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2016-01-01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2017-01-01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강남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-</a:t>
                      </a:r>
                      <a:r>
                        <a:rPr lang="ko-KR" altLang="en-US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강서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12345678F12712QW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802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/>
                        <a:t>16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/>
                        <a:t>2016-1-12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SPKE</a:t>
                      </a:r>
                      <a:r>
                        <a:rPr lang="en-US" altLang="ko-KR" sz="800" b="0" i="0" u="none" strike="noStrike" baseline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</a:t>
                      </a:r>
                      <a:r>
                        <a:rPr lang="ko-KR" altLang="en-US" sz="800" b="0" i="0" u="none" strike="noStrike" baseline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회사명 </a:t>
                      </a:r>
                      <a:r>
                        <a:rPr lang="en-US" altLang="ko-KR" sz="800" b="0" i="0" u="none" strike="noStrike" baseline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 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71</a:t>
                      </a:r>
                      <a:r>
                        <a:rPr lang="ko-KR" altLang="en-US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고</a:t>
                      </a:r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1738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모닝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012-2122-2134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010-2278-1210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Car_1738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2016-01-01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2017-01-01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강남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-</a:t>
                      </a:r>
                      <a:r>
                        <a:rPr lang="ko-KR" altLang="en-US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강서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12345678F12712QW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802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/>
                        <a:t>17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/>
                        <a:t>2016-1-12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SPKE</a:t>
                      </a:r>
                      <a:r>
                        <a:rPr lang="en-US" altLang="ko-KR" sz="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</a:t>
                      </a:r>
                      <a:r>
                        <a:rPr lang="ko-KR" altLang="en-US" sz="800" b="0" i="0" u="none" strike="noStrike" baseline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회사명 </a:t>
                      </a:r>
                      <a:r>
                        <a:rPr lang="en-US" altLang="ko-KR" sz="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 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71</a:t>
                      </a:r>
                      <a:r>
                        <a:rPr lang="ko-KR" altLang="en-US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고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1738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다마스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012-2122-2134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010-2278-1210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Car_1738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2016-01-01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2017-01-01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12345678F12712QW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2" name="모서리가 둥근 직사각형 21"/>
          <p:cNvSpPr/>
          <p:nvPr/>
        </p:nvSpPr>
        <p:spPr>
          <a:xfrm>
            <a:off x="6778409" y="1078449"/>
            <a:ext cx="689887" cy="249026"/>
          </a:xfrm>
          <a:prstGeom prst="roundRect">
            <a:avLst>
              <a:gd name="adj" fmla="val 4924"/>
            </a:avLst>
          </a:prstGeom>
          <a:solidFill>
            <a:srgbClr val="0070C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검색  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3148037" y="1078449"/>
            <a:ext cx="3531747" cy="249027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조회 내역을 입력을 하세요 </a:t>
            </a:r>
          </a:p>
        </p:txBody>
      </p:sp>
      <p:sp>
        <p:nvSpPr>
          <p:cNvPr id="35" name="직사각형 34"/>
          <p:cNvSpPr/>
          <p:nvPr/>
        </p:nvSpPr>
        <p:spPr>
          <a:xfrm>
            <a:off x="661459" y="1077050"/>
            <a:ext cx="942602" cy="251824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ko-KR" altLang="en-US" sz="80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6" name="Oval 120"/>
          <p:cNvSpPr>
            <a:spLocks noChangeArrowheads="1"/>
          </p:cNvSpPr>
          <p:nvPr/>
        </p:nvSpPr>
        <p:spPr bwMode="auto">
          <a:xfrm>
            <a:off x="8553400" y="5362103"/>
            <a:ext cx="144463" cy="144462"/>
          </a:xfrm>
          <a:prstGeom prst="ellipse">
            <a:avLst/>
          </a:prstGeom>
          <a:solidFill>
            <a:srgbClr val="FF3300"/>
          </a:solidFill>
          <a:ln w="9525" algn="ctr">
            <a:noFill/>
            <a:round/>
            <a:headEnd/>
            <a:tailEnd/>
          </a:ln>
        </p:spPr>
        <p:txBody>
          <a:bodyPr wrap="none" lIns="36000" tIns="36000" rIns="36000" bIns="36000" anchor="ctr"/>
          <a:lstStyle/>
          <a:p>
            <a:pPr algn="ctr"/>
            <a:r>
              <a:rPr lang="en-US" altLang="ko-KR" sz="800" b="1" dirty="0">
                <a:solidFill>
                  <a:schemeClr val="bg1"/>
                </a:solidFill>
                <a:latin typeface="+mn-ea"/>
                <a:ea typeface="+mn-ea"/>
              </a:rPr>
              <a:t>1</a:t>
            </a:r>
          </a:p>
        </p:txBody>
      </p:sp>
      <p:sp>
        <p:nvSpPr>
          <p:cNvPr id="38" name="Oval 120"/>
          <p:cNvSpPr>
            <a:spLocks noChangeArrowheads="1"/>
          </p:cNvSpPr>
          <p:nvPr/>
        </p:nvSpPr>
        <p:spPr bwMode="auto">
          <a:xfrm>
            <a:off x="8553400" y="6093296"/>
            <a:ext cx="144463" cy="144462"/>
          </a:xfrm>
          <a:prstGeom prst="ellipse">
            <a:avLst/>
          </a:prstGeom>
          <a:solidFill>
            <a:srgbClr val="FF3300"/>
          </a:solidFill>
          <a:ln w="9525" algn="ctr">
            <a:noFill/>
            <a:round/>
            <a:headEnd/>
            <a:tailEnd/>
          </a:ln>
        </p:spPr>
        <p:txBody>
          <a:bodyPr wrap="none" lIns="36000" tIns="36000" rIns="36000" bIns="36000" anchor="ctr"/>
          <a:lstStyle/>
          <a:p>
            <a:pPr algn="ctr"/>
            <a:r>
              <a:rPr lang="en-US" altLang="ko-KR" sz="800" b="1" dirty="0" smtClean="0">
                <a:solidFill>
                  <a:schemeClr val="bg1"/>
                </a:solidFill>
                <a:latin typeface="+mn-ea"/>
                <a:ea typeface="+mn-ea"/>
              </a:rPr>
              <a:t>4</a:t>
            </a:r>
            <a:endParaRPr lang="en-US" altLang="ko-KR" sz="800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39" name="Oval 120"/>
          <p:cNvSpPr>
            <a:spLocks noChangeArrowheads="1"/>
          </p:cNvSpPr>
          <p:nvPr/>
        </p:nvSpPr>
        <p:spPr bwMode="auto">
          <a:xfrm>
            <a:off x="8553400" y="5377866"/>
            <a:ext cx="144463" cy="144462"/>
          </a:xfrm>
          <a:prstGeom prst="ellipse">
            <a:avLst/>
          </a:prstGeom>
          <a:solidFill>
            <a:srgbClr val="FF3300"/>
          </a:solidFill>
          <a:ln w="9525" algn="ctr">
            <a:noFill/>
            <a:round/>
            <a:headEnd/>
            <a:tailEnd/>
          </a:ln>
        </p:spPr>
        <p:txBody>
          <a:bodyPr wrap="none" lIns="36000" tIns="36000" rIns="36000" bIns="36000" anchor="ctr"/>
          <a:lstStyle/>
          <a:p>
            <a:pPr algn="ctr"/>
            <a:r>
              <a:rPr lang="en-US" altLang="ko-KR" sz="800" b="1" dirty="0" smtClean="0">
                <a:solidFill>
                  <a:schemeClr val="bg1"/>
                </a:solidFill>
                <a:latin typeface="+mn-ea"/>
                <a:ea typeface="+mn-ea"/>
              </a:rPr>
              <a:t>2</a:t>
            </a:r>
            <a:endParaRPr lang="en-US" altLang="ko-KR" sz="800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40" name="Oval 120"/>
          <p:cNvSpPr>
            <a:spLocks noChangeArrowheads="1"/>
          </p:cNvSpPr>
          <p:nvPr/>
        </p:nvSpPr>
        <p:spPr bwMode="auto">
          <a:xfrm>
            <a:off x="8553400" y="5667194"/>
            <a:ext cx="144463" cy="144462"/>
          </a:xfrm>
          <a:prstGeom prst="ellipse">
            <a:avLst/>
          </a:prstGeom>
          <a:solidFill>
            <a:srgbClr val="FF3300"/>
          </a:solidFill>
          <a:ln w="9525" algn="ctr">
            <a:noFill/>
            <a:round/>
            <a:headEnd/>
            <a:tailEnd/>
          </a:ln>
        </p:spPr>
        <p:txBody>
          <a:bodyPr wrap="none" lIns="36000" tIns="36000" rIns="36000" bIns="36000" anchor="ctr"/>
          <a:lstStyle/>
          <a:p>
            <a:pPr algn="ctr"/>
            <a:r>
              <a:rPr lang="en-US" altLang="ko-KR" sz="800" b="1" dirty="0" smtClean="0">
                <a:solidFill>
                  <a:schemeClr val="bg1"/>
                </a:solidFill>
                <a:latin typeface="+mn-ea"/>
                <a:ea typeface="+mn-ea"/>
              </a:rPr>
              <a:t>3</a:t>
            </a:r>
            <a:endParaRPr lang="en-US" altLang="ko-KR" sz="800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41" name="Button"/>
          <p:cNvSpPr>
            <a:spLocks/>
          </p:cNvSpPr>
          <p:nvPr/>
        </p:nvSpPr>
        <p:spPr bwMode="auto">
          <a:xfrm>
            <a:off x="6965391" y="1449178"/>
            <a:ext cx="604340" cy="165600"/>
          </a:xfrm>
          <a:prstGeom prst="roundRect">
            <a:avLst>
              <a:gd name="adj" fmla="val 8776"/>
            </a:avLst>
          </a:prstGeom>
          <a:solidFill>
            <a:srgbClr val="3676BD"/>
          </a:solidFill>
          <a:ln w="6350" cap="flat" cmpd="sng" algn="ctr">
            <a:solidFill>
              <a:srgbClr val="333333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b="1" dirty="0" smtClean="0">
                <a:solidFill>
                  <a:schemeClr val="bg1"/>
                </a:solidFill>
                <a:latin typeface="+mn-ea"/>
              </a:rPr>
              <a:t>등록</a:t>
            </a:r>
            <a:endParaRPr lang="en-US" sz="800" b="1" dirty="0">
              <a:solidFill>
                <a:schemeClr val="bg1"/>
              </a:solidFill>
              <a:effectLst/>
              <a:latin typeface="+mn-ea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85828" y="6594590"/>
            <a:ext cx="7578000" cy="198545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+mn-ea"/>
              </a:rPr>
              <a:t>footer</a:t>
            </a:r>
            <a:endParaRPr lang="ko-KR" altLang="en-US" sz="800" dirty="0">
              <a:solidFill>
                <a:schemeClr val="tx1"/>
              </a:solidFill>
              <a:latin typeface="+mn-ea"/>
            </a:endParaRPr>
          </a:p>
        </p:txBody>
      </p:sp>
      <p:graphicFrame>
        <p:nvGraphicFramePr>
          <p:cNvPr id="45" name="Shape 164"/>
          <p:cNvGraphicFramePr/>
          <p:nvPr>
            <p:extLst>
              <p:ext uri="{D42A27DB-BD31-4B8C-83A1-F6EECF244321}">
                <p14:modId xmlns:p14="http://schemas.microsoft.com/office/powerpoint/2010/main" val="150015911"/>
              </p:ext>
            </p:extLst>
          </p:nvPr>
        </p:nvGraphicFramePr>
        <p:xfrm>
          <a:off x="136729" y="703185"/>
          <a:ext cx="1191208" cy="2159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191208"/>
              </a:tblGrid>
              <a:tr h="2159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endParaRPr lang="ko-KR" sz="800" b="1" i="0" u="none" strike="noStrike" cap="none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Arial"/>
                        <a:sym typeface="Arial"/>
                      </a:endParaRPr>
                    </a:p>
                  </a:txBody>
                  <a:tcPr marL="91725" marR="91725" marT="46875" marB="468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6" name="TextBox 45"/>
          <p:cNvSpPr txBox="1"/>
          <p:nvPr/>
        </p:nvSpPr>
        <p:spPr>
          <a:xfrm>
            <a:off x="190684" y="1087945"/>
            <a:ext cx="4924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/>
              <a:t>회사명</a:t>
            </a:r>
            <a:endParaRPr lang="ko-KR" altLang="en-US" sz="800" dirty="0"/>
          </a:p>
        </p:txBody>
      </p:sp>
      <p:sp>
        <p:nvSpPr>
          <p:cNvPr id="47" name="모서리가 둥근 직사각형 46"/>
          <p:cNvSpPr/>
          <p:nvPr/>
        </p:nvSpPr>
        <p:spPr>
          <a:xfrm>
            <a:off x="1726349" y="1063209"/>
            <a:ext cx="689887" cy="249026"/>
          </a:xfrm>
          <a:prstGeom prst="roundRect">
            <a:avLst>
              <a:gd name="adj" fmla="val 4924"/>
            </a:avLst>
          </a:prstGeom>
          <a:solidFill>
            <a:srgbClr val="0070C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검색  </a:t>
            </a:r>
          </a:p>
        </p:txBody>
      </p:sp>
    </p:spTree>
    <p:extLst>
      <p:ext uri="{BB962C8B-B14F-4D97-AF65-F5344CB8AC3E}">
        <p14:creationId xmlns:p14="http://schemas.microsoft.com/office/powerpoint/2010/main" val="350199443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4992061"/>
              </p:ext>
            </p:extLst>
          </p:nvPr>
        </p:nvGraphicFramePr>
        <p:xfrm>
          <a:off x="7761312" y="867783"/>
          <a:ext cx="2049438" cy="4058048"/>
        </p:xfrm>
        <a:graphic>
          <a:graphicData uri="http://schemas.openxmlformats.org/drawingml/2006/table">
            <a:tbl>
              <a:tblPr/>
              <a:tblGrid>
                <a:gridCol w="222338"/>
                <a:gridCol w="1827100"/>
              </a:tblGrid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No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설명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1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2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3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strike="sngStrike" dirty="0" smtClean="0">
                          <a:latin typeface="+mj-ea"/>
                          <a:ea typeface="+mj-ea"/>
                        </a:rPr>
                        <a:t>4</a:t>
                      </a:r>
                      <a:endParaRPr lang="ko-KR" altLang="en-US" sz="800" strike="sngStrike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5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strike="noStrike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6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7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baseline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8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9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10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11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12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88900" indent="-39688" algn="l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Note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lumMod val="75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5" marB="46805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1191912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lang="ko-KR" altLang="en-US" sz="800" b="1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현업측</a:t>
                      </a:r>
                      <a:r>
                        <a:rPr lang="ko-KR" altLang="en-US" sz="8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질의사항</a:t>
                      </a:r>
                      <a:r>
                        <a:rPr lang="en-US" altLang="ko-KR" sz="8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]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1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5" marB="46805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 bwMode="auto">
          <a:xfrm>
            <a:off x="5216230" y="290615"/>
            <a:ext cx="2952328" cy="2160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세차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차량에 대한 세부 정보를 관리 페이지 입니다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. 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6" name="Oval 120"/>
          <p:cNvSpPr>
            <a:spLocks noChangeArrowheads="1"/>
          </p:cNvSpPr>
          <p:nvPr/>
        </p:nvSpPr>
        <p:spPr bwMode="auto">
          <a:xfrm>
            <a:off x="8553400" y="5362103"/>
            <a:ext cx="144463" cy="144462"/>
          </a:xfrm>
          <a:prstGeom prst="ellipse">
            <a:avLst/>
          </a:prstGeom>
          <a:solidFill>
            <a:srgbClr val="FF3300"/>
          </a:solidFill>
          <a:ln w="9525" algn="ctr">
            <a:noFill/>
            <a:round/>
            <a:headEnd/>
            <a:tailEnd/>
          </a:ln>
        </p:spPr>
        <p:txBody>
          <a:bodyPr wrap="none" lIns="36000" tIns="36000" rIns="36000" bIns="36000" anchor="ctr"/>
          <a:lstStyle/>
          <a:p>
            <a:pPr algn="ctr"/>
            <a:r>
              <a:rPr lang="en-US" altLang="ko-KR" sz="800" b="1" dirty="0">
                <a:solidFill>
                  <a:schemeClr val="bg1"/>
                </a:solidFill>
                <a:latin typeface="+mn-ea"/>
                <a:ea typeface="+mn-ea"/>
              </a:rPr>
              <a:t>1</a:t>
            </a:r>
          </a:p>
        </p:txBody>
      </p:sp>
      <p:sp>
        <p:nvSpPr>
          <p:cNvPr id="38" name="Oval 120"/>
          <p:cNvSpPr>
            <a:spLocks noChangeArrowheads="1"/>
          </p:cNvSpPr>
          <p:nvPr/>
        </p:nvSpPr>
        <p:spPr bwMode="auto">
          <a:xfrm>
            <a:off x="8553400" y="6093296"/>
            <a:ext cx="144463" cy="144462"/>
          </a:xfrm>
          <a:prstGeom prst="ellipse">
            <a:avLst/>
          </a:prstGeom>
          <a:solidFill>
            <a:srgbClr val="FF3300"/>
          </a:solidFill>
          <a:ln w="9525" algn="ctr">
            <a:noFill/>
            <a:round/>
            <a:headEnd/>
            <a:tailEnd/>
          </a:ln>
        </p:spPr>
        <p:txBody>
          <a:bodyPr wrap="none" lIns="36000" tIns="36000" rIns="36000" bIns="36000" anchor="ctr"/>
          <a:lstStyle/>
          <a:p>
            <a:pPr algn="ctr"/>
            <a:r>
              <a:rPr lang="en-US" altLang="ko-KR" sz="800" b="1" dirty="0" smtClean="0">
                <a:solidFill>
                  <a:schemeClr val="bg1"/>
                </a:solidFill>
                <a:latin typeface="+mn-ea"/>
                <a:ea typeface="+mn-ea"/>
              </a:rPr>
              <a:t>4</a:t>
            </a:r>
            <a:endParaRPr lang="en-US" altLang="ko-KR" sz="800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39" name="Oval 120"/>
          <p:cNvSpPr>
            <a:spLocks noChangeArrowheads="1"/>
          </p:cNvSpPr>
          <p:nvPr/>
        </p:nvSpPr>
        <p:spPr bwMode="auto">
          <a:xfrm>
            <a:off x="8553400" y="5377866"/>
            <a:ext cx="144463" cy="144462"/>
          </a:xfrm>
          <a:prstGeom prst="ellipse">
            <a:avLst/>
          </a:prstGeom>
          <a:solidFill>
            <a:srgbClr val="FF3300"/>
          </a:solidFill>
          <a:ln w="9525" algn="ctr">
            <a:noFill/>
            <a:round/>
            <a:headEnd/>
            <a:tailEnd/>
          </a:ln>
        </p:spPr>
        <p:txBody>
          <a:bodyPr wrap="none" lIns="36000" tIns="36000" rIns="36000" bIns="36000" anchor="ctr"/>
          <a:lstStyle/>
          <a:p>
            <a:pPr algn="ctr"/>
            <a:r>
              <a:rPr lang="en-US" altLang="ko-KR" sz="800" b="1" dirty="0" smtClean="0">
                <a:solidFill>
                  <a:schemeClr val="bg1"/>
                </a:solidFill>
                <a:latin typeface="+mn-ea"/>
                <a:ea typeface="+mn-ea"/>
              </a:rPr>
              <a:t>2</a:t>
            </a:r>
            <a:endParaRPr lang="en-US" altLang="ko-KR" sz="800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40" name="Oval 120"/>
          <p:cNvSpPr>
            <a:spLocks noChangeArrowheads="1"/>
          </p:cNvSpPr>
          <p:nvPr/>
        </p:nvSpPr>
        <p:spPr bwMode="auto">
          <a:xfrm>
            <a:off x="8553400" y="5667194"/>
            <a:ext cx="144463" cy="144462"/>
          </a:xfrm>
          <a:prstGeom prst="ellipse">
            <a:avLst/>
          </a:prstGeom>
          <a:solidFill>
            <a:srgbClr val="FF3300"/>
          </a:solidFill>
          <a:ln w="9525" algn="ctr">
            <a:noFill/>
            <a:round/>
            <a:headEnd/>
            <a:tailEnd/>
          </a:ln>
        </p:spPr>
        <p:txBody>
          <a:bodyPr wrap="none" lIns="36000" tIns="36000" rIns="36000" bIns="36000" anchor="ctr"/>
          <a:lstStyle/>
          <a:p>
            <a:pPr algn="ctr"/>
            <a:r>
              <a:rPr lang="en-US" altLang="ko-KR" sz="800" b="1" dirty="0" smtClean="0">
                <a:solidFill>
                  <a:schemeClr val="bg1"/>
                </a:solidFill>
                <a:latin typeface="+mn-ea"/>
                <a:ea typeface="+mn-ea"/>
              </a:rPr>
              <a:t>3</a:t>
            </a:r>
            <a:endParaRPr lang="en-US" altLang="ko-KR" sz="800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85828" y="6594590"/>
            <a:ext cx="7578000" cy="198545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+mn-ea"/>
              </a:rPr>
              <a:t>footer</a:t>
            </a:r>
            <a:endParaRPr lang="ko-KR" altLang="en-US" sz="8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28464" y="1124744"/>
            <a:ext cx="7535364" cy="496855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28430" y="857232"/>
            <a:ext cx="1728226" cy="26751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차량 기본 정보 </a:t>
            </a:r>
          </a:p>
        </p:txBody>
      </p:sp>
      <p:sp>
        <p:nvSpPr>
          <p:cNvPr id="12" name="TextBox 11"/>
          <p:cNvSpPr txBox="1"/>
          <p:nvPr/>
        </p:nvSpPr>
        <p:spPr bwMode="auto">
          <a:xfrm>
            <a:off x="560512" y="1201462"/>
            <a:ext cx="668773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차량 번호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352583" y="1196752"/>
            <a:ext cx="1295726" cy="235233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59" name="모서리가 둥근 직사각형 58"/>
          <p:cNvSpPr/>
          <p:nvPr/>
        </p:nvSpPr>
        <p:spPr>
          <a:xfrm>
            <a:off x="2843871" y="1196752"/>
            <a:ext cx="689887" cy="249026"/>
          </a:xfrm>
          <a:prstGeom prst="roundRect">
            <a:avLst>
              <a:gd name="adj" fmla="val 4924"/>
            </a:avLst>
          </a:prstGeom>
          <a:solidFill>
            <a:srgbClr val="0070C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중복 확인</a:t>
            </a:r>
          </a:p>
        </p:txBody>
      </p:sp>
      <p:sp>
        <p:nvSpPr>
          <p:cNvPr id="73" name="TextBox 72"/>
          <p:cNvSpPr txBox="1"/>
          <p:nvPr/>
        </p:nvSpPr>
        <p:spPr bwMode="auto">
          <a:xfrm>
            <a:off x="4053670" y="1201462"/>
            <a:ext cx="668773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차대번호 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4743442" y="1196752"/>
            <a:ext cx="1295726" cy="235233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77" name="모서리가 둥근 직사각형 76"/>
          <p:cNvSpPr/>
          <p:nvPr/>
        </p:nvSpPr>
        <p:spPr>
          <a:xfrm>
            <a:off x="6234730" y="1196752"/>
            <a:ext cx="689887" cy="249026"/>
          </a:xfrm>
          <a:prstGeom prst="roundRect">
            <a:avLst>
              <a:gd name="adj" fmla="val 4924"/>
            </a:avLst>
          </a:prstGeom>
          <a:solidFill>
            <a:srgbClr val="0070C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중복 확인</a:t>
            </a:r>
          </a:p>
        </p:txBody>
      </p:sp>
      <p:sp>
        <p:nvSpPr>
          <p:cNvPr id="84" name="TextBox 83"/>
          <p:cNvSpPr txBox="1"/>
          <p:nvPr/>
        </p:nvSpPr>
        <p:spPr bwMode="auto">
          <a:xfrm>
            <a:off x="736842" y="1574108"/>
            <a:ext cx="492443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모델명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5" name="직사각형 84"/>
          <p:cNvSpPr/>
          <p:nvPr/>
        </p:nvSpPr>
        <p:spPr>
          <a:xfrm>
            <a:off x="1358137" y="1569398"/>
            <a:ext cx="1295726" cy="235233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87" name="TextBox 86"/>
          <p:cNvSpPr txBox="1"/>
          <p:nvPr/>
        </p:nvSpPr>
        <p:spPr bwMode="auto">
          <a:xfrm>
            <a:off x="3987947" y="1595440"/>
            <a:ext cx="734496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차량 구매일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8" name="직사각형 87"/>
          <p:cNvSpPr/>
          <p:nvPr/>
        </p:nvSpPr>
        <p:spPr>
          <a:xfrm>
            <a:off x="4736976" y="1590730"/>
            <a:ext cx="1295726" cy="235233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89" name="TextBox 88"/>
          <p:cNvSpPr txBox="1"/>
          <p:nvPr/>
        </p:nvSpPr>
        <p:spPr bwMode="auto">
          <a:xfrm>
            <a:off x="3782762" y="1920392"/>
            <a:ext cx="939681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세차기가 작업일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0" name="직사각형 89"/>
          <p:cNvSpPr/>
          <p:nvPr/>
        </p:nvSpPr>
        <p:spPr>
          <a:xfrm>
            <a:off x="4743442" y="1915682"/>
            <a:ext cx="1295726" cy="235233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91" name="TextBox 90"/>
          <p:cNvSpPr txBox="1"/>
          <p:nvPr/>
        </p:nvSpPr>
        <p:spPr bwMode="auto">
          <a:xfrm>
            <a:off x="242944" y="2989891"/>
            <a:ext cx="837089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단말기 모델명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2" name="직사각형 91"/>
          <p:cNvSpPr/>
          <p:nvPr/>
        </p:nvSpPr>
        <p:spPr>
          <a:xfrm>
            <a:off x="1097997" y="2985181"/>
            <a:ext cx="1295726" cy="235233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93" name="TextBox 92"/>
          <p:cNvSpPr txBox="1"/>
          <p:nvPr/>
        </p:nvSpPr>
        <p:spPr bwMode="auto">
          <a:xfrm>
            <a:off x="2749686" y="3004970"/>
            <a:ext cx="668773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모뎀 번호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4" name="직사각형 93"/>
          <p:cNvSpPr/>
          <p:nvPr/>
        </p:nvSpPr>
        <p:spPr>
          <a:xfrm>
            <a:off x="3604739" y="3000260"/>
            <a:ext cx="1295726" cy="235233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95" name="TextBox 94"/>
          <p:cNvSpPr txBox="1"/>
          <p:nvPr/>
        </p:nvSpPr>
        <p:spPr bwMode="auto">
          <a:xfrm>
            <a:off x="5301563" y="3020049"/>
            <a:ext cx="566181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설치일 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6" name="직사각형 95"/>
          <p:cNvSpPr/>
          <p:nvPr/>
        </p:nvSpPr>
        <p:spPr>
          <a:xfrm>
            <a:off x="6071505" y="3000260"/>
            <a:ext cx="1295726" cy="235233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97" name="TextBox 96"/>
          <p:cNvSpPr txBox="1"/>
          <p:nvPr/>
        </p:nvSpPr>
        <p:spPr bwMode="auto">
          <a:xfrm>
            <a:off x="254343" y="3314475"/>
            <a:ext cx="691215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BLE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모델명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8" name="직사각형 97"/>
          <p:cNvSpPr/>
          <p:nvPr/>
        </p:nvSpPr>
        <p:spPr>
          <a:xfrm>
            <a:off x="1109396" y="3309765"/>
            <a:ext cx="1295726" cy="235233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99" name="TextBox 98"/>
          <p:cNvSpPr txBox="1"/>
          <p:nvPr/>
        </p:nvSpPr>
        <p:spPr bwMode="auto">
          <a:xfrm>
            <a:off x="2761085" y="3329554"/>
            <a:ext cx="521297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BLE ID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0" name="직사각형 99"/>
          <p:cNvSpPr/>
          <p:nvPr/>
        </p:nvSpPr>
        <p:spPr>
          <a:xfrm>
            <a:off x="3616138" y="3324844"/>
            <a:ext cx="1295726" cy="235233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01" name="TextBox 100"/>
          <p:cNvSpPr txBox="1"/>
          <p:nvPr/>
        </p:nvSpPr>
        <p:spPr bwMode="auto">
          <a:xfrm>
            <a:off x="5312962" y="3344633"/>
            <a:ext cx="566181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설치일 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2" name="직사각형 101"/>
          <p:cNvSpPr/>
          <p:nvPr/>
        </p:nvSpPr>
        <p:spPr>
          <a:xfrm>
            <a:off x="6082904" y="3324844"/>
            <a:ext cx="1295726" cy="235233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03" name="TextBox 102"/>
          <p:cNvSpPr txBox="1"/>
          <p:nvPr/>
        </p:nvSpPr>
        <p:spPr bwMode="auto">
          <a:xfrm>
            <a:off x="254343" y="3647358"/>
            <a:ext cx="837089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err="1" smtClean="0">
                <a:latin typeface="맑은 고딕" pitchFamily="50" charset="-127"/>
                <a:ea typeface="맑은 고딕" pitchFamily="50" charset="-127"/>
              </a:rPr>
              <a:t>테블릿</a:t>
            </a:r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 모델명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4" name="직사각형 103"/>
          <p:cNvSpPr/>
          <p:nvPr/>
        </p:nvSpPr>
        <p:spPr>
          <a:xfrm>
            <a:off x="1109396" y="3642648"/>
            <a:ext cx="1295726" cy="235233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05" name="TextBox 104"/>
          <p:cNvSpPr txBox="1"/>
          <p:nvPr/>
        </p:nvSpPr>
        <p:spPr bwMode="auto">
          <a:xfrm>
            <a:off x="2761085" y="3662437"/>
            <a:ext cx="734496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err="1" smtClean="0">
                <a:latin typeface="맑은 고딕" pitchFamily="50" charset="-127"/>
                <a:ea typeface="맑은 고딕" pitchFamily="50" charset="-127"/>
              </a:rPr>
              <a:t>테블릿</a:t>
            </a:r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 번호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6" name="직사각형 105"/>
          <p:cNvSpPr/>
          <p:nvPr/>
        </p:nvSpPr>
        <p:spPr>
          <a:xfrm>
            <a:off x="3616138" y="3657727"/>
            <a:ext cx="1295726" cy="235233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07" name="TextBox 106"/>
          <p:cNvSpPr txBox="1"/>
          <p:nvPr/>
        </p:nvSpPr>
        <p:spPr bwMode="auto">
          <a:xfrm>
            <a:off x="5312962" y="3677516"/>
            <a:ext cx="566181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설치일 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8" name="직사각형 107"/>
          <p:cNvSpPr/>
          <p:nvPr/>
        </p:nvSpPr>
        <p:spPr>
          <a:xfrm>
            <a:off x="6082904" y="3657727"/>
            <a:ext cx="1295726" cy="235233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09" name="TextBox 108"/>
          <p:cNvSpPr txBox="1"/>
          <p:nvPr/>
        </p:nvSpPr>
        <p:spPr bwMode="auto">
          <a:xfrm>
            <a:off x="2761085" y="3996271"/>
            <a:ext cx="630301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err="1" smtClean="0">
                <a:latin typeface="맑은 고딕" pitchFamily="50" charset="-127"/>
                <a:ea typeface="맑은 고딕" pitchFamily="50" charset="-127"/>
              </a:rPr>
              <a:t>테블릿</a:t>
            </a:r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ID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0" name="직사각형 109"/>
          <p:cNvSpPr/>
          <p:nvPr/>
        </p:nvSpPr>
        <p:spPr>
          <a:xfrm>
            <a:off x="3616138" y="3991561"/>
            <a:ext cx="1295726" cy="235233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11" name="모서리가 둥근 직사각형 110"/>
          <p:cNvSpPr/>
          <p:nvPr/>
        </p:nvSpPr>
        <p:spPr>
          <a:xfrm>
            <a:off x="5011874" y="3992512"/>
            <a:ext cx="689887" cy="249026"/>
          </a:xfrm>
          <a:prstGeom prst="roundRect">
            <a:avLst>
              <a:gd name="adj" fmla="val 4924"/>
            </a:avLst>
          </a:prstGeom>
          <a:solidFill>
            <a:srgbClr val="0070C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중복 확인</a:t>
            </a:r>
          </a:p>
        </p:txBody>
      </p:sp>
      <p:sp>
        <p:nvSpPr>
          <p:cNvPr id="112" name="TextBox 111"/>
          <p:cNvSpPr txBox="1"/>
          <p:nvPr/>
        </p:nvSpPr>
        <p:spPr bwMode="auto">
          <a:xfrm>
            <a:off x="218227" y="4704690"/>
            <a:ext cx="668773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작업 권역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3" name="직사각형 112"/>
          <p:cNvSpPr/>
          <p:nvPr/>
        </p:nvSpPr>
        <p:spPr>
          <a:xfrm>
            <a:off x="1073280" y="4699980"/>
            <a:ext cx="1295726" cy="235233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14" name="모서리가 둥근 직사각형 113"/>
          <p:cNvSpPr/>
          <p:nvPr/>
        </p:nvSpPr>
        <p:spPr>
          <a:xfrm>
            <a:off x="2569281" y="4690241"/>
            <a:ext cx="689887" cy="249026"/>
          </a:xfrm>
          <a:prstGeom prst="roundRect">
            <a:avLst>
              <a:gd name="adj" fmla="val 4924"/>
            </a:avLst>
          </a:prstGeom>
          <a:solidFill>
            <a:srgbClr val="0070C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조회</a:t>
            </a:r>
          </a:p>
        </p:txBody>
      </p:sp>
      <p:sp>
        <p:nvSpPr>
          <p:cNvPr id="115" name="TextBox 114"/>
          <p:cNvSpPr txBox="1"/>
          <p:nvPr/>
        </p:nvSpPr>
        <p:spPr bwMode="auto">
          <a:xfrm>
            <a:off x="492817" y="1967104"/>
            <a:ext cx="848309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회사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대리점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6" name="직사각형 115"/>
          <p:cNvSpPr/>
          <p:nvPr/>
        </p:nvSpPr>
        <p:spPr>
          <a:xfrm>
            <a:off x="1347870" y="1962394"/>
            <a:ext cx="1295726" cy="235233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17" name="모서리가 둥근 직사각형 116"/>
          <p:cNvSpPr/>
          <p:nvPr/>
        </p:nvSpPr>
        <p:spPr>
          <a:xfrm>
            <a:off x="2843871" y="1952655"/>
            <a:ext cx="689887" cy="249026"/>
          </a:xfrm>
          <a:prstGeom prst="roundRect">
            <a:avLst>
              <a:gd name="adj" fmla="val 4924"/>
            </a:avLst>
          </a:prstGeom>
          <a:solidFill>
            <a:srgbClr val="0070C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조회</a:t>
            </a:r>
          </a:p>
        </p:txBody>
      </p:sp>
      <p:sp>
        <p:nvSpPr>
          <p:cNvPr id="118" name="TextBox 117"/>
          <p:cNvSpPr txBox="1"/>
          <p:nvPr/>
        </p:nvSpPr>
        <p:spPr bwMode="auto">
          <a:xfrm>
            <a:off x="258580" y="5392315"/>
            <a:ext cx="771365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메인 작업자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9" name="직사각형 118"/>
          <p:cNvSpPr/>
          <p:nvPr/>
        </p:nvSpPr>
        <p:spPr>
          <a:xfrm>
            <a:off x="1113633" y="5387605"/>
            <a:ext cx="1295726" cy="235233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20" name="모서리가 둥근 직사각형 119"/>
          <p:cNvSpPr/>
          <p:nvPr/>
        </p:nvSpPr>
        <p:spPr>
          <a:xfrm>
            <a:off x="2609634" y="5377866"/>
            <a:ext cx="689887" cy="249026"/>
          </a:xfrm>
          <a:prstGeom prst="roundRect">
            <a:avLst>
              <a:gd name="adj" fmla="val 4924"/>
            </a:avLst>
          </a:prstGeom>
          <a:solidFill>
            <a:srgbClr val="0070C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조회</a:t>
            </a:r>
          </a:p>
        </p:txBody>
      </p:sp>
      <p:sp>
        <p:nvSpPr>
          <p:cNvPr id="121" name="TextBox 120"/>
          <p:cNvSpPr txBox="1"/>
          <p:nvPr/>
        </p:nvSpPr>
        <p:spPr bwMode="auto">
          <a:xfrm>
            <a:off x="3731850" y="5398272"/>
            <a:ext cx="73129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sub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작업자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2" name="직사각형 121"/>
          <p:cNvSpPr/>
          <p:nvPr/>
        </p:nvSpPr>
        <p:spPr>
          <a:xfrm>
            <a:off x="4586903" y="5393562"/>
            <a:ext cx="1295726" cy="235233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23" name="모서리가 둥근 직사각형 122"/>
          <p:cNvSpPr/>
          <p:nvPr/>
        </p:nvSpPr>
        <p:spPr>
          <a:xfrm>
            <a:off x="6082904" y="5383823"/>
            <a:ext cx="689887" cy="249026"/>
          </a:xfrm>
          <a:prstGeom prst="roundRect">
            <a:avLst>
              <a:gd name="adj" fmla="val 4924"/>
            </a:avLst>
          </a:prstGeom>
          <a:solidFill>
            <a:srgbClr val="0070C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조회</a:t>
            </a:r>
          </a:p>
        </p:txBody>
      </p:sp>
      <p:sp>
        <p:nvSpPr>
          <p:cNvPr id="124" name="직사각형 123"/>
          <p:cNvSpPr/>
          <p:nvPr/>
        </p:nvSpPr>
        <p:spPr>
          <a:xfrm>
            <a:off x="128430" y="2519433"/>
            <a:ext cx="1728226" cy="26751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차량 추가 정보 </a:t>
            </a:r>
          </a:p>
        </p:txBody>
      </p:sp>
      <p:sp>
        <p:nvSpPr>
          <p:cNvPr id="125" name="직사각형 124"/>
          <p:cNvSpPr/>
          <p:nvPr/>
        </p:nvSpPr>
        <p:spPr>
          <a:xfrm>
            <a:off x="128464" y="4293096"/>
            <a:ext cx="1728226" cy="26751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세차 정보 </a:t>
            </a:r>
          </a:p>
        </p:txBody>
      </p:sp>
      <p:cxnSp>
        <p:nvCxnSpPr>
          <p:cNvPr id="15" name="직선 연결선 14"/>
          <p:cNvCxnSpPr/>
          <p:nvPr/>
        </p:nvCxnSpPr>
        <p:spPr>
          <a:xfrm>
            <a:off x="128430" y="2786945"/>
            <a:ext cx="7535398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연결선 125"/>
          <p:cNvCxnSpPr/>
          <p:nvPr/>
        </p:nvCxnSpPr>
        <p:spPr>
          <a:xfrm>
            <a:off x="107129" y="4560608"/>
            <a:ext cx="7535398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786825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424481" y="1124744"/>
            <a:ext cx="7056784" cy="468052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811042" y="1628800"/>
            <a:ext cx="1080120" cy="50405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강남 </a:t>
            </a:r>
            <a:r>
              <a:rPr lang="ko-KR" altLang="en-US" sz="800" dirty="0" err="1" smtClean="0">
                <a:solidFill>
                  <a:schemeClr val="tx1"/>
                </a:solidFill>
              </a:rPr>
              <a:t>수서팀</a:t>
            </a:r>
            <a:r>
              <a:rPr lang="ko-KR" altLang="en-US" sz="800" dirty="0" smtClean="0">
                <a:solidFill>
                  <a:schemeClr val="tx1"/>
                </a:solidFill>
              </a:rPr>
              <a:t> </a:t>
            </a:r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7788 </a:t>
            </a:r>
          </a:p>
          <a:p>
            <a:pPr algn="ctr"/>
            <a:r>
              <a:rPr lang="ko-KR" altLang="en-US" sz="800" dirty="0" err="1" smtClean="0">
                <a:solidFill>
                  <a:schemeClr val="tx1"/>
                </a:solidFill>
              </a:rPr>
              <a:t>대기중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811042" y="3164303"/>
            <a:ext cx="1080120" cy="50405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811042" y="2336167"/>
            <a:ext cx="1080120" cy="50405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811042" y="3932053"/>
            <a:ext cx="1080120" cy="50405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2072680" y="1412776"/>
            <a:ext cx="0" cy="4104456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2432720" y="1628800"/>
            <a:ext cx="1224136" cy="504056"/>
          </a:xfrm>
          <a:prstGeom prst="rect">
            <a:avLst/>
          </a:prstGeom>
          <a:solidFill>
            <a:schemeClr val="accent1"/>
          </a:solidFill>
          <a:ln w="31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1</a:t>
            </a:r>
            <a:r>
              <a:rPr lang="ko-KR" altLang="en-US" sz="800" smtClean="0">
                <a:solidFill>
                  <a:schemeClr val="tx1"/>
                </a:solidFill>
              </a:rPr>
              <a:t>시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107238" y="1626669"/>
            <a:ext cx="1224136" cy="50405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2</a:t>
            </a:r>
            <a:r>
              <a:rPr lang="ko-KR" altLang="en-US" sz="800" smtClean="0">
                <a:solidFill>
                  <a:schemeClr val="tx1"/>
                </a:solidFill>
              </a:rPr>
              <a:t>시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745626" y="1628800"/>
            <a:ext cx="1224136" cy="50405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3</a:t>
            </a:r>
            <a:r>
              <a:rPr lang="ko-KR" altLang="en-US" sz="800" smtClean="0">
                <a:solidFill>
                  <a:schemeClr val="tx1"/>
                </a:solidFill>
              </a:rPr>
              <a:t>시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458598" y="3172927"/>
            <a:ext cx="1224136" cy="504056"/>
          </a:xfrm>
          <a:prstGeom prst="rect">
            <a:avLst/>
          </a:prstGeom>
          <a:solidFill>
            <a:srgbClr val="FF00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504729" y="3949895"/>
            <a:ext cx="1224136" cy="50405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4008892" y="3164303"/>
            <a:ext cx="1224136" cy="50405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3952873" y="3566700"/>
            <a:ext cx="334612" cy="220565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6642707" y="2022573"/>
            <a:ext cx="239315" cy="220565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 bwMode="auto">
          <a:xfrm>
            <a:off x="7801308" y="1412776"/>
            <a:ext cx="2348720" cy="36625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체크 방향 </a:t>
            </a:r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AutoNum type="arabicParenR"/>
            </a:pPr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출발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직원 </a:t>
            </a:r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단말기에서 선택을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하면 </a:t>
            </a:r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 출발 이라고 표시를 함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. </a:t>
            </a:r>
          </a:p>
          <a:p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AutoNum type="arabicParenR" startAt="2"/>
            </a:pPr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작업 시작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세차 차량을 선택을 하고 </a:t>
            </a:r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작업 전 사진을 찍어서 업로드 완료 후 </a:t>
            </a:r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3)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작업 완료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세차차량을 선택후 </a:t>
            </a:r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작업 후 사진을 찍어서 업로드 완료 후 </a:t>
            </a:r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예약가능 시간은 작업 시간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15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분 이전까지는</a:t>
            </a:r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가능함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. </a:t>
            </a:r>
          </a:p>
          <a:p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결제는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10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분 이내 안하면 자동 취소가 됨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. </a:t>
            </a:r>
          </a:p>
          <a:p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예약을 한 시간은 현장 작업자가 고객과 </a:t>
            </a:r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통화를 해서 수정을 할 수 있음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. </a:t>
            </a:r>
          </a:p>
          <a:p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작업 변경 시간은 최소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2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시간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~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최대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3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일 </a:t>
            </a:r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이내로 함</a:t>
            </a:r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카드 결제 취소는 부문은 별도 협의 가 필요함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. </a:t>
            </a:r>
          </a:p>
          <a:p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133910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228903" y="1124744"/>
            <a:ext cx="1300161" cy="371476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</a:rPr>
              <a:t>Home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cxnSp>
        <p:nvCxnSpPr>
          <p:cNvPr id="3" name="꺾인 연결선 2"/>
          <p:cNvCxnSpPr>
            <a:stCxn id="6" idx="0"/>
            <a:endCxn id="2" idx="2"/>
          </p:cNvCxnSpPr>
          <p:nvPr/>
        </p:nvCxnSpPr>
        <p:spPr>
          <a:xfrm rot="5400000" flipH="1" flipV="1">
            <a:off x="3260520" y="531821"/>
            <a:ext cx="654064" cy="2582863"/>
          </a:xfrm>
          <a:prstGeom prst="bentConnector3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꺾인 연결선 3"/>
          <p:cNvCxnSpPr>
            <a:stCxn id="5" idx="0"/>
            <a:endCxn id="2" idx="2"/>
          </p:cNvCxnSpPr>
          <p:nvPr/>
        </p:nvCxnSpPr>
        <p:spPr>
          <a:xfrm rot="16200000" flipV="1">
            <a:off x="5837878" y="537326"/>
            <a:ext cx="654064" cy="2571852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8451219"/>
              </p:ext>
            </p:extLst>
          </p:nvPr>
        </p:nvGraphicFramePr>
        <p:xfrm>
          <a:off x="6924336" y="2150284"/>
          <a:ext cx="1053000" cy="13507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53000"/>
              </a:tblGrid>
              <a:tr h="27014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고객 지원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7014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공지 사항 </a:t>
                      </a:r>
                      <a:endParaRPr lang="en-US" altLang="ko-KR" sz="900" baseline="0" dirty="0" smtClean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7014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1:1 </a:t>
                      </a:r>
                      <a:r>
                        <a:rPr lang="ko-KR" altLang="en-US" sz="90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문의 </a:t>
                      </a:r>
                      <a:endParaRPr lang="en-US" altLang="ko-KR" sz="900" baseline="0" dirty="0" smtClean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7014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aseline="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자주하는 질문</a:t>
                      </a:r>
                      <a:endParaRPr lang="en-US" altLang="ko-KR" sz="900" baseline="0" dirty="0" smtClean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7014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aseline="0" dirty="0" smtClean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8535934"/>
              </p:ext>
            </p:extLst>
          </p:nvPr>
        </p:nvGraphicFramePr>
        <p:xfrm>
          <a:off x="1712640" y="2150284"/>
          <a:ext cx="1166963" cy="5569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66963"/>
              </a:tblGrid>
              <a:tr h="27908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기초 정보 관리</a:t>
                      </a:r>
                      <a:endParaRPr lang="ko-KR" altLang="en-US" sz="1000" b="1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778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 err="1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내정보</a:t>
                      </a:r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관리</a:t>
                      </a:r>
                      <a:endParaRPr lang="en-US" altLang="ko-KR" sz="900" b="0" dirty="0" smtClean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cxnSp>
        <p:nvCxnSpPr>
          <p:cNvPr id="7" name="꺾인 연결선 6"/>
          <p:cNvCxnSpPr>
            <a:stCxn id="9" idx="0"/>
            <a:endCxn id="2" idx="2"/>
          </p:cNvCxnSpPr>
          <p:nvPr/>
        </p:nvCxnSpPr>
        <p:spPr>
          <a:xfrm rot="16200000" flipV="1">
            <a:off x="4992951" y="1382253"/>
            <a:ext cx="654064" cy="881997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8293866"/>
              </p:ext>
            </p:extLst>
          </p:nvPr>
        </p:nvGraphicFramePr>
        <p:xfrm>
          <a:off x="3449520" y="2150284"/>
          <a:ext cx="1148108" cy="112848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48108"/>
              </a:tblGrid>
              <a:tr h="2830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예약 작업 현황</a:t>
                      </a:r>
                      <a:endParaRPr lang="ko-KR" altLang="en-US" sz="1000" b="1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818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예약 조회 </a:t>
                      </a:r>
                      <a:endParaRPr lang="en-US" altLang="ko-KR" sz="900" b="0" dirty="0" smtClean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818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kern="120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작업 내용</a:t>
                      </a:r>
                      <a:endParaRPr lang="ko-KR" altLang="en-US" sz="900" b="0" kern="12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81821"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kern="12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2722189"/>
              </p:ext>
            </p:extLst>
          </p:nvPr>
        </p:nvGraphicFramePr>
        <p:xfrm>
          <a:off x="5167545" y="2150284"/>
          <a:ext cx="1186873" cy="84666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86873"/>
              </a:tblGrid>
              <a:tr h="2830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정산 </a:t>
                      </a:r>
                      <a:endParaRPr lang="ko-KR" altLang="en-US" sz="1000" b="1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818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정산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 관리 </a:t>
                      </a:r>
                      <a:endParaRPr lang="en-US" altLang="ko-KR" sz="900" b="0" dirty="0" smtClean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818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kern="120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 </a:t>
                      </a:r>
                      <a:endParaRPr lang="ko-KR" altLang="en-US" sz="900" b="0" kern="12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cxnSp>
        <p:nvCxnSpPr>
          <p:cNvPr id="10" name="꺾인 연결선 9"/>
          <p:cNvCxnSpPr>
            <a:stCxn id="8" idx="0"/>
            <a:endCxn id="2" idx="2"/>
          </p:cNvCxnSpPr>
          <p:nvPr/>
        </p:nvCxnSpPr>
        <p:spPr>
          <a:xfrm rot="5400000" flipH="1" flipV="1">
            <a:off x="4124247" y="1395547"/>
            <a:ext cx="654064" cy="855410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165590" y="227021"/>
            <a:ext cx="4274526" cy="33813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US" altLang="ko-KR" sz="1600" b="1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Tahoma" pitchFamily="34" charset="0"/>
              </a:rPr>
              <a:t>Menu A</a:t>
            </a:r>
            <a:r>
              <a:rPr lang="en-US" sz="16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​rchitecture</a:t>
            </a:r>
            <a:endParaRPr lang="ko-KR" altLang="en-US" sz="1600" b="1" kern="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  <a:cs typeface="Tahoma" pitchFamily="34" charset="0"/>
            </a:endParaRPr>
          </a:p>
        </p:txBody>
      </p:sp>
      <p:sp>
        <p:nvSpPr>
          <p:cNvPr id="20" name="Line 422"/>
          <p:cNvSpPr>
            <a:spLocks noChangeShapeType="1"/>
          </p:cNvSpPr>
          <p:nvPr/>
        </p:nvSpPr>
        <p:spPr bwMode="auto">
          <a:xfrm>
            <a:off x="309563" y="562339"/>
            <a:ext cx="904716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defPPr>
              <a:defRPr lang="ko-K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5pPr>
            <a:lvl6pPr marL="22860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6pPr>
            <a:lvl7pPr marL="27432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7pPr>
            <a:lvl8pPr marL="32004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8pPr>
            <a:lvl9pPr marL="36576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9pPr>
          </a:lstStyle>
          <a:p>
            <a:endParaRPr lang="ko-KR" altLang="en-US"/>
          </a:p>
        </p:txBody>
      </p:sp>
      <p:cxnSp>
        <p:nvCxnSpPr>
          <p:cNvPr id="21" name="직선 연결선 20"/>
          <p:cNvCxnSpPr/>
          <p:nvPr/>
        </p:nvCxnSpPr>
        <p:spPr>
          <a:xfrm>
            <a:off x="309563" y="581389"/>
            <a:ext cx="1214437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09563" y="785609"/>
            <a:ext cx="16882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>
                <a:latin typeface="+mn-ea"/>
                <a:ea typeface="+mn-ea"/>
              </a:rPr>
              <a:t>관리자 </a:t>
            </a:r>
            <a:r>
              <a:rPr lang="ko-KR" altLang="en-US" sz="1200" b="1" dirty="0" err="1" smtClean="0">
                <a:latin typeface="+mn-ea"/>
                <a:ea typeface="+mn-ea"/>
              </a:rPr>
              <a:t>앱</a:t>
            </a:r>
            <a:r>
              <a:rPr lang="ko-KR" altLang="en-US" sz="1200" b="1" dirty="0">
                <a:latin typeface="+mn-ea"/>
                <a:ea typeface="+mn-ea"/>
              </a:rPr>
              <a:t> </a:t>
            </a:r>
            <a:r>
              <a:rPr lang="ko-KR" altLang="en-US" sz="1200" b="1" dirty="0" smtClean="0">
                <a:latin typeface="+mn-ea"/>
                <a:ea typeface="+mn-ea"/>
              </a:rPr>
              <a:t>사이트 </a:t>
            </a:r>
            <a:r>
              <a:rPr lang="ko-KR" altLang="en-US" sz="1200" b="1" dirty="0" err="1" smtClean="0">
                <a:latin typeface="+mn-ea"/>
                <a:ea typeface="+mn-ea"/>
              </a:rPr>
              <a:t>맵</a:t>
            </a:r>
            <a:r>
              <a:rPr lang="ko-KR" altLang="en-US" sz="1200" b="1" dirty="0" smtClean="0">
                <a:latin typeface="+mn-ea"/>
                <a:ea typeface="+mn-ea"/>
              </a:rPr>
              <a:t> </a:t>
            </a:r>
            <a:endParaRPr lang="ko-KR" altLang="en-US" sz="1200" b="1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56087337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smtClean="0"/>
              <a:t>사이트 접속 최초 화면 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9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 smtClean="0"/>
              <a:t>Home &gt; </a:t>
            </a:r>
            <a:r>
              <a:rPr lang="ko-KR" altLang="en-US" dirty="0" err="1" smtClean="0"/>
              <a:t>메인화면</a:t>
            </a:r>
            <a:r>
              <a:rPr lang="ko-KR" altLang="en-US" dirty="0" smtClean="0"/>
              <a:t> </a:t>
            </a:r>
            <a:r>
              <a:rPr lang="en-US" altLang="ko-KR" dirty="0" smtClean="0"/>
              <a:t>&gt; </a:t>
            </a:r>
            <a:r>
              <a:rPr lang="ko-KR" altLang="en-US" dirty="0" smtClean="0"/>
              <a:t>로그인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altLang="ko-KR" dirty="0" smtClean="0"/>
              <a:t>(</a:t>
            </a:r>
            <a:r>
              <a:rPr lang="ko-KR" altLang="en-US" smtClean="0"/>
              <a:t>주</a:t>
            </a:r>
            <a:r>
              <a:rPr lang="en-US" altLang="ko-KR" dirty="0" smtClean="0"/>
              <a:t>)</a:t>
            </a:r>
            <a:r>
              <a:rPr lang="ko-KR" altLang="en-US" smtClean="0"/>
              <a:t>지트레이스 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39762" y="1971802"/>
            <a:ext cx="2127270" cy="443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800" b="1" dirty="0" smtClean="0">
                <a:latin typeface="YouandiModern HeadRegular" pitchFamily="18" charset="-127"/>
                <a:ea typeface="YouandiModern HeadRegular" pitchFamily="18" charset="-127"/>
              </a:rPr>
              <a:t>세차 관리 시스템</a:t>
            </a:r>
            <a:endParaRPr lang="en-US" altLang="ko-KR" sz="1800" b="1" dirty="0">
              <a:latin typeface="YouandiModern HeadRegular" pitchFamily="18" charset="-127"/>
              <a:ea typeface="YouandiModern HeadRegular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211978" y="2775715"/>
            <a:ext cx="2911985" cy="453595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 smtClean="0">
                <a:solidFill>
                  <a:schemeClr val="tx1"/>
                </a:solidFill>
                <a:latin typeface="YouandiModern HeadRegular" pitchFamily="18" charset="-127"/>
                <a:ea typeface="YouandiModern HeadRegular" pitchFamily="18" charset="-127"/>
              </a:rPr>
              <a:t>아이디</a:t>
            </a:r>
            <a:r>
              <a:rPr lang="en-US" altLang="ko-KR" sz="1000" dirty="0" smtClean="0">
                <a:solidFill>
                  <a:schemeClr val="tx1"/>
                </a:solidFill>
                <a:latin typeface="YouandiModern HeadRegular" pitchFamily="18" charset="-127"/>
                <a:ea typeface="YouandiModern HeadRegular" pitchFamily="18" charset="-127"/>
              </a:rPr>
              <a:t>(</a:t>
            </a:r>
            <a:r>
              <a:rPr lang="ko-KR" altLang="en-US" sz="1000" dirty="0" err="1" smtClean="0">
                <a:solidFill>
                  <a:schemeClr val="tx1"/>
                </a:solidFill>
                <a:latin typeface="YouandiModern HeadRegular" pitchFamily="18" charset="-127"/>
                <a:ea typeface="YouandiModern HeadRegular" pitchFamily="18" charset="-127"/>
              </a:rPr>
              <a:t>이메일</a:t>
            </a:r>
            <a:r>
              <a:rPr lang="en-US" altLang="ko-KR" sz="1000" dirty="0" smtClean="0">
                <a:solidFill>
                  <a:schemeClr val="tx1"/>
                </a:solidFill>
                <a:latin typeface="YouandiModern HeadRegular" pitchFamily="18" charset="-127"/>
                <a:ea typeface="YouandiModern HeadRegular" pitchFamily="18" charset="-127"/>
              </a:rPr>
              <a:t>)</a:t>
            </a:r>
            <a:endParaRPr lang="ko-KR" altLang="en-US" sz="1000" dirty="0">
              <a:solidFill>
                <a:schemeClr val="tx1"/>
              </a:solidFill>
              <a:latin typeface="YouandiModern HeadRegular" pitchFamily="18" charset="-127"/>
              <a:ea typeface="YouandiModern HeadRegular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211977" y="3343757"/>
            <a:ext cx="2911986" cy="474617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 smtClean="0">
                <a:solidFill>
                  <a:schemeClr val="tx1"/>
                </a:solidFill>
                <a:latin typeface="YouandiModern HeadRegular" pitchFamily="18" charset="-127"/>
                <a:ea typeface="YouandiModern HeadRegular" pitchFamily="18" charset="-127"/>
              </a:rPr>
              <a:t>비밀번</a:t>
            </a:r>
            <a:r>
              <a:rPr lang="ko-KR" altLang="en-US" sz="1000" dirty="0">
                <a:solidFill>
                  <a:schemeClr val="tx1"/>
                </a:solidFill>
                <a:latin typeface="YouandiModern HeadRegular" pitchFamily="18" charset="-127"/>
                <a:ea typeface="YouandiModern HeadRegular" pitchFamily="18" charset="-127"/>
              </a:rPr>
              <a:t>호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6230663" y="2777220"/>
            <a:ext cx="963196" cy="1041154"/>
          </a:xfrm>
          <a:prstGeom prst="rect">
            <a:avLst/>
          </a:prstGeom>
          <a:solidFill>
            <a:srgbClr val="2E2E2E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chemeClr val="bg1"/>
                </a:solidFill>
                <a:latin typeface="YouandiModern HeadRegular" pitchFamily="18" charset="-127"/>
                <a:ea typeface="YouandiModern HeadRegular" pitchFamily="18" charset="-127"/>
              </a:rPr>
              <a:t>로그</a:t>
            </a:r>
            <a:r>
              <a:rPr lang="ko-KR" altLang="en-US" sz="1000" b="1" dirty="0">
                <a:solidFill>
                  <a:schemeClr val="bg1"/>
                </a:solidFill>
                <a:latin typeface="YouandiModern HeadRegular" pitchFamily="18" charset="-127"/>
                <a:ea typeface="YouandiModern HeadRegular" pitchFamily="18" charset="-127"/>
              </a:rPr>
              <a:t>인</a:t>
            </a:r>
          </a:p>
        </p:txBody>
      </p:sp>
      <p:sp>
        <p:nvSpPr>
          <p:cNvPr id="12" name="TextBox 11"/>
          <p:cNvSpPr txBox="1"/>
          <p:nvPr/>
        </p:nvSpPr>
        <p:spPr bwMode="auto">
          <a:xfrm>
            <a:off x="3164353" y="3989840"/>
            <a:ext cx="923651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latin typeface="YouandiModern HeadRegular" pitchFamily="18" charset="-127"/>
                <a:ea typeface="YouandiModern HeadRegular" pitchFamily="18" charset="-127"/>
              </a:rPr>
              <a:t>□   아이디 저</a:t>
            </a:r>
            <a:r>
              <a:rPr lang="ko-KR" altLang="en-US" sz="800" dirty="0">
                <a:latin typeface="YouandiModern HeadRegular" pitchFamily="18" charset="-127"/>
                <a:ea typeface="YouandiModern HeadRegular" pitchFamily="18" charset="-127"/>
              </a:rPr>
              <a:t>장</a:t>
            </a:r>
            <a:endParaRPr lang="ko-KR" altLang="en-US" sz="800" dirty="0" smtClean="0">
              <a:latin typeface="YouandiModern HeadRegular" pitchFamily="18" charset="-127"/>
              <a:ea typeface="YouandiModern HeadRegular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211977" y="2348880"/>
            <a:ext cx="90007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b="1" dirty="0" smtClean="0">
                <a:latin typeface="YouandiModern HeadRegular" pitchFamily="18" charset="-127"/>
                <a:ea typeface="YouandiModern HeadRegular" pitchFamily="18" charset="-127"/>
              </a:rPr>
              <a:t>로그인</a:t>
            </a:r>
            <a:endParaRPr lang="en-US" altLang="ko-KR" sz="1000" b="1" dirty="0" smtClean="0">
              <a:latin typeface="YouandiModern HeadRegular" pitchFamily="18" charset="-127"/>
              <a:ea typeface="YouandiModern HeadRegular" pitchFamily="18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28489" y="1199773"/>
            <a:ext cx="2288734" cy="446778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712725" y="1201318"/>
            <a:ext cx="4714188" cy="446778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2978615" y="2909643"/>
            <a:ext cx="185737" cy="185738"/>
          </a:xfrm>
          <a:prstGeom prst="ellipse">
            <a:avLst/>
          </a:prstGeom>
          <a:solidFill>
            <a:srgbClr val="FF3300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pPr algn="ctr"/>
            <a:r>
              <a:rPr lang="en-US" altLang="ko-KR" sz="900" b="1" dirty="0" smtClean="0">
                <a:solidFill>
                  <a:schemeClr val="bg1"/>
                </a:solidFill>
                <a:latin typeface="YouandiModern HeadRegular" pitchFamily="18" charset="-127"/>
                <a:ea typeface="YouandiModern HeadRegular" pitchFamily="18" charset="-127"/>
              </a:rPr>
              <a:t>2</a:t>
            </a:r>
            <a:endParaRPr lang="ko-KR" altLang="en-US" sz="900" b="1" dirty="0">
              <a:solidFill>
                <a:schemeClr val="bg1"/>
              </a:solidFill>
              <a:latin typeface="YouandiModern HeadRegular" pitchFamily="18" charset="-127"/>
              <a:ea typeface="YouandiModern HeadRegular" pitchFamily="18" charset="-127"/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2978615" y="3488196"/>
            <a:ext cx="185737" cy="185738"/>
          </a:xfrm>
          <a:prstGeom prst="ellipse">
            <a:avLst/>
          </a:prstGeom>
          <a:solidFill>
            <a:srgbClr val="FF3300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pPr algn="ctr"/>
            <a:r>
              <a:rPr lang="en-US" altLang="ko-KR" sz="900" b="1" dirty="0" smtClean="0">
                <a:solidFill>
                  <a:schemeClr val="bg1"/>
                </a:solidFill>
                <a:latin typeface="YouandiModern HeadRegular" pitchFamily="18" charset="-127"/>
                <a:ea typeface="YouandiModern HeadRegular" pitchFamily="18" charset="-127"/>
              </a:rPr>
              <a:t>3</a:t>
            </a:r>
            <a:endParaRPr lang="ko-KR" altLang="en-US" sz="900" b="1" dirty="0">
              <a:solidFill>
                <a:schemeClr val="bg1"/>
              </a:solidFill>
              <a:latin typeface="YouandiModern HeadRegular" pitchFamily="18" charset="-127"/>
              <a:ea typeface="YouandiModern HeadRegular" pitchFamily="18" charset="-127"/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2978615" y="3999002"/>
            <a:ext cx="185737" cy="185738"/>
          </a:xfrm>
          <a:prstGeom prst="ellipse">
            <a:avLst/>
          </a:prstGeom>
          <a:solidFill>
            <a:srgbClr val="FF3300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pPr algn="ctr"/>
            <a:r>
              <a:rPr lang="en-US" altLang="ko-KR" sz="800" b="1" dirty="0">
                <a:solidFill>
                  <a:schemeClr val="bg1"/>
                </a:solidFill>
                <a:latin typeface="YouandiModern HeadRegular" pitchFamily="18" charset="-127"/>
                <a:ea typeface="YouandiModern HeadRegular" pitchFamily="18" charset="-127"/>
              </a:rPr>
              <a:t>4</a:t>
            </a:r>
            <a:endParaRPr lang="ko-KR" altLang="en-US" sz="800" b="1" dirty="0">
              <a:solidFill>
                <a:schemeClr val="bg1"/>
              </a:solidFill>
              <a:latin typeface="YouandiModern HeadRegular" pitchFamily="18" charset="-127"/>
              <a:ea typeface="YouandiModern HeadRegular" pitchFamily="18" charset="-127"/>
            </a:endParaRPr>
          </a:p>
        </p:txBody>
      </p:sp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3309942"/>
              </p:ext>
            </p:extLst>
          </p:nvPr>
        </p:nvGraphicFramePr>
        <p:xfrm>
          <a:off x="7751787" y="865287"/>
          <a:ext cx="2055788" cy="2422105"/>
        </p:xfrm>
        <a:graphic>
          <a:graphicData uri="http://schemas.openxmlformats.org/drawingml/2006/table">
            <a:tbl>
              <a:tblPr/>
              <a:tblGrid>
                <a:gridCol w="311573"/>
                <a:gridCol w="1744215"/>
              </a:tblGrid>
              <a:tr h="215528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번호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설명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1552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lang="ko-KR" altLang="en-US" sz="8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0" marB="4680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altLang="ko-KR" sz="800" b="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0" marB="4680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1552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lang="ko-KR" altLang="en-US" sz="8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0" marB="4680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altLang="ko-KR" sz="800" b="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0" marB="4680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1552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lang="ko-KR" altLang="en-US" sz="8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0" marB="4680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0" marB="4680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1552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lang="ko-KR" altLang="en-US" sz="8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0" marB="4680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0" marB="4680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1552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lang="ko-KR" altLang="en-US" sz="8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0" marB="4680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0" marB="4680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1552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맑은 고딕" pitchFamily="50" charset="-127"/>
                          <a:ea typeface="맑은 고딕" pitchFamily="50" charset="-127"/>
                        </a:rPr>
                        <a:t>6</a:t>
                      </a:r>
                      <a:endParaRPr lang="ko-KR" altLang="en-US" sz="8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0" marB="4680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0" marB="4680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1552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맑은 고딕" pitchFamily="50" charset="-127"/>
                          <a:ea typeface="맑은 고딕" pitchFamily="50" charset="-127"/>
                        </a:rPr>
                        <a:t>7</a:t>
                      </a:r>
                      <a:endParaRPr lang="ko-KR" altLang="en-US" sz="8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0" marB="4680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0" marB="4680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1552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맑은 고딕" pitchFamily="50" charset="-127"/>
                          <a:ea typeface="맑은 고딕" pitchFamily="50" charset="-127"/>
                        </a:rPr>
                        <a:t>8</a:t>
                      </a:r>
                      <a:endParaRPr lang="ko-KR" altLang="en-US" sz="8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0" marB="4680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0" marB="4680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0">
                <a:tc gridSpan="2">
                  <a:txBody>
                    <a:bodyPr/>
                    <a:lstStyle/>
                    <a:p>
                      <a:pPr marL="88900" indent="-39688" algn="l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Note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5" marB="46805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8433">
                <a:tc gridSpan="2"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800" b="1" dirty="0" smtClean="0">
                        <a:solidFill>
                          <a:srgbClr val="0000FF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5" marB="46805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1" name="타원 20"/>
          <p:cNvSpPr/>
          <p:nvPr/>
        </p:nvSpPr>
        <p:spPr>
          <a:xfrm>
            <a:off x="6219371" y="2764329"/>
            <a:ext cx="185737" cy="185738"/>
          </a:xfrm>
          <a:prstGeom prst="ellipse">
            <a:avLst/>
          </a:prstGeom>
          <a:solidFill>
            <a:srgbClr val="FF3300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pPr algn="ctr"/>
            <a:r>
              <a:rPr lang="en-US" altLang="ko-KR" sz="900" b="1" dirty="0" smtClean="0">
                <a:solidFill>
                  <a:schemeClr val="bg1"/>
                </a:solidFill>
                <a:latin typeface="YouandiModern HeadRegular" pitchFamily="18" charset="-127"/>
                <a:ea typeface="YouandiModern HeadRegular" pitchFamily="18" charset="-127"/>
              </a:rPr>
              <a:t>5</a:t>
            </a:r>
            <a:endParaRPr lang="ko-KR" altLang="en-US" sz="900" b="1" dirty="0">
              <a:solidFill>
                <a:schemeClr val="bg1"/>
              </a:solidFill>
              <a:latin typeface="YouandiModern HeadRegular" pitchFamily="18" charset="-127"/>
              <a:ea typeface="YouandiModern HeadRegular" pitchFamily="18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85828" y="6594590"/>
            <a:ext cx="7578000" cy="198545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+mn-ea"/>
              </a:rPr>
              <a:t>footer</a:t>
            </a:r>
            <a:endParaRPr lang="ko-KR" altLang="en-US" sz="8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4798611" y="4313820"/>
            <a:ext cx="1208946" cy="201385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800" b="1" dirty="0" smtClean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아이디</a:t>
            </a:r>
            <a:r>
              <a:rPr lang="en-US" altLang="ko-KR" sz="800" b="1" dirty="0" smtClean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800" b="1" dirty="0" smtClean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비밀번호 찾기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3499702" y="4313820"/>
            <a:ext cx="1208946" cy="201385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800" b="1" dirty="0" smtClean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회원가입</a:t>
            </a:r>
          </a:p>
        </p:txBody>
      </p:sp>
      <p:sp>
        <p:nvSpPr>
          <p:cNvPr id="33" name="타원 32"/>
          <p:cNvSpPr/>
          <p:nvPr/>
        </p:nvSpPr>
        <p:spPr>
          <a:xfrm>
            <a:off x="3338232" y="4199520"/>
            <a:ext cx="214072" cy="2286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r>
            <a:endParaRPr lang="ko-KR" altLang="en-US" sz="8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4618464" y="4199520"/>
            <a:ext cx="214072" cy="2286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</a:t>
            </a:r>
            <a:endParaRPr lang="ko-KR" altLang="en-US" sz="8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428412" y="1444839"/>
            <a:ext cx="185737" cy="185738"/>
          </a:xfrm>
          <a:prstGeom prst="ellipse">
            <a:avLst/>
          </a:prstGeom>
          <a:solidFill>
            <a:srgbClr val="FF3300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9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6232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HCS-Admin-00-1401</a:t>
            </a:r>
            <a:endParaRPr lang="ko-KR" altLang="en-US" dirty="0"/>
          </a:p>
        </p:txBody>
      </p:sp>
      <p:sp>
        <p:nvSpPr>
          <p:cNvPr id="34" name="텍스트 개체 틀 33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 smtClean="0"/>
              <a:t>회원가입 신청 페이지 입니다</a:t>
            </a:r>
            <a:r>
              <a:rPr lang="en-US" altLang="ko-KR" dirty="0" smtClean="0"/>
              <a:t>. </a:t>
            </a:r>
            <a:endParaRPr lang="ko-KR" altLang="en-US" dirty="0"/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9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 smtClean="0"/>
              <a:t>Home &gt; </a:t>
            </a:r>
            <a:r>
              <a:rPr lang="ko-KR" altLang="en-US" dirty="0" err="1" smtClean="0"/>
              <a:t>메인화면</a:t>
            </a:r>
            <a:r>
              <a:rPr lang="ko-KR" altLang="en-US" dirty="0" smtClean="0"/>
              <a:t> </a:t>
            </a:r>
            <a:r>
              <a:rPr lang="en-US" altLang="ko-KR" dirty="0" smtClean="0"/>
              <a:t>&gt; </a:t>
            </a:r>
            <a:r>
              <a:rPr lang="ko-KR" altLang="en-US" dirty="0" smtClean="0"/>
              <a:t>회원가입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altLang="ko-KR" dirty="0" smtClean="0"/>
              <a:t>Nia </a:t>
            </a:r>
            <a:r>
              <a:rPr lang="ko-KR" altLang="en-US" smtClean="0"/>
              <a:t>데이터거래사이트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altLang="ko-KR" dirty="0" smtClean="0"/>
              <a:t>(</a:t>
            </a:r>
            <a:r>
              <a:rPr lang="ko-KR" altLang="en-US" smtClean="0"/>
              <a:t>주</a:t>
            </a:r>
            <a:r>
              <a:rPr lang="en-US" altLang="ko-KR" dirty="0" smtClean="0"/>
              <a:t>)</a:t>
            </a:r>
            <a:r>
              <a:rPr lang="ko-KR" altLang="en-US" smtClean="0"/>
              <a:t>지트레이스</a:t>
            </a:r>
            <a:endParaRPr lang="ko-KR" altLang="en-US" dirty="0"/>
          </a:p>
        </p:txBody>
      </p:sp>
      <p:sp>
        <p:nvSpPr>
          <p:cNvPr id="101" name="TextBox 100"/>
          <p:cNvSpPr txBox="1"/>
          <p:nvPr/>
        </p:nvSpPr>
        <p:spPr bwMode="auto">
          <a:xfrm>
            <a:off x="57119" y="1603158"/>
            <a:ext cx="870751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lang="ko-KR" altLang="en-US" sz="10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◆ 약관동의</a:t>
            </a:r>
          </a:p>
        </p:txBody>
      </p:sp>
      <p:grpSp>
        <p:nvGrpSpPr>
          <p:cNvPr id="102" name="그룹 101"/>
          <p:cNvGrpSpPr/>
          <p:nvPr/>
        </p:nvGrpSpPr>
        <p:grpSpPr>
          <a:xfrm>
            <a:off x="140515" y="1802604"/>
            <a:ext cx="7294605" cy="1076849"/>
            <a:chOff x="180975" y="2435277"/>
            <a:chExt cx="7294605" cy="1728818"/>
          </a:xfrm>
        </p:grpSpPr>
        <p:grpSp>
          <p:nvGrpSpPr>
            <p:cNvPr id="103" name="그룹 102"/>
            <p:cNvGrpSpPr/>
            <p:nvPr/>
          </p:nvGrpSpPr>
          <p:grpSpPr>
            <a:xfrm>
              <a:off x="180975" y="2482899"/>
              <a:ext cx="7269163" cy="1681196"/>
              <a:chOff x="180975" y="2593731"/>
              <a:chExt cx="7269163" cy="1681196"/>
            </a:xfrm>
          </p:grpSpPr>
          <p:sp>
            <p:nvSpPr>
              <p:cNvPr id="105" name="직사각형 104"/>
              <p:cNvSpPr/>
              <p:nvPr/>
            </p:nvSpPr>
            <p:spPr>
              <a:xfrm>
                <a:off x="180975" y="2593731"/>
                <a:ext cx="7269163" cy="167053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sz="800" smtClean="0">
                  <a:solidFill>
                    <a:schemeClr val="bg2">
                      <a:lumMod val="75000"/>
                    </a:schemeClr>
                  </a:solidFill>
                  <a:latin typeface="돋움" pitchFamily="50" charset="-127"/>
                  <a:ea typeface="돋움" pitchFamily="50" charset="-127"/>
                </a:endParaRPr>
              </a:p>
            </p:txBody>
          </p:sp>
          <p:sp>
            <p:nvSpPr>
              <p:cNvPr id="106" name="직사각형 105"/>
              <p:cNvSpPr/>
              <p:nvPr/>
            </p:nvSpPr>
            <p:spPr>
              <a:xfrm>
                <a:off x="7240588" y="2595596"/>
                <a:ext cx="209550" cy="167933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sz="800" smtClean="0">
                  <a:solidFill>
                    <a:schemeClr val="bg2">
                      <a:lumMod val="75000"/>
                    </a:schemeClr>
                  </a:solidFill>
                  <a:latin typeface="돋움" pitchFamily="50" charset="-127"/>
                  <a:ea typeface="돋움" pitchFamily="50" charset="-127"/>
                </a:endParaRPr>
              </a:p>
            </p:txBody>
          </p:sp>
        </p:grpSp>
        <p:sp>
          <p:nvSpPr>
            <p:cNvPr id="104" name="TextBox 103"/>
            <p:cNvSpPr txBox="1"/>
            <p:nvPr/>
          </p:nvSpPr>
          <p:spPr bwMode="auto">
            <a:xfrm>
              <a:off x="7188322" y="2435277"/>
              <a:ext cx="287258" cy="13341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800" b="1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▲</a:t>
              </a:r>
              <a:endParaRPr lang="en-US" altLang="ko-KR" sz="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endParaRPr lang="en-US" altLang="ko-KR" sz="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endParaRPr lang="en-US" altLang="ko-KR" sz="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endParaRPr lang="en-US" altLang="ko-KR" sz="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endParaRPr lang="en-US" altLang="ko-KR" sz="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r>
                <a:rPr lang="ko-KR" altLang="ko-KR" sz="800" b="1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▼</a:t>
              </a:r>
              <a:endParaRPr lang="ko-KR" altLang="en-US" sz="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107" name="TextBox 106"/>
          <p:cNvSpPr txBox="1"/>
          <p:nvPr/>
        </p:nvSpPr>
        <p:spPr bwMode="auto">
          <a:xfrm>
            <a:off x="35748" y="2844864"/>
            <a:ext cx="2238113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□ 위의 회원가입 이용자 약관에 동의합니다</a:t>
            </a:r>
            <a:r>
              <a:rPr lang="en-US" altLang="ko-KR" sz="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800" dirty="0" smtClean="0">
              <a:solidFill>
                <a:schemeClr val="tx1">
                  <a:lumMod val="95000"/>
                  <a:lumOff val="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114" name="직선 연결선 113"/>
          <p:cNvCxnSpPr/>
          <p:nvPr/>
        </p:nvCxnSpPr>
        <p:spPr bwMode="auto">
          <a:xfrm>
            <a:off x="140515" y="1178727"/>
            <a:ext cx="7269163" cy="0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17" name="직사각형 116"/>
          <p:cNvSpPr/>
          <p:nvPr/>
        </p:nvSpPr>
        <p:spPr>
          <a:xfrm>
            <a:off x="140515" y="1013437"/>
            <a:ext cx="7269163" cy="4419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800" smtClean="0">
              <a:solidFill>
                <a:schemeClr val="bg2">
                  <a:lumMod val="7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129" name="TextBox 128"/>
          <p:cNvSpPr txBox="1"/>
          <p:nvPr/>
        </p:nvSpPr>
        <p:spPr>
          <a:xfrm>
            <a:off x="2783315" y="2407491"/>
            <a:ext cx="1789272" cy="215444"/>
          </a:xfrm>
          <a:prstGeom prst="rect">
            <a:avLst/>
          </a:prstGeom>
          <a:solidFill>
            <a:schemeClr val="bg2"/>
          </a:solidFill>
          <a:ln w="381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800" dirty="0" smtClean="0"/>
              <a:t>회원가입 이용 약관 내용 정리 요청</a:t>
            </a:r>
            <a:endParaRPr lang="ko-KR" altLang="en-US" sz="800" dirty="0"/>
          </a:p>
        </p:txBody>
      </p:sp>
      <p:grpSp>
        <p:nvGrpSpPr>
          <p:cNvPr id="48" name="그룹 47"/>
          <p:cNvGrpSpPr/>
          <p:nvPr/>
        </p:nvGrpSpPr>
        <p:grpSpPr>
          <a:xfrm>
            <a:off x="138039" y="3207547"/>
            <a:ext cx="7294605" cy="1069921"/>
            <a:chOff x="180975" y="2435277"/>
            <a:chExt cx="7294605" cy="1728818"/>
          </a:xfrm>
        </p:grpSpPr>
        <p:grpSp>
          <p:nvGrpSpPr>
            <p:cNvPr id="49" name="그룹 48"/>
            <p:cNvGrpSpPr/>
            <p:nvPr/>
          </p:nvGrpSpPr>
          <p:grpSpPr>
            <a:xfrm>
              <a:off x="180975" y="2482899"/>
              <a:ext cx="7269163" cy="1681196"/>
              <a:chOff x="180975" y="2593731"/>
              <a:chExt cx="7269163" cy="1681196"/>
            </a:xfrm>
          </p:grpSpPr>
          <p:sp>
            <p:nvSpPr>
              <p:cNvPr id="51" name="직사각형 50"/>
              <p:cNvSpPr/>
              <p:nvPr/>
            </p:nvSpPr>
            <p:spPr>
              <a:xfrm>
                <a:off x="180975" y="2593731"/>
                <a:ext cx="7269163" cy="167053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sz="800" smtClean="0">
                  <a:solidFill>
                    <a:schemeClr val="bg2">
                      <a:lumMod val="75000"/>
                    </a:schemeClr>
                  </a:solidFill>
                  <a:latin typeface="돋움" pitchFamily="50" charset="-127"/>
                  <a:ea typeface="돋움" pitchFamily="50" charset="-127"/>
                </a:endParaRPr>
              </a:p>
            </p:txBody>
          </p:sp>
          <p:sp>
            <p:nvSpPr>
              <p:cNvPr id="52" name="직사각형 51"/>
              <p:cNvSpPr/>
              <p:nvPr/>
            </p:nvSpPr>
            <p:spPr>
              <a:xfrm>
                <a:off x="7240588" y="2595596"/>
                <a:ext cx="209550" cy="167933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sz="800" smtClean="0">
                  <a:solidFill>
                    <a:schemeClr val="bg2">
                      <a:lumMod val="75000"/>
                    </a:schemeClr>
                  </a:solidFill>
                  <a:latin typeface="돋움" pitchFamily="50" charset="-127"/>
                  <a:ea typeface="돋움" pitchFamily="50" charset="-127"/>
                </a:endParaRPr>
              </a:p>
            </p:txBody>
          </p:sp>
        </p:grpSp>
        <p:sp>
          <p:nvSpPr>
            <p:cNvPr id="50" name="TextBox 49"/>
            <p:cNvSpPr txBox="1"/>
            <p:nvPr/>
          </p:nvSpPr>
          <p:spPr bwMode="auto">
            <a:xfrm>
              <a:off x="7188322" y="2435277"/>
              <a:ext cx="287258" cy="13427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800" b="1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▲</a:t>
              </a:r>
              <a:endParaRPr lang="en-US" altLang="ko-KR" sz="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endParaRPr lang="en-US" altLang="ko-KR" sz="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endParaRPr lang="en-US" altLang="ko-KR" sz="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endParaRPr lang="en-US" altLang="ko-KR" sz="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endParaRPr lang="en-US" altLang="ko-KR" sz="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r>
                <a:rPr lang="ko-KR" altLang="ko-KR" sz="800" b="1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▼</a:t>
              </a:r>
              <a:endParaRPr lang="ko-KR" altLang="en-US" sz="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53" name="TextBox 52"/>
          <p:cNvSpPr txBox="1"/>
          <p:nvPr/>
        </p:nvSpPr>
        <p:spPr bwMode="auto">
          <a:xfrm>
            <a:off x="33272" y="4249807"/>
            <a:ext cx="1819729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□ 개인정보취급방침에 동의합니다</a:t>
            </a:r>
            <a:r>
              <a:rPr lang="en-US" altLang="ko-KR" sz="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800" dirty="0" smtClean="0">
              <a:solidFill>
                <a:schemeClr val="tx1">
                  <a:lumMod val="95000"/>
                  <a:lumOff val="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775809" y="3677072"/>
            <a:ext cx="2198038" cy="215444"/>
          </a:xfrm>
          <a:prstGeom prst="rect">
            <a:avLst/>
          </a:prstGeom>
          <a:solidFill>
            <a:schemeClr val="bg2"/>
          </a:solidFill>
          <a:ln w="381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800" dirty="0" smtClean="0"/>
              <a:t>개인 정보 수집 및 이용동이  약관 정리 요청</a:t>
            </a:r>
            <a:endParaRPr lang="ko-KR" altLang="en-US" sz="800" dirty="0"/>
          </a:p>
        </p:txBody>
      </p:sp>
      <p:sp>
        <p:nvSpPr>
          <p:cNvPr id="63" name="직사각형 62"/>
          <p:cNvSpPr/>
          <p:nvPr/>
        </p:nvSpPr>
        <p:spPr>
          <a:xfrm>
            <a:off x="3258766" y="5415878"/>
            <a:ext cx="985466" cy="2632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8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다음 </a:t>
            </a:r>
          </a:p>
        </p:txBody>
      </p:sp>
      <p:sp>
        <p:nvSpPr>
          <p:cNvPr id="64" name="TextBox 63"/>
          <p:cNvSpPr txBox="1"/>
          <p:nvPr/>
        </p:nvSpPr>
        <p:spPr bwMode="auto">
          <a:xfrm>
            <a:off x="111028" y="4583695"/>
            <a:ext cx="1451038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lang="en-US" altLang="ko-KR" sz="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□ </a:t>
            </a:r>
            <a:r>
              <a:rPr lang="ko-KR" altLang="en-US" sz="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전체 약관에 동의합니다</a:t>
            </a:r>
            <a:r>
              <a:rPr lang="en-US" altLang="ko-KR" sz="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65" name="TextBox 64"/>
          <p:cNvSpPr txBox="1"/>
          <p:nvPr/>
        </p:nvSpPr>
        <p:spPr bwMode="auto">
          <a:xfrm>
            <a:off x="4538164" y="5221478"/>
            <a:ext cx="1944763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lang="ko-KR" altLang="en-US" sz="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● </a:t>
            </a:r>
            <a:r>
              <a:rPr lang="ko-KR" altLang="en-US" sz="800" b="1" dirty="0" smtClean="0">
                <a:latin typeface="맑은 고딕" pitchFamily="50" charset="-127"/>
                <a:ea typeface="맑은 고딕" pitchFamily="50" charset="-127"/>
              </a:rPr>
              <a:t>약관동의 없이 다음을 선택 할 </a:t>
            </a:r>
            <a:r>
              <a:rPr lang="ko-KR" altLang="en-US" sz="800" b="1" dirty="0">
                <a:latin typeface="맑은 고딕" pitchFamily="50" charset="-127"/>
                <a:ea typeface="맑은 고딕" pitchFamily="50" charset="-127"/>
              </a:rPr>
              <a:t>경우</a:t>
            </a:r>
            <a:endParaRPr lang="ko-KR" altLang="en-US" sz="800" b="1" dirty="0" smtClean="0">
              <a:solidFill>
                <a:schemeClr val="tx1">
                  <a:lumMod val="95000"/>
                  <a:lumOff val="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66" name="그룹 65"/>
          <p:cNvGrpSpPr/>
          <p:nvPr/>
        </p:nvGrpSpPr>
        <p:grpSpPr>
          <a:xfrm>
            <a:off x="4622564" y="5454531"/>
            <a:ext cx="2762250" cy="902048"/>
            <a:chOff x="4214018" y="2652127"/>
            <a:chExt cx="2762250" cy="902048"/>
          </a:xfrm>
        </p:grpSpPr>
        <p:sp>
          <p:nvSpPr>
            <p:cNvPr id="67" name="직사각형 66"/>
            <p:cNvSpPr/>
            <p:nvPr/>
          </p:nvSpPr>
          <p:spPr>
            <a:xfrm>
              <a:off x="4214018" y="2652132"/>
              <a:ext cx="2762250" cy="90204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3676BD"/>
              </a:solidFill>
            </a:ln>
          </p:spPr>
          <p:txBody>
            <a:bodyPr wrap="square" rtlCol="0" anchor="ctr">
              <a:noAutofit/>
            </a:bodyPr>
            <a:lstStyle/>
            <a:p>
              <a:pPr algn="ctr"/>
              <a:endParaRPr lang="ko-KR" altLang="en-US" sz="800" dirty="0" smtClean="0">
                <a:solidFill>
                  <a:schemeClr val="bg2">
                    <a:lumMod val="75000"/>
                  </a:schemeClr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68" name="TextBox 67"/>
            <p:cNvSpPr txBox="1"/>
            <p:nvPr/>
          </p:nvSpPr>
          <p:spPr bwMode="auto">
            <a:xfrm>
              <a:off x="4242366" y="2655074"/>
              <a:ext cx="1050288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800" b="1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&gt; </a:t>
              </a:r>
              <a:r>
                <a:rPr lang="ko-KR" altLang="en-US" sz="800" b="1" dirty="0" err="1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웹페이지</a:t>
              </a:r>
              <a:r>
                <a:rPr lang="ko-KR" altLang="en-US" sz="800" b="1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 메시지</a:t>
              </a:r>
            </a:p>
          </p:txBody>
        </p:sp>
        <p:sp>
          <p:nvSpPr>
            <p:cNvPr id="69" name="직사각형 68"/>
            <p:cNvSpPr/>
            <p:nvPr/>
          </p:nvSpPr>
          <p:spPr>
            <a:xfrm>
              <a:off x="6685622" y="2652127"/>
              <a:ext cx="276038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dirty="0" smtClean="0">
                  <a:solidFill>
                    <a:srgbClr val="292929"/>
                  </a:solidFill>
                  <a:sym typeface="Wingdings" pitchFamily="2" charset="2"/>
                </a:rPr>
                <a:t></a:t>
              </a:r>
              <a:endParaRPr lang="ko-KR" altLang="en-US" sz="800" dirty="0"/>
            </a:p>
          </p:txBody>
        </p:sp>
        <p:sp>
          <p:nvSpPr>
            <p:cNvPr id="70" name="직사각형 69"/>
            <p:cNvSpPr/>
            <p:nvPr/>
          </p:nvSpPr>
          <p:spPr>
            <a:xfrm>
              <a:off x="4342512" y="2924006"/>
              <a:ext cx="2523898" cy="40734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rtlCol="0" anchor="ctr">
              <a:noAutofit/>
            </a:bodyPr>
            <a:lstStyle/>
            <a:p>
              <a:pPr lvl="0" defTabSz="957263">
                <a:spcBef>
                  <a:spcPct val="20000"/>
                </a:spcBef>
              </a:pPr>
              <a:r>
                <a:rPr lang="en-US" altLang="ko-KR" sz="8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“OOOOOOOOO”</a:t>
              </a:r>
              <a:r>
                <a:rPr lang="ko-KR" altLang="en-US" sz="8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은 반드시 동의하셔야 하는 필수 </a:t>
              </a:r>
              <a:r>
                <a:rPr lang="ko-KR" altLang="en-US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 약관입니다</a:t>
              </a:r>
              <a:endParaRPr lang="en-US" altLang="ko-KR" sz="800" dirty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71" name="Rectangle 309"/>
            <p:cNvSpPr>
              <a:spLocks noChangeArrowheads="1"/>
            </p:cNvSpPr>
            <p:nvPr/>
          </p:nvSpPr>
          <p:spPr bwMode="auto">
            <a:xfrm>
              <a:off x="6499605" y="3361511"/>
              <a:ext cx="357374" cy="130175"/>
            </a:xfrm>
            <a:prstGeom prst="rect">
              <a:avLst/>
            </a:prstGeom>
            <a:noFill/>
            <a:ln w="6350" algn="ctr">
              <a:solidFill>
                <a:schemeClr val="folHlink"/>
              </a:solidFill>
              <a:miter lim="800000"/>
              <a:headEnd/>
              <a:tailEnd/>
            </a:ln>
            <a:effectLst/>
          </p:spPr>
          <p:txBody>
            <a:bodyPr wrap="none" lIns="0" tIns="0" rIns="0" bIns="0" anchor="ctr"/>
            <a:lstStyle/>
            <a:p>
              <a:pPr algn="ctr"/>
              <a:r>
                <a:rPr lang="ko-KR" altLang="en-US" sz="800" b="0" dirty="0" smtClean="0">
                  <a:latin typeface="맑은 고딕" pitchFamily="50" charset="-127"/>
                  <a:ea typeface="맑은 고딕" pitchFamily="50" charset="-127"/>
                </a:rPr>
                <a:t>확인</a:t>
              </a:r>
              <a:endParaRPr lang="ko-KR" altLang="ko-KR" sz="800" b="0" dirty="0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55" name="TextBox 54"/>
          <p:cNvSpPr txBox="1"/>
          <p:nvPr/>
        </p:nvSpPr>
        <p:spPr bwMode="auto">
          <a:xfrm>
            <a:off x="6027379" y="1118629"/>
            <a:ext cx="787395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가입 완료 </a:t>
            </a:r>
          </a:p>
        </p:txBody>
      </p:sp>
      <p:sp>
        <p:nvSpPr>
          <p:cNvPr id="56" name="TextBox 55"/>
          <p:cNvSpPr txBox="1"/>
          <p:nvPr/>
        </p:nvSpPr>
        <p:spPr bwMode="auto">
          <a:xfrm>
            <a:off x="1814166" y="1057073"/>
            <a:ext cx="35137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lang="en-US" altLang="ko-KR" sz="1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&gt;</a:t>
            </a:r>
            <a:endParaRPr lang="ko-KR" altLang="en-US" sz="1800" b="1" dirty="0" smtClean="0">
              <a:solidFill>
                <a:schemeClr val="tx1">
                  <a:lumMod val="95000"/>
                  <a:lumOff val="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239" y="1051239"/>
            <a:ext cx="390525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3567" y="1082907"/>
            <a:ext cx="307364" cy="3165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9" name="TextBox 58"/>
          <p:cNvSpPr txBox="1"/>
          <p:nvPr/>
        </p:nvSpPr>
        <p:spPr bwMode="auto">
          <a:xfrm>
            <a:off x="753014" y="1118629"/>
            <a:ext cx="69762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약관동의</a:t>
            </a:r>
          </a:p>
        </p:txBody>
      </p:sp>
      <p:sp>
        <p:nvSpPr>
          <p:cNvPr id="60" name="TextBox 59"/>
          <p:cNvSpPr txBox="1"/>
          <p:nvPr/>
        </p:nvSpPr>
        <p:spPr bwMode="auto">
          <a:xfrm>
            <a:off x="3234186" y="1151960"/>
            <a:ext cx="1043876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회</a:t>
            </a:r>
            <a:r>
              <a:rPr lang="ko-KR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원</a:t>
            </a:r>
            <a:r>
              <a:rPr lang="ko-KR" altLang="en-US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정보 입력</a:t>
            </a:r>
          </a:p>
        </p:txBody>
      </p:sp>
      <p:pic>
        <p:nvPicPr>
          <p:cNvPr id="61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9069" y="1066879"/>
            <a:ext cx="341592" cy="3510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" name="TextBox 61"/>
          <p:cNvSpPr txBox="1"/>
          <p:nvPr/>
        </p:nvSpPr>
        <p:spPr bwMode="auto">
          <a:xfrm>
            <a:off x="4641587" y="1058065"/>
            <a:ext cx="35137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lang="en-US" altLang="ko-KR" sz="1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&gt;</a:t>
            </a:r>
            <a:endParaRPr lang="ko-KR" altLang="en-US" sz="1800" b="1" dirty="0" smtClean="0">
              <a:solidFill>
                <a:schemeClr val="tx1">
                  <a:lumMod val="95000"/>
                  <a:lumOff val="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5" name="모서리가 둥근 직사각형 74"/>
          <p:cNvSpPr/>
          <p:nvPr/>
        </p:nvSpPr>
        <p:spPr>
          <a:xfrm>
            <a:off x="141661" y="1040732"/>
            <a:ext cx="1672505" cy="381000"/>
          </a:xfrm>
          <a:prstGeom prst="roundRect">
            <a:avLst/>
          </a:prstGeom>
          <a:solidFill>
            <a:schemeClr val="accent3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/>
          <p:cNvSpPr/>
          <p:nvPr/>
        </p:nvSpPr>
        <p:spPr>
          <a:xfrm>
            <a:off x="90364" y="656692"/>
            <a:ext cx="7578000" cy="27675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chemeClr val="tx1"/>
                </a:solidFill>
                <a:latin typeface="+mn-ea"/>
              </a:rPr>
              <a:t>GNB</a:t>
            </a:r>
            <a:endParaRPr lang="ko-KR" altLang="en-US" sz="8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85828" y="6594590"/>
            <a:ext cx="7578000" cy="198545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+mn-ea"/>
              </a:rPr>
              <a:t>footer</a:t>
            </a:r>
            <a:endParaRPr lang="ko-KR" altLang="en-US" sz="800" dirty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71744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직사각형 118"/>
          <p:cNvSpPr/>
          <p:nvPr/>
        </p:nvSpPr>
        <p:spPr>
          <a:xfrm>
            <a:off x="85828" y="6594590"/>
            <a:ext cx="7578000" cy="198545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+mn-ea"/>
              </a:rPr>
              <a:t>footer</a:t>
            </a:r>
            <a:endParaRPr lang="ko-KR" altLang="en-US" sz="8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7" name="제목 2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HCS-Admin-00-1402</a:t>
            </a:r>
            <a:endParaRPr lang="ko-KR" altLang="en-US" dirty="0"/>
          </a:p>
        </p:txBody>
      </p:sp>
      <p:sp>
        <p:nvSpPr>
          <p:cNvPr id="31" name="텍스트 개체 틀 30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/>
              <a:t>홈 </a:t>
            </a:r>
            <a:r>
              <a:rPr lang="en-US" altLang="ko-KR" dirty="0"/>
              <a:t>&gt; </a:t>
            </a:r>
            <a:r>
              <a:rPr lang="ko-KR" altLang="en-US" dirty="0"/>
              <a:t>회원 가입 </a:t>
            </a:r>
            <a:r>
              <a:rPr lang="en-US" altLang="ko-KR" dirty="0"/>
              <a:t>&gt; </a:t>
            </a:r>
            <a:r>
              <a:rPr lang="ko-KR" altLang="en-US" dirty="0" smtClean="0"/>
              <a:t>회원 정보 입력 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9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/>
              <a:t>Home &gt; </a:t>
            </a:r>
            <a:r>
              <a:rPr lang="ko-KR" altLang="en-US" dirty="0" err="1"/>
              <a:t>메인화면</a:t>
            </a:r>
            <a:r>
              <a:rPr lang="ko-KR" altLang="en-US" dirty="0"/>
              <a:t> </a:t>
            </a:r>
            <a:r>
              <a:rPr lang="en-US" altLang="ko-KR" dirty="0"/>
              <a:t>&gt; </a:t>
            </a:r>
            <a:r>
              <a:rPr lang="ko-KR" altLang="en-US" dirty="0"/>
              <a:t>회원가입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altLang="ko-KR" dirty="0" smtClean="0"/>
              <a:t>Nia </a:t>
            </a:r>
            <a:r>
              <a:rPr lang="ko-KR" altLang="en-US" smtClean="0"/>
              <a:t>데이터거래사이트</a:t>
            </a: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24"/>
          </p:nvPr>
        </p:nvSpPr>
        <p:spPr>
          <a:xfrm>
            <a:off x="5332089" y="80926"/>
            <a:ext cx="1071001" cy="166724"/>
          </a:xfrm>
        </p:spPr>
        <p:txBody>
          <a:bodyPr/>
          <a:lstStyle/>
          <a:p>
            <a:r>
              <a:rPr lang="en-US" altLang="ko-KR" dirty="0" smtClean="0"/>
              <a:t>(</a:t>
            </a:r>
            <a:r>
              <a:rPr lang="ko-KR" altLang="en-US" smtClean="0"/>
              <a:t>주</a:t>
            </a:r>
            <a:r>
              <a:rPr lang="en-US" altLang="ko-KR" dirty="0" smtClean="0"/>
              <a:t>)</a:t>
            </a:r>
            <a:r>
              <a:rPr lang="ko-KR" altLang="en-US" smtClean="0"/>
              <a:t>지트레이스</a:t>
            </a:r>
            <a:endParaRPr lang="ko-KR" altLang="en-US" dirty="0"/>
          </a:p>
        </p:txBody>
      </p:sp>
      <p:graphicFrame>
        <p:nvGraphicFramePr>
          <p:cNvPr id="9" name="Group 23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033163"/>
              </p:ext>
            </p:extLst>
          </p:nvPr>
        </p:nvGraphicFramePr>
        <p:xfrm>
          <a:off x="7741577" y="875453"/>
          <a:ext cx="2069174" cy="1551360"/>
        </p:xfrm>
        <a:graphic>
          <a:graphicData uri="http://schemas.openxmlformats.org/drawingml/2006/table">
            <a:tbl>
              <a:tblPr/>
              <a:tblGrid>
                <a:gridCol w="352221"/>
                <a:gridCol w="1716953"/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No</a:t>
                      </a:r>
                      <a:endParaRPr kumimoji="1" lang="ko-KR" altLang="en-US" sz="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36000" marB="36000" anchor="ctr" horzOverflow="overflow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설명</a:t>
                      </a:r>
                    </a:p>
                  </a:txBody>
                  <a:tcPr marT="36000" marB="36000" anchor="ctr" horzOverflow="overflow">
                    <a:lnL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</a:p>
                  </a:txBody>
                  <a:tcPr marL="0" marR="0" marT="36000" marB="36000" anchor="ctr" horzOverflow="overflow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  <a:alpha val="50195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36000" marB="36000" anchor="ctr" horzOverflow="overflow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  <a:alpha val="50195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altLang="ko-KR" sz="8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0" marR="0" marT="36000" marB="36000" anchor="ctr" horzOverflow="overflow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  <a:alpha val="50195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8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36000" marB="36000" anchor="ctr" horzOverflow="overflow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  <a:alpha val="50195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5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36000" marB="36000" anchor="ctr" horzOverflow="overflow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  <a:alpha val="50195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altLang="ko-KR" sz="8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6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36000" marB="36000" anchor="ctr" horzOverflow="overflow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  <a:alpha val="50195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altLang="ko-KR" sz="8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7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36000" marB="36000" anchor="ctr" horzOverflow="overflow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  <a:alpha val="50195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altLang="ko-KR" sz="8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cxnSp>
        <p:nvCxnSpPr>
          <p:cNvPr id="20" name="직선 연결선 19"/>
          <p:cNvCxnSpPr/>
          <p:nvPr/>
        </p:nvCxnSpPr>
        <p:spPr bwMode="auto">
          <a:xfrm>
            <a:off x="140515" y="1178727"/>
            <a:ext cx="7269163" cy="0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2" name="직사각형 21"/>
          <p:cNvSpPr/>
          <p:nvPr/>
        </p:nvSpPr>
        <p:spPr>
          <a:xfrm>
            <a:off x="140515" y="1013437"/>
            <a:ext cx="7269163" cy="4419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800" smtClean="0">
              <a:solidFill>
                <a:schemeClr val="bg2">
                  <a:lumMod val="7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58" name="TextBox 57"/>
          <p:cNvSpPr txBox="1"/>
          <p:nvPr/>
        </p:nvSpPr>
        <p:spPr bwMode="auto">
          <a:xfrm>
            <a:off x="203058" y="1534375"/>
            <a:ext cx="1013419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lang="ko-KR" altLang="en-US" sz="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◆ 회원정보 입력 </a:t>
            </a:r>
          </a:p>
        </p:txBody>
      </p:sp>
      <p:graphicFrame>
        <p:nvGraphicFramePr>
          <p:cNvPr id="64" name="표 6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7286027"/>
              </p:ext>
            </p:extLst>
          </p:nvPr>
        </p:nvGraphicFramePr>
        <p:xfrm>
          <a:off x="231358" y="2024068"/>
          <a:ext cx="7104928" cy="31633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0601"/>
                <a:gridCol w="5874327"/>
              </a:tblGrid>
              <a:tr h="25727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*</a:t>
                      </a:r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회사명</a:t>
                      </a:r>
                      <a:endParaRPr lang="ko-KR" altLang="en-US" sz="800" b="1" dirty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57274">
                <a:tc>
                  <a:txBody>
                    <a:bodyPr/>
                    <a:lstStyle/>
                    <a:p>
                      <a:pPr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8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*</a:t>
                      </a:r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아이디</a:t>
                      </a:r>
                      <a:endParaRPr lang="ko-KR" altLang="en-US" sz="800" b="1" dirty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5727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*</a:t>
                      </a:r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이름</a:t>
                      </a:r>
                      <a:endParaRPr lang="ko-KR" altLang="en-US" sz="800" b="1" dirty="0" smtClean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5727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*</a:t>
                      </a:r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비밀번호 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1" dirty="0" smtClean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5727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*</a:t>
                      </a:r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비밀번호 확인 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1" dirty="0" smtClean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5727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*</a:t>
                      </a:r>
                      <a:r>
                        <a:rPr lang="ko-KR" altLang="en-US" sz="800" smtClean="0">
                          <a:latin typeface="맑은 고딕" panose="020B0503020000020004" pitchFamily="50" charset="-127"/>
                          <a:ea typeface="+mn-ea"/>
                        </a:rPr>
                        <a:t>휴대전화</a:t>
                      </a:r>
                      <a:endParaRPr lang="ko-KR" altLang="en-US" sz="800" b="1" dirty="0" smtClean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1" dirty="0" smtClean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5727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latin typeface="맑은 고딕" panose="020B0503020000020004" pitchFamily="50" charset="-127"/>
                          <a:ea typeface="+mn-ea"/>
                        </a:rPr>
                        <a:t>집 전화</a:t>
                      </a:r>
                      <a:endParaRPr lang="ko-KR" altLang="en-US" sz="800" b="1" dirty="0" smtClean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1" dirty="0" smtClean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53947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주소 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8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sz="8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sz="8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sz="8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sz="8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6973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latin typeface="맑은 고딕" panose="020B0503020000020004" pitchFamily="50" charset="-127"/>
                          <a:ea typeface="+mn-ea"/>
                        </a:rPr>
                        <a:t>메일</a:t>
                      </a:r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+mn-ea"/>
                        </a:rPr>
                        <a:t> </a:t>
                      </a:r>
                      <a:r>
                        <a:rPr lang="ko-KR" altLang="en-US" sz="800" smtClean="0">
                          <a:latin typeface="맑은 고딕" panose="020B0503020000020004" pitchFamily="50" charset="-127"/>
                          <a:ea typeface="+mn-ea"/>
                        </a:rPr>
                        <a:t>정보 수신 </a:t>
                      </a:r>
                      <a:endParaRPr lang="ko-KR" altLang="en-US" sz="800" dirty="0" smtClean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6973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+mn-ea"/>
                        </a:rPr>
                        <a:t>SMS </a:t>
                      </a:r>
                      <a:r>
                        <a:rPr lang="ko-KR" altLang="en-US" sz="800" smtClean="0">
                          <a:latin typeface="맑은 고딕" panose="020B0503020000020004" pitchFamily="50" charset="-127"/>
                          <a:ea typeface="+mn-ea"/>
                        </a:rPr>
                        <a:t>정보 수신</a:t>
                      </a:r>
                      <a:endParaRPr lang="ko-KR" altLang="en-US" sz="800" dirty="0" smtClean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68" name="직사각형 67"/>
          <p:cNvSpPr/>
          <p:nvPr/>
        </p:nvSpPr>
        <p:spPr>
          <a:xfrm>
            <a:off x="1566933" y="2824537"/>
            <a:ext cx="2016370" cy="15905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800" smtClean="0">
              <a:solidFill>
                <a:schemeClr val="bg2">
                  <a:lumMod val="7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1566933" y="3085844"/>
            <a:ext cx="2016370" cy="15905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800" smtClean="0">
              <a:solidFill>
                <a:schemeClr val="bg2">
                  <a:lumMod val="7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78" name="직사각형 77"/>
          <p:cNvSpPr/>
          <p:nvPr/>
        </p:nvSpPr>
        <p:spPr>
          <a:xfrm>
            <a:off x="3641527" y="2810701"/>
            <a:ext cx="245003" cy="18113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lIns="0" rtlCol="0" anchor="ctr">
            <a:noAutofit/>
          </a:bodyPr>
          <a:lstStyle/>
          <a:p>
            <a:pPr algn="ctr"/>
            <a:r>
              <a:rPr lang="en-US" altLang="ko-KR" sz="800" dirty="0" smtClean="0">
                <a:latin typeface="맑은 고딕" pitchFamily="50" charset="-127"/>
                <a:ea typeface="맑은 고딕" pitchFamily="50" charset="-127"/>
              </a:rPr>
              <a:t>  ?</a:t>
            </a:r>
            <a:endParaRPr lang="ko-KR" altLang="en-US" sz="8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0" name="직사각형 79"/>
          <p:cNvSpPr/>
          <p:nvPr/>
        </p:nvSpPr>
        <p:spPr>
          <a:xfrm>
            <a:off x="1566933" y="3342265"/>
            <a:ext cx="1639766" cy="16494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bg2">
                    <a:lumMod val="75000"/>
                  </a:schemeClr>
                </a:solidFill>
              </a:rPr>
              <a:t>010-1111-2222</a:t>
            </a:r>
            <a:endParaRPr lang="ko-KR" altLang="en-US" sz="800" dirty="0" smtClean="0">
              <a:solidFill>
                <a:schemeClr val="bg2">
                  <a:lumMod val="7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81" name="직사각형 80"/>
          <p:cNvSpPr/>
          <p:nvPr/>
        </p:nvSpPr>
        <p:spPr>
          <a:xfrm>
            <a:off x="3821299" y="2759467"/>
            <a:ext cx="59503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ko-KR" altLang="en-US" sz="800" b="1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사용가능</a:t>
            </a:r>
            <a:endParaRPr lang="en-US" altLang="ko-KR" sz="800" b="1" dirty="0">
              <a:solidFill>
                <a:srgbClr val="00B05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6" name="직사각형 85"/>
          <p:cNvSpPr/>
          <p:nvPr/>
        </p:nvSpPr>
        <p:spPr>
          <a:xfrm>
            <a:off x="7413918" y="3289116"/>
            <a:ext cx="2389414" cy="567674"/>
          </a:xfrm>
          <a:prstGeom prst="rect">
            <a:avLst/>
          </a:prstGeom>
          <a:solidFill>
            <a:schemeClr val="bg1"/>
          </a:solidFill>
          <a:ln w="19050">
            <a:solidFill>
              <a:srgbClr val="3676BD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800" dirty="0" smtClean="0">
              <a:solidFill>
                <a:schemeClr val="bg2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7" name="TextBox 86"/>
          <p:cNvSpPr txBox="1"/>
          <p:nvPr/>
        </p:nvSpPr>
        <p:spPr bwMode="auto">
          <a:xfrm>
            <a:off x="7404480" y="3267053"/>
            <a:ext cx="2398851" cy="11387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! </a:t>
            </a:r>
            <a:r>
              <a:rPr lang="ko-KR" altLang="en-US" sz="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필수조건</a:t>
            </a:r>
            <a:endParaRPr lang="en-US" altLang="ko-KR" sz="800" b="1" dirty="0" smtClean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85725" indent="-85725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8</a:t>
            </a:r>
            <a:r>
              <a:rPr lang="ko-KR" alt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 이상의 영문</a:t>
            </a:r>
            <a:r>
              <a:rPr lang="en-US" altLang="ko-KR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+</a:t>
            </a:r>
            <a:r>
              <a:rPr lang="ko-KR" alt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숫자</a:t>
            </a:r>
            <a:r>
              <a:rPr lang="en-US" altLang="ko-KR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+</a:t>
            </a:r>
            <a:r>
              <a:rPr lang="ko-KR" alt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특수문자를 혼용해서 사용해야 합니다</a:t>
            </a:r>
            <a:r>
              <a:rPr lang="en-US" altLang="ko-KR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85725" indent="-85725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8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이메일</a:t>
            </a:r>
            <a:r>
              <a:rPr lang="en-US" altLang="ko-KR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사원번호</a:t>
            </a:r>
            <a:r>
              <a:rPr lang="en-US" altLang="ko-KR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전화번호</a:t>
            </a:r>
            <a:r>
              <a:rPr lang="en-US" altLang="ko-KR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휴대폰 번호가 포함된 비밀번호는</a:t>
            </a:r>
            <a:endParaRPr lang="en-US" altLang="ko-KR" sz="800" dirty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85725" indent="-85725">
              <a:lnSpc>
                <a:spcPct val="150000"/>
              </a:lnSpc>
            </a:pPr>
            <a:r>
              <a:rPr lang="en-US" altLang="ko-KR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lang="ko-KR" altLang="en-US" sz="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사용할 </a:t>
            </a:r>
            <a:r>
              <a:rPr lang="ko-KR" alt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 없습니다</a:t>
            </a:r>
            <a:r>
              <a:rPr lang="en-US" altLang="ko-KR" sz="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800" dirty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3656529" y="3038460"/>
            <a:ext cx="150233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000" b="1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r>
              <a:rPr lang="en-US" altLang="ko-KR" sz="800" dirty="0" smtClean="0">
                <a:solidFill>
                  <a:srgbClr val="C00000"/>
                </a:solidFill>
              </a:rPr>
              <a:t>(</a:t>
            </a:r>
            <a:r>
              <a:rPr lang="ko-KR" altLang="en-US" sz="800" dirty="0" smtClean="0">
                <a:solidFill>
                  <a:srgbClr val="C00000"/>
                </a:solidFill>
              </a:rPr>
              <a:t>사용불가 </a:t>
            </a:r>
            <a:r>
              <a:rPr lang="en-US" altLang="ko-KR" sz="800" dirty="0" smtClean="0">
                <a:solidFill>
                  <a:srgbClr val="C00000"/>
                </a:solidFill>
              </a:rPr>
              <a:t>- </a:t>
            </a:r>
            <a:r>
              <a:rPr lang="ko-KR" altLang="en-US" sz="800" dirty="0" err="1" smtClean="0">
                <a:solidFill>
                  <a:srgbClr val="C00000"/>
                </a:solidFill>
              </a:rPr>
              <a:t>순차적숫자나열</a:t>
            </a:r>
            <a:r>
              <a:rPr lang="en-US" altLang="ko-KR" sz="800" dirty="0" smtClean="0">
                <a:solidFill>
                  <a:srgbClr val="C00000"/>
                </a:solidFill>
              </a:rPr>
              <a:t>)</a:t>
            </a:r>
            <a:endParaRPr lang="en-US" altLang="ko-KR" sz="800" dirty="0">
              <a:solidFill>
                <a:srgbClr val="C00000"/>
              </a:solidFill>
            </a:endParaRPr>
          </a:p>
        </p:txBody>
      </p:sp>
      <p:sp>
        <p:nvSpPr>
          <p:cNvPr id="89" name="직사각형 88"/>
          <p:cNvSpPr/>
          <p:nvPr/>
        </p:nvSpPr>
        <p:spPr>
          <a:xfrm>
            <a:off x="7370289" y="3123114"/>
            <a:ext cx="276037" cy="20313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>
              <a:lnSpc>
                <a:spcPct val="90000"/>
              </a:lnSpc>
              <a:spcBef>
                <a:spcPct val="20000"/>
              </a:spcBef>
            </a:pPr>
            <a:r>
              <a:rPr lang="en-US" altLang="ko-KR" sz="800" dirty="0">
                <a:sym typeface="Wingdings" pitchFamily="2" charset="2"/>
              </a:rPr>
              <a:t></a:t>
            </a:r>
          </a:p>
        </p:txBody>
      </p:sp>
      <p:sp>
        <p:nvSpPr>
          <p:cNvPr id="94" name="직사각형 93"/>
          <p:cNvSpPr/>
          <p:nvPr/>
        </p:nvSpPr>
        <p:spPr>
          <a:xfrm>
            <a:off x="3668400" y="2295955"/>
            <a:ext cx="1086826" cy="17318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8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중복 체크</a:t>
            </a:r>
          </a:p>
        </p:txBody>
      </p:sp>
      <p:sp>
        <p:nvSpPr>
          <p:cNvPr id="95" name="직사각형 94"/>
          <p:cNvSpPr/>
          <p:nvPr/>
        </p:nvSpPr>
        <p:spPr>
          <a:xfrm>
            <a:off x="1574931" y="2560151"/>
            <a:ext cx="2002190" cy="16005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r>
              <a:rPr lang="ko-KR" altLang="en-US" sz="800" dirty="0" smtClean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이용자명</a:t>
            </a:r>
          </a:p>
        </p:txBody>
      </p:sp>
      <p:sp>
        <p:nvSpPr>
          <p:cNvPr id="96" name="직사각형 95"/>
          <p:cNvSpPr/>
          <p:nvPr/>
        </p:nvSpPr>
        <p:spPr>
          <a:xfrm>
            <a:off x="1570726" y="2305753"/>
            <a:ext cx="987414" cy="16792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800" dirty="0" smtClean="0">
              <a:solidFill>
                <a:schemeClr val="bg2">
                  <a:lumMod val="7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97" name="TextBox 96"/>
          <p:cNvSpPr txBox="1"/>
          <p:nvPr/>
        </p:nvSpPr>
        <p:spPr bwMode="auto">
          <a:xfrm>
            <a:off x="2487620" y="2283258"/>
            <a:ext cx="224301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lang="en-US" altLang="ko-KR" sz="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@</a:t>
            </a:r>
            <a:endParaRPr lang="ko-KR" altLang="en-US" sz="800" dirty="0" smtClean="0">
              <a:solidFill>
                <a:schemeClr val="tx1">
                  <a:lumMod val="95000"/>
                  <a:lumOff val="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8" name="직사각형 97"/>
          <p:cNvSpPr/>
          <p:nvPr/>
        </p:nvSpPr>
        <p:spPr>
          <a:xfrm>
            <a:off x="2698962" y="2305754"/>
            <a:ext cx="884341" cy="19294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bg2">
                    <a:lumMod val="75000"/>
                  </a:schemeClr>
                </a:solidFill>
              </a:rPr>
              <a:t>naver.com ▼</a:t>
            </a:r>
            <a:endParaRPr lang="ko-KR" altLang="en-US" sz="800" dirty="0" smtClean="0">
              <a:solidFill>
                <a:schemeClr val="bg2">
                  <a:lumMod val="7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99" name="TextBox 98"/>
          <p:cNvSpPr txBox="1"/>
          <p:nvPr/>
        </p:nvSpPr>
        <p:spPr bwMode="auto">
          <a:xfrm>
            <a:off x="172790" y="1772816"/>
            <a:ext cx="737702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lang="en-US" altLang="ko-KR" sz="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|</a:t>
            </a:r>
            <a:r>
              <a:rPr lang="ko-KR" altLang="en-US" sz="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 기</a:t>
            </a:r>
            <a:r>
              <a:rPr lang="ko-KR" altLang="en-US" sz="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본</a:t>
            </a:r>
            <a:r>
              <a:rPr lang="ko-KR" altLang="en-US" sz="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정보</a:t>
            </a:r>
          </a:p>
        </p:txBody>
      </p:sp>
      <p:sp>
        <p:nvSpPr>
          <p:cNvPr id="72" name="직사각형 71"/>
          <p:cNvSpPr/>
          <p:nvPr/>
        </p:nvSpPr>
        <p:spPr>
          <a:xfrm>
            <a:off x="4920137" y="5213902"/>
            <a:ext cx="1371730" cy="2632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8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회원가입 완료</a:t>
            </a:r>
          </a:p>
        </p:txBody>
      </p:sp>
      <p:sp>
        <p:nvSpPr>
          <p:cNvPr id="73" name="TextBox 72"/>
          <p:cNvSpPr txBox="1"/>
          <p:nvPr/>
        </p:nvSpPr>
        <p:spPr bwMode="auto">
          <a:xfrm>
            <a:off x="4485654" y="5463784"/>
            <a:ext cx="1879041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lang="ko-KR" altLang="en-US" sz="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● 각 항목에 대해서 맞지 않는 경우 </a:t>
            </a:r>
          </a:p>
        </p:txBody>
      </p:sp>
      <p:grpSp>
        <p:nvGrpSpPr>
          <p:cNvPr id="77" name="그룹 76"/>
          <p:cNvGrpSpPr/>
          <p:nvPr/>
        </p:nvGrpSpPr>
        <p:grpSpPr>
          <a:xfrm>
            <a:off x="4598629" y="5658742"/>
            <a:ext cx="2762250" cy="902043"/>
            <a:chOff x="4214018" y="2642607"/>
            <a:chExt cx="2762250" cy="902043"/>
          </a:xfrm>
        </p:grpSpPr>
        <p:sp>
          <p:nvSpPr>
            <p:cNvPr id="82" name="직사각형 81"/>
            <p:cNvSpPr/>
            <p:nvPr/>
          </p:nvSpPr>
          <p:spPr>
            <a:xfrm>
              <a:off x="4214018" y="2642607"/>
              <a:ext cx="2762250" cy="90204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3676BD"/>
              </a:solidFill>
            </a:ln>
          </p:spPr>
          <p:txBody>
            <a:bodyPr wrap="square" rtlCol="0" anchor="ctr">
              <a:noAutofit/>
            </a:bodyPr>
            <a:lstStyle/>
            <a:p>
              <a:pPr algn="ctr"/>
              <a:endParaRPr lang="ko-KR" altLang="en-US" sz="800" dirty="0" smtClean="0">
                <a:solidFill>
                  <a:schemeClr val="bg2">
                    <a:lumMod val="75000"/>
                  </a:schemeClr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84" name="TextBox 83"/>
            <p:cNvSpPr txBox="1"/>
            <p:nvPr/>
          </p:nvSpPr>
          <p:spPr bwMode="auto">
            <a:xfrm>
              <a:off x="4242366" y="2655074"/>
              <a:ext cx="1050288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800" b="1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&gt; </a:t>
              </a:r>
              <a:r>
                <a:rPr lang="ko-KR" altLang="en-US" sz="800" b="1" dirty="0" err="1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웹페이지</a:t>
              </a:r>
              <a:r>
                <a:rPr lang="ko-KR" altLang="en-US" sz="800" b="1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 메시지</a:t>
              </a:r>
            </a:p>
          </p:txBody>
        </p:sp>
        <p:sp>
          <p:nvSpPr>
            <p:cNvPr id="85" name="직사각형 84"/>
            <p:cNvSpPr/>
            <p:nvPr/>
          </p:nvSpPr>
          <p:spPr>
            <a:xfrm>
              <a:off x="6685622" y="2652127"/>
              <a:ext cx="276038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dirty="0" smtClean="0">
                  <a:solidFill>
                    <a:srgbClr val="292929"/>
                  </a:solidFill>
                  <a:sym typeface="Wingdings" pitchFamily="2" charset="2"/>
                </a:rPr>
                <a:t></a:t>
              </a:r>
              <a:endParaRPr lang="ko-KR" altLang="en-US" sz="800" dirty="0"/>
            </a:p>
          </p:txBody>
        </p:sp>
        <p:sp>
          <p:nvSpPr>
            <p:cNvPr id="90" name="직사각형 89"/>
            <p:cNvSpPr/>
            <p:nvPr/>
          </p:nvSpPr>
          <p:spPr>
            <a:xfrm>
              <a:off x="4342512" y="2924006"/>
              <a:ext cx="2523898" cy="40734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rtlCol="0" anchor="ctr">
              <a:noAutofit/>
            </a:bodyPr>
            <a:lstStyle/>
            <a:p>
              <a:pPr lvl="0" defTabSz="957263">
                <a:spcBef>
                  <a:spcPct val="20000"/>
                </a:spcBef>
              </a:pPr>
              <a:r>
                <a:rPr lang="en-US" altLang="ko-KR" sz="8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“OOOOOOOOO”</a:t>
              </a:r>
              <a:r>
                <a:rPr lang="ko-KR" altLang="en-US" sz="8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은 </a:t>
              </a:r>
              <a:r>
                <a:rPr lang="en-US" altLang="ko-KR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XXXX </a:t>
              </a:r>
              <a:r>
                <a:rPr lang="ko-KR" altLang="en-US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를 하셔야 합니다</a:t>
              </a:r>
              <a:r>
                <a:rPr lang="en-US" altLang="ko-KR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 </a:t>
              </a:r>
              <a:endParaRPr lang="en-US" altLang="ko-KR" sz="800" dirty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93" name="Rectangle 309"/>
            <p:cNvSpPr>
              <a:spLocks noChangeArrowheads="1"/>
            </p:cNvSpPr>
            <p:nvPr/>
          </p:nvSpPr>
          <p:spPr bwMode="auto">
            <a:xfrm>
              <a:off x="6499605" y="3361511"/>
              <a:ext cx="357374" cy="130175"/>
            </a:xfrm>
            <a:prstGeom prst="rect">
              <a:avLst/>
            </a:prstGeom>
            <a:noFill/>
            <a:ln w="6350" algn="ctr">
              <a:solidFill>
                <a:schemeClr val="folHlink"/>
              </a:solidFill>
              <a:miter lim="800000"/>
              <a:headEnd/>
              <a:tailEnd/>
            </a:ln>
            <a:effectLst/>
          </p:spPr>
          <p:txBody>
            <a:bodyPr wrap="none" lIns="0" tIns="0" rIns="0" bIns="0" anchor="ctr"/>
            <a:lstStyle/>
            <a:p>
              <a:pPr algn="ctr"/>
              <a:r>
                <a:rPr lang="ko-KR" altLang="en-US" sz="800" b="0" dirty="0" smtClean="0">
                  <a:latin typeface="맑은 고딕" pitchFamily="50" charset="-127"/>
                  <a:ea typeface="맑은 고딕" pitchFamily="50" charset="-127"/>
                </a:rPr>
                <a:t>확인</a:t>
              </a:r>
              <a:endParaRPr lang="ko-KR" altLang="ko-KR" sz="800" b="0" dirty="0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7452105" y="5713918"/>
            <a:ext cx="2366353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800" dirty="0" smtClean="0"/>
              <a:t>XXXX </a:t>
            </a:r>
          </a:p>
          <a:p>
            <a:pPr marL="228600" indent="-228600">
              <a:buAutoNum type="arabicParenR"/>
            </a:pPr>
            <a:r>
              <a:rPr lang="ko-KR" altLang="en-US" sz="800" dirty="0" smtClean="0"/>
              <a:t>아이디는 중복 체크를 하셔야 합니다</a:t>
            </a:r>
            <a:r>
              <a:rPr lang="en-US" altLang="ko-KR" sz="800" dirty="0" smtClean="0"/>
              <a:t>. </a:t>
            </a:r>
          </a:p>
          <a:p>
            <a:pPr marL="228600" indent="-228600">
              <a:buAutoNum type="arabicParenR"/>
            </a:pPr>
            <a:r>
              <a:rPr lang="ko-KR" altLang="en-US" sz="800" dirty="0" smtClean="0"/>
              <a:t>비밀번호를 확인을 하여 주시기 바랍니다</a:t>
            </a:r>
            <a:r>
              <a:rPr lang="en-US" altLang="ko-KR" sz="800" dirty="0" smtClean="0"/>
              <a:t>. </a:t>
            </a:r>
          </a:p>
          <a:p>
            <a:pPr marL="228600" indent="-228600">
              <a:buAutoNum type="arabicParenR"/>
            </a:pPr>
            <a:r>
              <a:rPr lang="ko-KR" altLang="en-US" sz="800" dirty="0" smtClean="0"/>
              <a:t>휴대폰 번호가 입력 되어야 합니다</a:t>
            </a:r>
            <a:r>
              <a:rPr lang="en-US" altLang="ko-KR" sz="800" dirty="0" smtClean="0"/>
              <a:t>. </a:t>
            </a:r>
            <a:endParaRPr lang="ko-KR" altLang="en-US" sz="800" dirty="0"/>
          </a:p>
        </p:txBody>
      </p:sp>
      <p:sp>
        <p:nvSpPr>
          <p:cNvPr id="100" name="TextBox 99"/>
          <p:cNvSpPr txBox="1"/>
          <p:nvPr/>
        </p:nvSpPr>
        <p:spPr bwMode="auto">
          <a:xfrm>
            <a:off x="6027379" y="1118629"/>
            <a:ext cx="837089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회원가입 확인</a:t>
            </a:r>
          </a:p>
        </p:txBody>
      </p:sp>
      <p:sp>
        <p:nvSpPr>
          <p:cNvPr id="101" name="TextBox 100"/>
          <p:cNvSpPr txBox="1"/>
          <p:nvPr/>
        </p:nvSpPr>
        <p:spPr bwMode="auto">
          <a:xfrm>
            <a:off x="1814166" y="1057073"/>
            <a:ext cx="25840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lang="en-US" altLang="ko-KR" sz="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&gt;</a:t>
            </a:r>
            <a:endParaRPr lang="ko-KR" altLang="en-US" sz="800" b="1" dirty="0" smtClean="0">
              <a:solidFill>
                <a:schemeClr val="tx1">
                  <a:lumMod val="95000"/>
                  <a:lumOff val="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239" y="1051239"/>
            <a:ext cx="390525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3567" y="1082907"/>
            <a:ext cx="307364" cy="3165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4" name="TextBox 103"/>
          <p:cNvSpPr txBox="1"/>
          <p:nvPr/>
        </p:nvSpPr>
        <p:spPr bwMode="auto">
          <a:xfrm>
            <a:off x="804310" y="1118629"/>
            <a:ext cx="595035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약관동의</a:t>
            </a:r>
          </a:p>
        </p:txBody>
      </p:sp>
      <p:sp>
        <p:nvSpPr>
          <p:cNvPr id="105" name="TextBox 104"/>
          <p:cNvSpPr txBox="1"/>
          <p:nvPr/>
        </p:nvSpPr>
        <p:spPr bwMode="auto">
          <a:xfrm>
            <a:off x="3234186" y="1151960"/>
            <a:ext cx="873957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회</a:t>
            </a:r>
            <a:r>
              <a:rPr lang="ko-KR" alt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원</a:t>
            </a:r>
            <a:r>
              <a:rPr lang="ko-KR" altLang="en-US" sz="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정보 입력</a:t>
            </a:r>
          </a:p>
        </p:txBody>
      </p:sp>
      <p:pic>
        <p:nvPicPr>
          <p:cNvPr id="10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9069" y="1066879"/>
            <a:ext cx="341592" cy="3510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7" name="TextBox 106"/>
          <p:cNvSpPr txBox="1"/>
          <p:nvPr/>
        </p:nvSpPr>
        <p:spPr bwMode="auto">
          <a:xfrm>
            <a:off x="4641587" y="1058065"/>
            <a:ext cx="25840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lang="en-US" altLang="ko-KR" sz="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&gt;</a:t>
            </a:r>
            <a:endParaRPr lang="ko-KR" altLang="en-US" sz="800" b="1" dirty="0" smtClean="0">
              <a:solidFill>
                <a:schemeClr val="tx1">
                  <a:lumMod val="95000"/>
                  <a:lumOff val="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8" name="모서리가 둥근 직사각형 107"/>
          <p:cNvSpPr/>
          <p:nvPr/>
        </p:nvSpPr>
        <p:spPr>
          <a:xfrm>
            <a:off x="2490697" y="1061899"/>
            <a:ext cx="2057400" cy="381000"/>
          </a:xfrm>
          <a:prstGeom prst="roundRect">
            <a:avLst/>
          </a:prstGeom>
          <a:solidFill>
            <a:schemeClr val="accent3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/>
          </a:p>
        </p:txBody>
      </p:sp>
      <p:sp>
        <p:nvSpPr>
          <p:cNvPr id="114" name="타원 113"/>
          <p:cNvSpPr/>
          <p:nvPr/>
        </p:nvSpPr>
        <p:spPr>
          <a:xfrm>
            <a:off x="3532080" y="2132856"/>
            <a:ext cx="214072" cy="2286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8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8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5" name="타원 114"/>
          <p:cNvSpPr/>
          <p:nvPr/>
        </p:nvSpPr>
        <p:spPr>
          <a:xfrm>
            <a:off x="3497949" y="2667492"/>
            <a:ext cx="214072" cy="2286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8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8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6" name="타원 115"/>
          <p:cNvSpPr/>
          <p:nvPr/>
        </p:nvSpPr>
        <p:spPr>
          <a:xfrm>
            <a:off x="4766270" y="5089878"/>
            <a:ext cx="214072" cy="2286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8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lang="ko-KR" altLang="en-US" sz="8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8" name="직사각형 117"/>
          <p:cNvSpPr/>
          <p:nvPr/>
        </p:nvSpPr>
        <p:spPr>
          <a:xfrm>
            <a:off x="90364" y="656692"/>
            <a:ext cx="7578000" cy="27675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smtClean="0">
                <a:solidFill>
                  <a:schemeClr val="tx1"/>
                </a:solidFill>
                <a:latin typeface="+mn-ea"/>
              </a:rPr>
              <a:t>GNB</a:t>
            </a:r>
            <a:endParaRPr lang="ko-KR" altLang="en-US" sz="8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743950" y="2269208"/>
            <a:ext cx="100380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 err="1" smtClean="0">
                <a:solidFill>
                  <a:schemeClr val="accent6"/>
                </a:solidFill>
              </a:rPr>
              <a:t>가입후</a:t>
            </a:r>
            <a:r>
              <a:rPr lang="ko-KR" altLang="en-US" sz="800" b="1" dirty="0" smtClean="0">
                <a:solidFill>
                  <a:schemeClr val="accent6"/>
                </a:solidFill>
              </a:rPr>
              <a:t> 변경 불가 </a:t>
            </a:r>
            <a:endParaRPr lang="ko-KR" altLang="en-US" sz="800" b="1" dirty="0">
              <a:solidFill>
                <a:schemeClr val="accent6"/>
              </a:solidFill>
            </a:endParaRPr>
          </a:p>
        </p:txBody>
      </p:sp>
      <p:sp>
        <p:nvSpPr>
          <p:cNvPr id="120" name="TextBox 119"/>
          <p:cNvSpPr txBox="1"/>
          <p:nvPr/>
        </p:nvSpPr>
        <p:spPr bwMode="auto">
          <a:xfrm>
            <a:off x="1504202" y="4631917"/>
            <a:ext cx="1132041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lang="ko-KR" altLang="en-US" sz="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○ 예       ○ 아니오</a:t>
            </a:r>
          </a:p>
        </p:txBody>
      </p:sp>
      <p:sp>
        <p:nvSpPr>
          <p:cNvPr id="122" name="TextBox 121"/>
          <p:cNvSpPr txBox="1"/>
          <p:nvPr/>
        </p:nvSpPr>
        <p:spPr bwMode="auto">
          <a:xfrm>
            <a:off x="1504202" y="4890862"/>
            <a:ext cx="1132041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lang="ko-KR" altLang="en-US" sz="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○ 예       ○ 아니오</a:t>
            </a:r>
          </a:p>
        </p:txBody>
      </p:sp>
      <p:sp>
        <p:nvSpPr>
          <p:cNvPr id="123" name="직사각형 122"/>
          <p:cNvSpPr/>
          <p:nvPr/>
        </p:nvSpPr>
        <p:spPr>
          <a:xfrm>
            <a:off x="6330262" y="5213902"/>
            <a:ext cx="985466" cy="26323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8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재작성</a:t>
            </a:r>
            <a:endParaRPr lang="ko-KR" altLang="en-US" sz="8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4" name="직사각형 123"/>
          <p:cNvSpPr/>
          <p:nvPr/>
        </p:nvSpPr>
        <p:spPr>
          <a:xfrm>
            <a:off x="3679444" y="3869028"/>
            <a:ext cx="1086826" cy="17318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8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우편 번호 검색</a:t>
            </a:r>
          </a:p>
        </p:txBody>
      </p:sp>
      <p:sp>
        <p:nvSpPr>
          <p:cNvPr id="125" name="직사각형 124"/>
          <p:cNvSpPr/>
          <p:nvPr/>
        </p:nvSpPr>
        <p:spPr>
          <a:xfrm>
            <a:off x="1566934" y="3879685"/>
            <a:ext cx="2016370" cy="15905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800" smtClean="0">
              <a:solidFill>
                <a:schemeClr val="bg2">
                  <a:lumMod val="7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126" name="직사각형 125"/>
          <p:cNvSpPr/>
          <p:nvPr/>
        </p:nvSpPr>
        <p:spPr>
          <a:xfrm>
            <a:off x="1566933" y="4125870"/>
            <a:ext cx="4487375" cy="15905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800" smtClean="0">
              <a:solidFill>
                <a:schemeClr val="bg2">
                  <a:lumMod val="7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127" name="직사각형 126"/>
          <p:cNvSpPr/>
          <p:nvPr/>
        </p:nvSpPr>
        <p:spPr>
          <a:xfrm>
            <a:off x="1566933" y="4342747"/>
            <a:ext cx="4487375" cy="15905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800" smtClean="0">
              <a:solidFill>
                <a:schemeClr val="bg2">
                  <a:lumMod val="7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128" name="직사각형 127"/>
          <p:cNvSpPr/>
          <p:nvPr/>
        </p:nvSpPr>
        <p:spPr>
          <a:xfrm>
            <a:off x="1581769" y="3583677"/>
            <a:ext cx="1639766" cy="16494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bg2">
                    <a:lumMod val="75000"/>
                  </a:schemeClr>
                </a:solidFill>
              </a:rPr>
              <a:t>010-1111-2222</a:t>
            </a:r>
            <a:endParaRPr lang="ko-KR" altLang="en-US" sz="800" dirty="0" smtClean="0">
              <a:solidFill>
                <a:schemeClr val="bg2">
                  <a:lumMod val="7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129" name="타원 128"/>
          <p:cNvSpPr/>
          <p:nvPr/>
        </p:nvSpPr>
        <p:spPr>
          <a:xfrm>
            <a:off x="3549956" y="3728480"/>
            <a:ext cx="214072" cy="2286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8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8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1579352" y="2055587"/>
            <a:ext cx="987414" cy="16792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800" dirty="0" smtClean="0">
              <a:solidFill>
                <a:schemeClr val="bg2">
                  <a:lumMod val="7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2641857" y="2063042"/>
            <a:ext cx="1086826" cy="17318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8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조회</a:t>
            </a:r>
          </a:p>
        </p:txBody>
      </p:sp>
    </p:spTree>
    <p:extLst>
      <p:ext uri="{BB962C8B-B14F-4D97-AF65-F5344CB8AC3E}">
        <p14:creationId xmlns:p14="http://schemas.microsoft.com/office/powerpoint/2010/main" val="3005416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제목 2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HCS-Admin-00-1403</a:t>
            </a:r>
            <a:endParaRPr lang="ko-KR" altLang="en-US" dirty="0"/>
          </a:p>
        </p:txBody>
      </p:sp>
      <p:sp>
        <p:nvSpPr>
          <p:cNvPr id="31" name="텍스트 개체 틀 30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 smtClean="0"/>
              <a:t>회원 가입 완료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9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/>
              <a:t>Home &gt; </a:t>
            </a:r>
            <a:r>
              <a:rPr lang="ko-KR" altLang="en-US" dirty="0" err="1"/>
              <a:t>메인화면</a:t>
            </a:r>
            <a:r>
              <a:rPr lang="ko-KR" altLang="en-US" dirty="0"/>
              <a:t> </a:t>
            </a:r>
            <a:r>
              <a:rPr lang="en-US" altLang="ko-KR" dirty="0"/>
              <a:t>&gt; </a:t>
            </a:r>
            <a:r>
              <a:rPr lang="ko-KR" altLang="en-US" smtClean="0"/>
              <a:t>회원가입 완료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24"/>
          </p:nvPr>
        </p:nvSpPr>
        <p:spPr>
          <a:xfrm>
            <a:off x="5332089" y="80926"/>
            <a:ext cx="1071001" cy="185774"/>
          </a:xfrm>
        </p:spPr>
        <p:txBody>
          <a:bodyPr/>
          <a:lstStyle/>
          <a:p>
            <a:r>
              <a:rPr lang="en-US" altLang="ko-KR" dirty="0" smtClean="0"/>
              <a:t>(</a:t>
            </a:r>
            <a:r>
              <a:rPr lang="ko-KR" altLang="en-US" smtClean="0"/>
              <a:t>주</a:t>
            </a:r>
            <a:r>
              <a:rPr lang="en-US" altLang="ko-KR" dirty="0" smtClean="0"/>
              <a:t>)</a:t>
            </a:r>
            <a:r>
              <a:rPr lang="ko-KR" altLang="en-US" smtClean="0"/>
              <a:t>지트레이스</a:t>
            </a:r>
            <a:endParaRPr lang="ko-KR" altLang="en-US" dirty="0"/>
          </a:p>
        </p:txBody>
      </p:sp>
      <p:cxnSp>
        <p:nvCxnSpPr>
          <p:cNvPr id="20" name="직선 연결선 19"/>
          <p:cNvCxnSpPr/>
          <p:nvPr/>
        </p:nvCxnSpPr>
        <p:spPr bwMode="auto">
          <a:xfrm>
            <a:off x="140515" y="1178727"/>
            <a:ext cx="7269163" cy="0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2" name="직사각형 21"/>
          <p:cNvSpPr/>
          <p:nvPr/>
        </p:nvSpPr>
        <p:spPr>
          <a:xfrm>
            <a:off x="140515" y="1013437"/>
            <a:ext cx="7269163" cy="4419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800" smtClean="0">
              <a:solidFill>
                <a:schemeClr val="bg2">
                  <a:lumMod val="7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 bwMode="auto">
          <a:xfrm>
            <a:off x="6027379" y="1118629"/>
            <a:ext cx="998991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회원가입 완료</a:t>
            </a:r>
          </a:p>
        </p:txBody>
      </p:sp>
      <p:sp>
        <p:nvSpPr>
          <p:cNvPr id="25" name="TextBox 24"/>
          <p:cNvSpPr txBox="1"/>
          <p:nvPr/>
        </p:nvSpPr>
        <p:spPr bwMode="auto">
          <a:xfrm>
            <a:off x="1814166" y="1057073"/>
            <a:ext cx="35137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lang="en-US" altLang="ko-KR" sz="1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&gt;</a:t>
            </a:r>
            <a:endParaRPr lang="ko-KR" altLang="en-US" sz="1800" b="1" dirty="0" smtClean="0">
              <a:solidFill>
                <a:schemeClr val="tx1">
                  <a:lumMod val="95000"/>
                  <a:lumOff val="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239" y="1051239"/>
            <a:ext cx="390525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3567" y="1082907"/>
            <a:ext cx="307364" cy="3165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Box 35"/>
          <p:cNvSpPr txBox="1"/>
          <p:nvPr/>
        </p:nvSpPr>
        <p:spPr bwMode="auto">
          <a:xfrm>
            <a:off x="753014" y="1118629"/>
            <a:ext cx="69762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약관동의</a:t>
            </a:r>
          </a:p>
        </p:txBody>
      </p:sp>
      <p:sp>
        <p:nvSpPr>
          <p:cNvPr id="55" name="TextBox 54"/>
          <p:cNvSpPr txBox="1"/>
          <p:nvPr/>
        </p:nvSpPr>
        <p:spPr bwMode="auto">
          <a:xfrm>
            <a:off x="3234186" y="1151960"/>
            <a:ext cx="1043876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회</a:t>
            </a:r>
            <a:r>
              <a:rPr lang="ko-KR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원</a:t>
            </a:r>
            <a:r>
              <a:rPr lang="ko-KR" altLang="en-US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정보 입력</a:t>
            </a:r>
          </a:p>
        </p:txBody>
      </p:sp>
      <p:pic>
        <p:nvPicPr>
          <p:cNvPr id="5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9069" y="1066879"/>
            <a:ext cx="341592" cy="3510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" name="TextBox 56"/>
          <p:cNvSpPr txBox="1"/>
          <p:nvPr/>
        </p:nvSpPr>
        <p:spPr bwMode="auto">
          <a:xfrm>
            <a:off x="4641587" y="1058065"/>
            <a:ext cx="35137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lang="en-US" altLang="ko-KR" sz="1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&gt;</a:t>
            </a:r>
            <a:endParaRPr lang="ko-KR" altLang="en-US" sz="1800" b="1" dirty="0" smtClean="0">
              <a:solidFill>
                <a:schemeClr val="tx1">
                  <a:lumMod val="95000"/>
                  <a:lumOff val="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5" name="모서리가 둥근 직사각형 104"/>
          <p:cNvSpPr/>
          <p:nvPr/>
        </p:nvSpPr>
        <p:spPr>
          <a:xfrm>
            <a:off x="992560" y="2394235"/>
            <a:ext cx="5312990" cy="2056384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bg1">
                <a:lumMod val="65000"/>
              </a:schemeClr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800" smtClean="0">
              <a:solidFill>
                <a:schemeClr val="bg2">
                  <a:lumMod val="7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107" name="TextBox 106"/>
          <p:cNvSpPr txBox="1"/>
          <p:nvPr/>
        </p:nvSpPr>
        <p:spPr bwMode="auto">
          <a:xfrm>
            <a:off x="1597050" y="2768701"/>
            <a:ext cx="4104009" cy="11079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1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회원 가입 완료가 되었습니다</a:t>
            </a:r>
            <a:r>
              <a:rPr lang="en-US" altLang="ko-KR" sz="11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. </a:t>
            </a:r>
          </a:p>
          <a:p>
            <a:pPr>
              <a:lnSpc>
                <a:spcPct val="200000"/>
              </a:lnSpc>
            </a:pPr>
            <a:r>
              <a:rPr lang="ko-KR" altLang="en-US" sz="11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이제 모든 서비스를 이용하실 수 있습니다</a:t>
            </a:r>
            <a:r>
              <a:rPr lang="en-US" altLang="ko-KR" sz="11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1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1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기타 문의 사항은 회사 관리자 에서 연락을 하시기 바랍니다</a:t>
            </a:r>
            <a:r>
              <a:rPr lang="en-US" altLang="ko-KR" sz="11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.  </a:t>
            </a:r>
            <a:endParaRPr lang="ko-KR" altLang="en-US" sz="1100" b="1" dirty="0" smtClean="0">
              <a:solidFill>
                <a:schemeClr val="tx1">
                  <a:lumMod val="95000"/>
                  <a:lumOff val="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1" name="직사각형 140"/>
          <p:cNvSpPr/>
          <p:nvPr/>
        </p:nvSpPr>
        <p:spPr>
          <a:xfrm>
            <a:off x="3234186" y="5094764"/>
            <a:ext cx="985466" cy="2632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확인</a:t>
            </a:r>
          </a:p>
        </p:txBody>
      </p:sp>
      <p:sp>
        <p:nvSpPr>
          <p:cNvPr id="129" name="타원 128"/>
          <p:cNvSpPr/>
          <p:nvPr/>
        </p:nvSpPr>
        <p:spPr>
          <a:xfrm>
            <a:off x="3192927" y="5028792"/>
            <a:ext cx="214072" cy="2286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10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모서리가 둥근 직사각형 2"/>
          <p:cNvSpPr/>
          <p:nvPr/>
        </p:nvSpPr>
        <p:spPr>
          <a:xfrm>
            <a:off x="5239070" y="1043917"/>
            <a:ext cx="2057400" cy="381000"/>
          </a:xfrm>
          <a:prstGeom prst="roundRect">
            <a:avLst/>
          </a:prstGeom>
          <a:solidFill>
            <a:schemeClr val="accent3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/>
          <p:cNvSpPr/>
          <p:nvPr/>
        </p:nvSpPr>
        <p:spPr>
          <a:xfrm>
            <a:off x="90364" y="656692"/>
            <a:ext cx="7578000" cy="27675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chemeClr val="tx1"/>
                </a:solidFill>
                <a:latin typeface="+mn-ea"/>
              </a:rPr>
              <a:t>GNB</a:t>
            </a:r>
            <a:endParaRPr lang="ko-KR" altLang="en-US" sz="8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85828" y="6594590"/>
            <a:ext cx="7578000" cy="198545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+mn-ea"/>
              </a:rPr>
              <a:t>footer</a:t>
            </a:r>
            <a:endParaRPr lang="ko-KR" altLang="en-US" sz="800" dirty="0">
              <a:solidFill>
                <a:schemeClr val="tx1"/>
              </a:solidFill>
              <a:latin typeface="+mn-ea"/>
            </a:endParaRPr>
          </a:p>
        </p:txBody>
      </p:sp>
      <p:graphicFrame>
        <p:nvGraphicFramePr>
          <p:cNvPr id="49" name="표 48"/>
          <p:cNvGraphicFramePr>
            <a:graphicFrameLocks noGrp="1"/>
          </p:cNvGraphicFramePr>
          <p:nvPr>
            <p:extLst/>
          </p:nvPr>
        </p:nvGraphicFramePr>
        <p:xfrm>
          <a:off x="7772402" y="865903"/>
          <a:ext cx="2028824" cy="2544017"/>
        </p:xfrm>
        <a:graphic>
          <a:graphicData uri="http://schemas.openxmlformats.org/drawingml/2006/table">
            <a:tbl>
              <a:tblPr/>
              <a:tblGrid>
                <a:gridCol w="231205"/>
                <a:gridCol w="1797619"/>
              </a:tblGrid>
              <a:tr h="21552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No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설명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1552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lang="ko-KR" altLang="en-US" sz="8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0" marB="468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확인을 선택을 하면 로그인 페이지로 이동 합니다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. </a:t>
                      </a:r>
                    </a:p>
                  </a:txBody>
                  <a:tcPr marL="36000" marR="36000" marT="46800" marB="4680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1552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lang="ko-KR" altLang="en-US" sz="8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0" marB="468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46800" marB="4680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1552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lang="ko-KR" altLang="en-US" sz="8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0" marB="468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46800" marB="4680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1552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lang="ko-KR" altLang="en-US" sz="8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0" marB="468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0" marB="4680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1552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lang="ko-KR" altLang="en-US" sz="8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0" marB="468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0" marB="4680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1552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맑은 고딕" pitchFamily="50" charset="-127"/>
                          <a:ea typeface="맑은 고딕" pitchFamily="50" charset="-127"/>
                        </a:rPr>
                        <a:t>6</a:t>
                      </a:r>
                      <a:endParaRPr lang="ko-KR" altLang="en-US" sz="8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0" marB="468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0" marB="4680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1552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맑은 고딕" pitchFamily="50" charset="-127"/>
                          <a:ea typeface="맑은 고딕" pitchFamily="50" charset="-127"/>
                        </a:rPr>
                        <a:t>7</a:t>
                      </a:r>
                      <a:endParaRPr lang="ko-KR" altLang="en-US" sz="8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0" marB="468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0" marB="4680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1552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맑은 고딕" pitchFamily="50" charset="-127"/>
                          <a:ea typeface="맑은 고딕" pitchFamily="50" charset="-127"/>
                        </a:rPr>
                        <a:t>8</a:t>
                      </a:r>
                      <a:endParaRPr lang="ko-KR" altLang="en-US" sz="8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0" marB="468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0" marB="4680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0">
                <a:tc gridSpan="2">
                  <a:txBody>
                    <a:bodyPr/>
                    <a:lstStyle/>
                    <a:p>
                      <a:pPr marL="88900" indent="-39688" algn="l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Note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5" marB="46805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8433">
                <a:tc gridSpan="2"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5" marB="46805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" name="텍스트 개체 틀 1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6278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제목 2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HCS-Admin-00-1406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9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/>
              <a:t>Home &gt; </a:t>
            </a:r>
            <a:r>
              <a:rPr lang="ko-KR" altLang="en-US" dirty="0" err="1"/>
              <a:t>메인화면</a:t>
            </a:r>
            <a:r>
              <a:rPr lang="ko-KR" altLang="en-US" dirty="0"/>
              <a:t> </a:t>
            </a:r>
            <a:r>
              <a:rPr lang="en-US" altLang="ko-KR" dirty="0"/>
              <a:t>&gt; </a:t>
            </a:r>
            <a:r>
              <a:rPr lang="ko-KR" altLang="en-US" dirty="0"/>
              <a:t>회원가입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23"/>
          </p:nvPr>
        </p:nvSpPr>
        <p:spPr>
          <a:xfrm>
            <a:off x="5363205" y="61744"/>
            <a:ext cx="1066170" cy="185906"/>
          </a:xfrm>
        </p:spPr>
        <p:txBody>
          <a:bodyPr/>
          <a:lstStyle/>
          <a:p>
            <a:r>
              <a:rPr lang="en-US" altLang="ko-KR" sz="1000" dirty="0" smtClean="0"/>
              <a:t>(</a:t>
            </a:r>
            <a:r>
              <a:rPr lang="ko-KR" altLang="en-US" sz="1000" smtClean="0"/>
              <a:t>주</a:t>
            </a:r>
            <a:r>
              <a:rPr lang="en-US" altLang="ko-KR" sz="1000" dirty="0" smtClean="0"/>
              <a:t>)</a:t>
            </a:r>
            <a:r>
              <a:rPr lang="ko-KR" altLang="en-US" sz="1000" smtClean="0"/>
              <a:t>지트레이스</a:t>
            </a:r>
            <a:endParaRPr lang="ko-KR" altLang="en-US" sz="1000" dirty="0"/>
          </a:p>
        </p:txBody>
      </p:sp>
      <p:graphicFrame>
        <p:nvGraphicFramePr>
          <p:cNvPr id="165" name="표 16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3704970"/>
              </p:ext>
            </p:extLst>
          </p:nvPr>
        </p:nvGraphicFramePr>
        <p:xfrm>
          <a:off x="7759700" y="878182"/>
          <a:ext cx="2032000" cy="2422105"/>
        </p:xfrm>
        <a:graphic>
          <a:graphicData uri="http://schemas.openxmlformats.org/drawingml/2006/table">
            <a:tbl>
              <a:tblPr/>
              <a:tblGrid>
                <a:gridCol w="228380"/>
                <a:gridCol w="1803620"/>
              </a:tblGrid>
              <a:tr h="21552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No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설명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1552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lang="ko-KR" altLang="en-US" sz="8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0" marB="468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0" marB="4680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1552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lang="ko-KR" altLang="en-US" sz="8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0" marB="468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46800" marB="4680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1552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lang="ko-KR" altLang="en-US" sz="8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0" marB="468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46800" marB="4680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1552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lang="ko-KR" altLang="en-US" sz="8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0" marB="468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0" marB="4680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1552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lang="ko-KR" altLang="en-US" sz="8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0" marB="468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0" marB="4680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1552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맑은 고딕" pitchFamily="50" charset="-127"/>
                          <a:ea typeface="맑은 고딕" pitchFamily="50" charset="-127"/>
                        </a:rPr>
                        <a:t>6</a:t>
                      </a:r>
                      <a:endParaRPr lang="ko-KR" altLang="en-US" sz="8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0" marB="468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0" marB="4680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1552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맑은 고딕" pitchFamily="50" charset="-127"/>
                          <a:ea typeface="맑은 고딕" pitchFamily="50" charset="-127"/>
                        </a:rPr>
                        <a:t>7</a:t>
                      </a:r>
                      <a:endParaRPr lang="ko-KR" altLang="en-US" sz="8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0" marB="468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0" marB="4680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1552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맑은 고딕" pitchFamily="50" charset="-127"/>
                          <a:ea typeface="맑은 고딕" pitchFamily="50" charset="-127"/>
                        </a:rPr>
                        <a:t>8</a:t>
                      </a:r>
                      <a:endParaRPr lang="ko-KR" altLang="en-US" sz="8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0" marB="468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0" marB="4680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0">
                <a:tc gridSpan="2">
                  <a:txBody>
                    <a:bodyPr/>
                    <a:lstStyle/>
                    <a:p>
                      <a:pPr marL="88900" indent="-39688" algn="l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Note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5" marB="46805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8433">
                <a:tc gridSpan="2"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5" marB="46805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smtClean="0"/>
              <a:t>주소</a:t>
            </a:r>
            <a:r>
              <a:rPr lang="en-US" altLang="ko-KR" dirty="0" smtClean="0"/>
              <a:t> </a:t>
            </a:r>
            <a:r>
              <a:rPr lang="ko-KR" altLang="en-US" dirty="0" smtClean="0"/>
              <a:t>찾기 팝업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4728" y="1268760"/>
            <a:ext cx="3684327" cy="3321584"/>
          </a:xfrm>
          <a:prstGeom prst="rect">
            <a:avLst/>
          </a:prstGeom>
        </p:spPr>
      </p:pic>
      <p:sp>
        <p:nvSpPr>
          <p:cNvPr id="6" name="텍스트 개체 틀 5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0378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제목 2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HCS-Admin-00-1404</a:t>
            </a:r>
            <a:endParaRPr lang="ko-KR" altLang="en-US" dirty="0"/>
          </a:p>
        </p:txBody>
      </p:sp>
      <p:sp>
        <p:nvSpPr>
          <p:cNvPr id="30" name="텍스트 개체 틀 29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endParaRPr lang="ko-KR" altLang="en-US" dirty="0"/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9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/>
              <a:t>Home &gt; </a:t>
            </a:r>
            <a:r>
              <a:rPr lang="ko-KR" altLang="en-US" dirty="0" err="1"/>
              <a:t>메인화면</a:t>
            </a:r>
            <a:r>
              <a:rPr lang="ko-KR" altLang="en-US" dirty="0"/>
              <a:t> </a:t>
            </a:r>
            <a:r>
              <a:rPr lang="en-US" altLang="ko-KR" dirty="0"/>
              <a:t>&gt; </a:t>
            </a:r>
            <a:r>
              <a:rPr lang="ko-KR" altLang="en-US" smtClean="0"/>
              <a:t>아이디 </a:t>
            </a:r>
            <a:r>
              <a:rPr lang="en-US" altLang="ko-KR" dirty="0" smtClean="0"/>
              <a:t>/ </a:t>
            </a:r>
            <a:r>
              <a:rPr lang="ko-KR" altLang="en-US" smtClean="0"/>
              <a:t>비밀번호 찾기 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altLang="ko-KR" dirty="0" smtClean="0"/>
              <a:t>(</a:t>
            </a:r>
            <a:r>
              <a:rPr lang="ko-KR" altLang="en-US" smtClean="0"/>
              <a:t>주</a:t>
            </a:r>
            <a:r>
              <a:rPr lang="en-US" altLang="ko-KR" dirty="0" smtClean="0"/>
              <a:t>)</a:t>
            </a:r>
            <a:r>
              <a:rPr lang="ko-KR" altLang="en-US" smtClean="0"/>
              <a:t>지트레이스</a:t>
            </a:r>
            <a:endParaRPr lang="ko-KR" altLang="en-US" dirty="0"/>
          </a:p>
        </p:txBody>
      </p:sp>
      <p:sp>
        <p:nvSpPr>
          <p:cNvPr id="117" name="직사각형 116"/>
          <p:cNvSpPr/>
          <p:nvPr/>
        </p:nvSpPr>
        <p:spPr>
          <a:xfrm>
            <a:off x="3942229" y="776916"/>
            <a:ext cx="3595699" cy="321189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700" smtClean="0">
              <a:solidFill>
                <a:schemeClr val="bg2">
                  <a:lumMod val="7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118" name="직사각형 117"/>
          <p:cNvSpPr/>
          <p:nvPr/>
        </p:nvSpPr>
        <p:spPr>
          <a:xfrm>
            <a:off x="3935284" y="776917"/>
            <a:ext cx="3602644" cy="30032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7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비밀번호 찾기</a:t>
            </a:r>
          </a:p>
        </p:txBody>
      </p:sp>
      <p:graphicFrame>
        <p:nvGraphicFramePr>
          <p:cNvPr id="149" name="표 14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1641467"/>
              </p:ext>
            </p:extLst>
          </p:nvPr>
        </p:nvGraphicFramePr>
        <p:xfrm>
          <a:off x="188165" y="5493595"/>
          <a:ext cx="3132000" cy="88017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132000"/>
              </a:tblGrid>
              <a:tr h="29339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/>
                        <a:t>아이디 찾기 </a:t>
                      </a:r>
                      <a:r>
                        <a:rPr lang="en-US" altLang="ko-KR" sz="800" b="1" dirty="0" smtClean="0"/>
                        <a:t>/ </a:t>
                      </a:r>
                      <a:r>
                        <a:rPr lang="ko-KR" altLang="en-US" sz="800" b="1" smtClean="0"/>
                        <a:t>비밀번호 찾기 </a:t>
                      </a:r>
                      <a:endParaRPr lang="ko-KR" altLang="en-US" sz="800" b="1" dirty="0"/>
                    </a:p>
                  </a:txBody>
                  <a:tcPr marL="90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93393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입력하신 정보의 해당하는 검색결과를 찾을 수 없습니다</a:t>
                      </a:r>
                      <a:r>
                        <a:rPr lang="en-US" altLang="ko-KR" sz="8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</a:p>
                  </a:txBody>
                  <a:tcPr marL="90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93393">
                <a:tc>
                  <a:txBody>
                    <a:bodyPr/>
                    <a:lstStyle/>
                    <a:p>
                      <a:pPr algn="ctr"/>
                      <a:endParaRPr lang="en-US" altLang="ko-KR" sz="8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0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56" name="직사각형 155"/>
          <p:cNvSpPr/>
          <p:nvPr/>
        </p:nvSpPr>
        <p:spPr>
          <a:xfrm>
            <a:off x="136853" y="5429742"/>
            <a:ext cx="3240360" cy="988005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700" smtClean="0">
              <a:solidFill>
                <a:schemeClr val="bg2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7" name="직사각형 156"/>
          <p:cNvSpPr/>
          <p:nvPr/>
        </p:nvSpPr>
        <p:spPr>
          <a:xfrm>
            <a:off x="150739" y="5438209"/>
            <a:ext cx="657307" cy="26323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7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검색결과    </a:t>
            </a:r>
            <a:r>
              <a:rPr lang="ko-KR" altLang="en-US" sz="700" b="1" dirty="0" err="1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없을때</a:t>
            </a:r>
            <a:endParaRPr lang="ko-KR" altLang="en-US" sz="7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65" name="표 16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4029038"/>
              </p:ext>
            </p:extLst>
          </p:nvPr>
        </p:nvGraphicFramePr>
        <p:xfrm>
          <a:off x="7781927" y="878183"/>
          <a:ext cx="2009774" cy="2422105"/>
        </p:xfrm>
        <a:graphic>
          <a:graphicData uri="http://schemas.openxmlformats.org/drawingml/2006/table">
            <a:tbl>
              <a:tblPr/>
              <a:tblGrid>
                <a:gridCol w="229035"/>
                <a:gridCol w="1780739"/>
              </a:tblGrid>
              <a:tr h="21552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No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설명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1552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lang="ko-KR" altLang="en-US" sz="8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0" marB="468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0" marB="4680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1552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lang="ko-KR" altLang="en-US" sz="8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0" marB="468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46800" marB="4680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1552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lang="ko-KR" altLang="en-US" sz="8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0" marB="468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46800" marB="4680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1552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lang="ko-KR" altLang="en-US" sz="8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0" marB="468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0" marB="4680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1552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lang="ko-KR" altLang="en-US" sz="8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0" marB="468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0" marB="4680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1552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맑은 고딕" pitchFamily="50" charset="-127"/>
                          <a:ea typeface="맑은 고딕" pitchFamily="50" charset="-127"/>
                        </a:rPr>
                        <a:t>6</a:t>
                      </a:r>
                      <a:endParaRPr lang="ko-KR" altLang="en-US" sz="8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0" marB="468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0" marB="4680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1552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맑은 고딕" pitchFamily="50" charset="-127"/>
                          <a:ea typeface="맑은 고딕" pitchFamily="50" charset="-127"/>
                        </a:rPr>
                        <a:t>7</a:t>
                      </a:r>
                      <a:endParaRPr lang="ko-KR" altLang="en-US" sz="8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0" marB="468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0" marB="4680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1552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맑은 고딕" pitchFamily="50" charset="-127"/>
                          <a:ea typeface="맑은 고딕" pitchFamily="50" charset="-127"/>
                        </a:rPr>
                        <a:t>8</a:t>
                      </a:r>
                      <a:endParaRPr lang="ko-KR" altLang="en-US" sz="8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0" marB="468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0" marB="4680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0">
                <a:tc gridSpan="2">
                  <a:txBody>
                    <a:bodyPr/>
                    <a:lstStyle/>
                    <a:p>
                      <a:pPr marL="88900" indent="-39688" algn="l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Note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5" marB="46805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8433">
                <a:tc gridSpan="2"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5" marB="46805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56" name="직사각형 55"/>
          <p:cNvSpPr/>
          <p:nvPr/>
        </p:nvSpPr>
        <p:spPr>
          <a:xfrm>
            <a:off x="205818" y="776916"/>
            <a:ext cx="3647808" cy="32471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700" smtClean="0">
              <a:solidFill>
                <a:schemeClr val="bg2">
                  <a:lumMod val="7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215742" y="776917"/>
            <a:ext cx="3637883" cy="30032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7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아이디</a:t>
            </a:r>
            <a:r>
              <a:rPr lang="en-US" altLang="ko-KR" sz="7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700" b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이메일</a:t>
            </a:r>
            <a:r>
              <a:rPr lang="en-US" altLang="ko-KR" sz="7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700" b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7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찾기 </a:t>
            </a:r>
          </a:p>
        </p:txBody>
      </p:sp>
      <p:graphicFrame>
        <p:nvGraphicFramePr>
          <p:cNvPr id="63" name="표 6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8202310"/>
              </p:ext>
            </p:extLst>
          </p:nvPr>
        </p:nvGraphicFramePr>
        <p:xfrm>
          <a:off x="289673" y="2048476"/>
          <a:ext cx="3464199" cy="138205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64199"/>
              </a:tblGrid>
              <a:tr h="1382053">
                <a:tc>
                  <a:txBody>
                    <a:bodyPr/>
                    <a:lstStyle/>
                    <a:p>
                      <a:pPr latinLnBrk="1"/>
                      <a:endParaRPr lang="en-US" altLang="ko-KR" sz="800" b="0" dirty="0" smtClean="0"/>
                    </a:p>
                    <a:p>
                      <a:pPr latinLnBrk="1"/>
                      <a:endParaRPr lang="en-US" altLang="ko-KR" sz="800" b="0" dirty="0" smtClean="0"/>
                    </a:p>
                    <a:p>
                      <a:pPr latinLnBrk="1"/>
                      <a:endParaRPr lang="en-US" altLang="ko-KR" sz="800" b="0" dirty="0" smtClean="0"/>
                    </a:p>
                    <a:p>
                      <a:pPr latinLnBrk="1"/>
                      <a:endParaRPr lang="en-US" altLang="ko-KR" sz="800" b="0" dirty="0" smtClean="0"/>
                    </a:p>
                    <a:p>
                      <a:pPr latinLnBrk="1"/>
                      <a:endParaRPr lang="ko-KR" altLang="en-US" sz="800" b="0" dirty="0"/>
                    </a:p>
                  </a:txBody>
                  <a:tcPr marL="90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64" name="모서리가 둥근 직사각형 63"/>
          <p:cNvSpPr/>
          <p:nvPr/>
        </p:nvSpPr>
        <p:spPr bwMode="auto">
          <a:xfrm>
            <a:off x="1126666" y="2550229"/>
            <a:ext cx="1435520" cy="163357"/>
          </a:xfrm>
          <a:prstGeom prst="roundRect">
            <a:avLst/>
          </a:prstGeom>
          <a:solidFill>
            <a:srgbClr val="FFFFFF"/>
          </a:solidFill>
          <a:ln w="635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lIns="54000" tIns="46800" rIns="54000" bIns="4680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휴대폰 번호 </a:t>
            </a:r>
            <a:endParaRPr lang="ko-KR" altLang="en-US" sz="7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1574" y="1217370"/>
            <a:ext cx="29193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 smtClean="0"/>
              <a:t>▶ 회원님의 이름과 휴대폰번호를 입력하여 주세요 </a:t>
            </a:r>
            <a:endParaRPr lang="en-US" altLang="ko-KR" sz="700" dirty="0" smtClean="0"/>
          </a:p>
          <a:p>
            <a:r>
              <a:rPr lang="ko-KR" altLang="en-US" sz="700" dirty="0" smtClean="0"/>
              <a:t>▶ 입력하신 내용이 등록된 정보와 일치 시 등록된 아이디</a:t>
            </a:r>
            <a:r>
              <a:rPr lang="en-US" altLang="ko-KR" sz="700" dirty="0" smtClean="0"/>
              <a:t>(</a:t>
            </a:r>
            <a:r>
              <a:rPr lang="ko-KR" altLang="en-US" sz="700" smtClean="0"/>
              <a:t>이메일</a:t>
            </a:r>
            <a:r>
              <a:rPr lang="en-US" altLang="ko-KR" sz="700" dirty="0" smtClean="0"/>
              <a:t>)</a:t>
            </a:r>
            <a:r>
              <a:rPr lang="ko-KR" altLang="en-US" sz="700" smtClean="0"/>
              <a:t>를</a:t>
            </a:r>
            <a:endParaRPr lang="en-US" altLang="ko-KR" sz="700" dirty="0" smtClean="0"/>
          </a:p>
          <a:p>
            <a:r>
              <a:rPr lang="ko-KR" altLang="en-US" sz="700" dirty="0" smtClean="0"/>
              <a:t>확인하실 수 잇습니다</a:t>
            </a:r>
            <a:r>
              <a:rPr lang="en-US" altLang="ko-KR" sz="700" dirty="0" smtClean="0"/>
              <a:t>. </a:t>
            </a:r>
          </a:p>
          <a:p>
            <a:r>
              <a:rPr lang="ko-KR" altLang="en-US" sz="700" dirty="0" smtClean="0"/>
              <a:t>▶ 휴대폰 번호는 </a:t>
            </a:r>
            <a:r>
              <a:rPr lang="en-US" altLang="ko-KR" sz="700" dirty="0" smtClean="0"/>
              <a:t>“-” </a:t>
            </a:r>
            <a:r>
              <a:rPr lang="ko-KR" altLang="en-US" sz="700" smtClean="0"/>
              <a:t>기호 없이 최대 </a:t>
            </a:r>
            <a:r>
              <a:rPr lang="en-US" altLang="ko-KR" sz="700" dirty="0" smtClean="0"/>
              <a:t>11</a:t>
            </a:r>
            <a:r>
              <a:rPr lang="ko-KR" altLang="en-US" sz="700" smtClean="0"/>
              <a:t>자리 까지 입력해 주세요 </a:t>
            </a:r>
            <a:endParaRPr lang="en-US" altLang="ko-KR" sz="700" dirty="0" smtClean="0"/>
          </a:p>
        </p:txBody>
      </p:sp>
      <p:sp>
        <p:nvSpPr>
          <p:cNvPr id="68" name="모서리가 둥근 직사각형 67"/>
          <p:cNvSpPr/>
          <p:nvPr/>
        </p:nvSpPr>
        <p:spPr bwMode="auto">
          <a:xfrm>
            <a:off x="1134757" y="2170921"/>
            <a:ext cx="2336301" cy="163357"/>
          </a:xfrm>
          <a:prstGeom prst="roundRect">
            <a:avLst/>
          </a:prstGeom>
          <a:solidFill>
            <a:srgbClr val="FFFFFF"/>
          </a:solidFill>
          <a:ln w="635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lIns="54000" tIns="46800" rIns="54000" bIns="4680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이름</a:t>
            </a:r>
            <a:endParaRPr lang="ko-KR" altLang="en-US" sz="7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91707" y="2144877"/>
            <a:ext cx="36420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700" dirty="0" smtClean="0"/>
              <a:t>이름</a:t>
            </a:r>
            <a:endParaRPr lang="ko-KR" altLang="en-US" sz="700" dirty="0"/>
          </a:p>
        </p:txBody>
      </p:sp>
      <p:sp>
        <p:nvSpPr>
          <p:cNvPr id="70" name="TextBox 69"/>
          <p:cNvSpPr txBox="1"/>
          <p:nvPr/>
        </p:nvSpPr>
        <p:spPr>
          <a:xfrm>
            <a:off x="522402" y="2524185"/>
            <a:ext cx="63350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700" dirty="0" smtClean="0"/>
              <a:t>휴대폰번호</a:t>
            </a:r>
            <a:endParaRPr lang="ko-KR" altLang="en-US" sz="700" dirty="0"/>
          </a:p>
        </p:txBody>
      </p:sp>
      <p:graphicFrame>
        <p:nvGraphicFramePr>
          <p:cNvPr id="71" name="표 7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0185013"/>
              </p:ext>
            </p:extLst>
          </p:nvPr>
        </p:nvGraphicFramePr>
        <p:xfrm>
          <a:off x="188610" y="4436935"/>
          <a:ext cx="3132000" cy="88017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132000"/>
              </a:tblGrid>
              <a:tr h="29339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/>
                        <a:t>아이디 찾기 </a:t>
                      </a:r>
                      <a:r>
                        <a:rPr lang="en-US" altLang="ko-KR" sz="800" b="1" dirty="0" smtClean="0"/>
                        <a:t>/ </a:t>
                      </a:r>
                      <a:r>
                        <a:rPr lang="ko-KR" altLang="en-US" sz="800" b="1" smtClean="0"/>
                        <a:t>비밀번호 찾기 </a:t>
                      </a:r>
                      <a:endParaRPr lang="ko-KR" altLang="en-US" sz="800" b="1" dirty="0"/>
                    </a:p>
                  </a:txBody>
                  <a:tcPr marL="90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93393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인증</a:t>
                      </a:r>
                      <a:r>
                        <a:rPr lang="en-US" altLang="ko-KR" sz="8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800" b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번호가 발송되었습니다</a:t>
                      </a:r>
                      <a:r>
                        <a:rPr lang="en-US" altLang="ko-KR" sz="8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</a:p>
                  </a:txBody>
                  <a:tcPr marL="90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93393">
                <a:tc>
                  <a:txBody>
                    <a:bodyPr/>
                    <a:lstStyle/>
                    <a:p>
                      <a:pPr algn="ctr"/>
                      <a:endParaRPr lang="en-US" altLang="ko-KR" sz="8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0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72" name="직사각형 71"/>
          <p:cNvSpPr/>
          <p:nvPr/>
        </p:nvSpPr>
        <p:spPr>
          <a:xfrm>
            <a:off x="137298" y="4373082"/>
            <a:ext cx="3240360" cy="982903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700" smtClean="0">
              <a:solidFill>
                <a:schemeClr val="bg2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151184" y="4381549"/>
            <a:ext cx="657307" cy="26323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7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검색결과    </a:t>
            </a:r>
            <a:r>
              <a:rPr lang="ko-KR" altLang="en-US" sz="700" b="1" dirty="0" err="1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있을때</a:t>
            </a:r>
            <a:r>
              <a:rPr lang="ko-KR" altLang="en-US" sz="7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920" y="3547441"/>
            <a:ext cx="1424307" cy="335477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3942230" y="1121726"/>
            <a:ext cx="298671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 smtClean="0"/>
              <a:t>▶ 회원님이 입력한 </a:t>
            </a:r>
            <a:r>
              <a:rPr lang="en-US" altLang="ko-KR" sz="700" dirty="0" smtClean="0"/>
              <a:t>E-mail </a:t>
            </a:r>
            <a:r>
              <a:rPr lang="ko-KR" altLang="en-US" sz="700" smtClean="0"/>
              <a:t>정보와</a:t>
            </a:r>
            <a:r>
              <a:rPr lang="en-US" altLang="ko-KR" sz="700" dirty="0" smtClean="0"/>
              <a:t> </a:t>
            </a:r>
            <a:r>
              <a:rPr lang="ko-KR" altLang="en-US" sz="700" smtClean="0"/>
              <a:t>휴대폰 번호를 인증하여 회원님의 </a:t>
            </a:r>
            <a:endParaRPr lang="en-US" altLang="ko-KR" sz="700" dirty="0"/>
          </a:p>
          <a:p>
            <a:r>
              <a:rPr lang="ko-KR" altLang="en-US" sz="700" dirty="0" smtClean="0"/>
              <a:t>휴대폰으로 임시 비밀번호를 전송해 드립니다</a:t>
            </a:r>
            <a:r>
              <a:rPr lang="en-US" altLang="ko-KR" sz="700" dirty="0" smtClean="0"/>
              <a:t>. </a:t>
            </a:r>
          </a:p>
          <a:p>
            <a:r>
              <a:rPr lang="ko-KR" altLang="en-US" sz="700" dirty="0" smtClean="0"/>
              <a:t>▶ 입력하신 내용이 등록된 정보와 일치 시 등록된 아이디</a:t>
            </a:r>
            <a:r>
              <a:rPr lang="en-US" altLang="ko-KR" sz="700" dirty="0" smtClean="0"/>
              <a:t>(</a:t>
            </a:r>
            <a:r>
              <a:rPr lang="ko-KR" altLang="en-US" sz="700" smtClean="0"/>
              <a:t>이메일</a:t>
            </a:r>
            <a:r>
              <a:rPr lang="en-US" altLang="ko-KR" sz="700" dirty="0" smtClean="0"/>
              <a:t>)</a:t>
            </a:r>
            <a:r>
              <a:rPr lang="ko-KR" altLang="en-US" sz="700" smtClean="0"/>
              <a:t>를</a:t>
            </a:r>
            <a:endParaRPr lang="en-US" altLang="ko-KR" sz="700" dirty="0" smtClean="0"/>
          </a:p>
          <a:p>
            <a:r>
              <a:rPr lang="ko-KR" altLang="en-US" sz="700" dirty="0" smtClean="0"/>
              <a:t>확인하실 수 있습니다</a:t>
            </a:r>
            <a:r>
              <a:rPr lang="en-US" altLang="ko-KR" sz="700" dirty="0" smtClean="0"/>
              <a:t>. </a:t>
            </a:r>
          </a:p>
          <a:p>
            <a:r>
              <a:rPr lang="ko-KR" altLang="en-US" sz="700" dirty="0" smtClean="0"/>
              <a:t>▶ 휴대폰 번호는 </a:t>
            </a:r>
            <a:r>
              <a:rPr lang="en-US" altLang="ko-KR" sz="700" dirty="0" smtClean="0"/>
              <a:t>“-” </a:t>
            </a:r>
            <a:r>
              <a:rPr lang="ko-KR" altLang="en-US" sz="700" smtClean="0"/>
              <a:t>기호 없이 최대 </a:t>
            </a:r>
            <a:r>
              <a:rPr lang="en-US" altLang="ko-KR" sz="700" dirty="0" smtClean="0"/>
              <a:t>11</a:t>
            </a:r>
            <a:r>
              <a:rPr lang="ko-KR" altLang="en-US" sz="700" smtClean="0"/>
              <a:t>자리 까지 입력해 주세요 </a:t>
            </a:r>
            <a:endParaRPr lang="en-US" altLang="ko-KR" sz="700" dirty="0" smtClean="0"/>
          </a:p>
          <a:p>
            <a:endParaRPr lang="en-US" altLang="ko-KR" sz="700" dirty="0" smtClean="0"/>
          </a:p>
        </p:txBody>
      </p:sp>
      <p:sp>
        <p:nvSpPr>
          <p:cNvPr id="45" name="모서리가 둥근 직사각형 44"/>
          <p:cNvSpPr/>
          <p:nvPr/>
        </p:nvSpPr>
        <p:spPr bwMode="auto">
          <a:xfrm>
            <a:off x="1098761" y="2953009"/>
            <a:ext cx="1435520" cy="163357"/>
          </a:xfrm>
          <a:prstGeom prst="roundRect">
            <a:avLst/>
          </a:prstGeom>
          <a:solidFill>
            <a:srgbClr val="FFFFFF"/>
          </a:solidFill>
          <a:ln w="635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lIns="54000" tIns="46800" rIns="54000" bIns="4680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인증번호</a:t>
            </a:r>
            <a:endParaRPr lang="ko-KR" altLang="en-US" sz="7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612170" y="2926965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700" dirty="0" smtClean="0"/>
              <a:t>인증번호</a:t>
            </a:r>
            <a:endParaRPr lang="ko-KR" altLang="en-US" sz="700" dirty="0"/>
          </a:p>
        </p:txBody>
      </p:sp>
      <p:sp>
        <p:nvSpPr>
          <p:cNvPr id="47" name="모서리가 둥근 직사각형 46"/>
          <p:cNvSpPr/>
          <p:nvPr/>
        </p:nvSpPr>
        <p:spPr>
          <a:xfrm>
            <a:off x="2651518" y="2541907"/>
            <a:ext cx="819541" cy="1800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인증번호 받기</a:t>
            </a:r>
            <a:endParaRPr lang="ko-KR" altLang="en-US" sz="7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49" name="표 4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9765587"/>
              </p:ext>
            </p:extLst>
          </p:nvPr>
        </p:nvGraphicFramePr>
        <p:xfrm>
          <a:off x="3980902" y="2048476"/>
          <a:ext cx="3464199" cy="138205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64199"/>
              </a:tblGrid>
              <a:tr h="1382053">
                <a:tc>
                  <a:txBody>
                    <a:bodyPr/>
                    <a:lstStyle/>
                    <a:p>
                      <a:pPr latinLnBrk="1"/>
                      <a:endParaRPr lang="en-US" altLang="ko-KR" sz="800" b="0" dirty="0" smtClean="0"/>
                    </a:p>
                    <a:p>
                      <a:pPr latinLnBrk="1"/>
                      <a:endParaRPr lang="en-US" altLang="ko-KR" sz="800" b="0" dirty="0" smtClean="0"/>
                    </a:p>
                    <a:p>
                      <a:pPr latinLnBrk="1"/>
                      <a:endParaRPr lang="en-US" altLang="ko-KR" sz="800" b="0" dirty="0" smtClean="0"/>
                    </a:p>
                    <a:p>
                      <a:pPr latinLnBrk="1"/>
                      <a:endParaRPr lang="en-US" altLang="ko-KR" sz="800" b="0" dirty="0" smtClean="0"/>
                    </a:p>
                    <a:p>
                      <a:pPr latinLnBrk="1"/>
                      <a:endParaRPr lang="ko-KR" altLang="en-US" sz="800" b="0" dirty="0"/>
                    </a:p>
                  </a:txBody>
                  <a:tcPr marL="90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50" name="모서리가 둥근 직사각형 49"/>
          <p:cNvSpPr/>
          <p:nvPr/>
        </p:nvSpPr>
        <p:spPr bwMode="auto">
          <a:xfrm>
            <a:off x="4817895" y="2785179"/>
            <a:ext cx="1435520" cy="163357"/>
          </a:xfrm>
          <a:prstGeom prst="roundRect">
            <a:avLst/>
          </a:prstGeom>
          <a:solidFill>
            <a:srgbClr val="FFFFFF"/>
          </a:solidFill>
          <a:ln w="635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lIns="54000" tIns="46800" rIns="54000" bIns="4680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휴대폰 번호 </a:t>
            </a:r>
            <a:endParaRPr lang="ko-KR" altLang="en-US" sz="7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1" name="모서리가 둥근 직사각형 50"/>
          <p:cNvSpPr/>
          <p:nvPr/>
        </p:nvSpPr>
        <p:spPr bwMode="auto">
          <a:xfrm>
            <a:off x="4825986" y="2170921"/>
            <a:ext cx="2336301" cy="163357"/>
          </a:xfrm>
          <a:prstGeom prst="roundRect">
            <a:avLst/>
          </a:prstGeom>
          <a:solidFill>
            <a:srgbClr val="FFFFFF"/>
          </a:solidFill>
          <a:ln w="635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lIns="54000" tIns="46800" rIns="54000" bIns="4680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이름</a:t>
            </a:r>
            <a:endParaRPr lang="ko-KR" altLang="en-US" sz="7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4482936" y="2144877"/>
            <a:ext cx="36420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700" dirty="0" smtClean="0"/>
              <a:t>이름</a:t>
            </a:r>
            <a:endParaRPr lang="ko-KR" altLang="en-US" sz="700" dirty="0"/>
          </a:p>
        </p:txBody>
      </p:sp>
      <p:sp>
        <p:nvSpPr>
          <p:cNvPr id="53" name="TextBox 52"/>
          <p:cNvSpPr txBox="1"/>
          <p:nvPr/>
        </p:nvSpPr>
        <p:spPr>
          <a:xfrm>
            <a:off x="4213631" y="2759135"/>
            <a:ext cx="63350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700" dirty="0" smtClean="0"/>
              <a:t>휴대폰번호</a:t>
            </a:r>
            <a:endParaRPr lang="ko-KR" altLang="en-US" sz="700" dirty="0"/>
          </a:p>
        </p:txBody>
      </p:sp>
      <p:sp>
        <p:nvSpPr>
          <p:cNvPr id="54" name="모서리가 둥근 직사각형 53"/>
          <p:cNvSpPr/>
          <p:nvPr/>
        </p:nvSpPr>
        <p:spPr bwMode="auto">
          <a:xfrm>
            <a:off x="4789990" y="3111759"/>
            <a:ext cx="1435520" cy="163357"/>
          </a:xfrm>
          <a:prstGeom prst="roundRect">
            <a:avLst/>
          </a:prstGeom>
          <a:solidFill>
            <a:srgbClr val="FFFFFF"/>
          </a:solidFill>
          <a:ln w="635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lIns="54000" tIns="46800" rIns="54000" bIns="4680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인증번호</a:t>
            </a:r>
            <a:endParaRPr lang="ko-KR" altLang="en-US" sz="7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4303399" y="3085715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700" dirty="0" smtClean="0"/>
              <a:t>인증번호</a:t>
            </a:r>
            <a:endParaRPr lang="ko-KR" altLang="en-US" sz="700" dirty="0"/>
          </a:p>
        </p:txBody>
      </p:sp>
      <p:sp>
        <p:nvSpPr>
          <p:cNvPr id="62" name="모서리가 둥근 직사각형 61"/>
          <p:cNvSpPr/>
          <p:nvPr/>
        </p:nvSpPr>
        <p:spPr>
          <a:xfrm>
            <a:off x="6342747" y="2776857"/>
            <a:ext cx="819541" cy="1800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인증번호 받기</a:t>
            </a:r>
            <a:endParaRPr lang="ko-KR" altLang="en-US" sz="7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7" name="모서리가 둥근 직사각형 66"/>
          <p:cNvSpPr/>
          <p:nvPr/>
        </p:nvSpPr>
        <p:spPr bwMode="auto">
          <a:xfrm>
            <a:off x="4817895" y="2457593"/>
            <a:ext cx="2336301" cy="163357"/>
          </a:xfrm>
          <a:prstGeom prst="roundRect">
            <a:avLst/>
          </a:prstGeom>
          <a:solidFill>
            <a:srgbClr val="FFFFFF"/>
          </a:solidFill>
          <a:ln w="635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lIns="54000" tIns="46800" rIns="54000" bIns="4680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아이디</a:t>
            </a:r>
            <a:endParaRPr lang="ko-KR" altLang="en-US" sz="7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4048446" y="2431549"/>
            <a:ext cx="79060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700" smtClean="0"/>
              <a:t>아이디</a:t>
            </a:r>
            <a:r>
              <a:rPr lang="en-US" altLang="ko-KR" sz="700" dirty="0" smtClean="0"/>
              <a:t>(</a:t>
            </a:r>
            <a:r>
              <a:rPr lang="ko-KR" altLang="en-US" sz="700" smtClean="0"/>
              <a:t>이메일</a:t>
            </a:r>
            <a:r>
              <a:rPr lang="en-US" altLang="ko-KR" sz="700" dirty="0" smtClean="0"/>
              <a:t>)</a:t>
            </a:r>
            <a:endParaRPr lang="ko-KR" altLang="en-US" sz="700" dirty="0"/>
          </a:p>
        </p:txBody>
      </p:sp>
      <p:pic>
        <p:nvPicPr>
          <p:cNvPr id="74" name="그림 7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9470" y="3541091"/>
            <a:ext cx="1424307" cy="335477"/>
          </a:xfrm>
          <a:prstGeom prst="rect">
            <a:avLst/>
          </a:prstGeom>
        </p:spPr>
      </p:pic>
      <p:sp>
        <p:nvSpPr>
          <p:cNvPr id="75" name="타원 74"/>
          <p:cNvSpPr/>
          <p:nvPr/>
        </p:nvSpPr>
        <p:spPr>
          <a:xfrm>
            <a:off x="2534281" y="2451922"/>
            <a:ext cx="214072" cy="2286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7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7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6" name="타원 75"/>
          <p:cNvSpPr/>
          <p:nvPr/>
        </p:nvSpPr>
        <p:spPr>
          <a:xfrm>
            <a:off x="2841970" y="5380967"/>
            <a:ext cx="1145337" cy="30893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7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pop-up-2</a:t>
            </a:r>
            <a:endParaRPr lang="ko-KR" altLang="en-US" sz="7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7" name="타원 76"/>
          <p:cNvSpPr/>
          <p:nvPr/>
        </p:nvSpPr>
        <p:spPr>
          <a:xfrm>
            <a:off x="2872147" y="4194898"/>
            <a:ext cx="1145337" cy="30893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7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pop-up-1</a:t>
            </a:r>
            <a:endParaRPr lang="ko-KR" altLang="en-US" sz="7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8" name="그림 7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1912" y="5064837"/>
            <a:ext cx="948905" cy="223502"/>
          </a:xfrm>
          <a:prstGeom prst="rect">
            <a:avLst/>
          </a:prstGeom>
        </p:spPr>
      </p:pic>
      <p:pic>
        <p:nvPicPr>
          <p:cNvPr id="79" name="그림 7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4937" y="6150687"/>
            <a:ext cx="948905" cy="223502"/>
          </a:xfrm>
          <a:prstGeom prst="rect">
            <a:avLst/>
          </a:prstGeom>
        </p:spPr>
      </p:pic>
      <p:sp>
        <p:nvSpPr>
          <p:cNvPr id="80" name="타원 79"/>
          <p:cNvSpPr/>
          <p:nvPr/>
        </p:nvSpPr>
        <p:spPr>
          <a:xfrm>
            <a:off x="6299831" y="2655122"/>
            <a:ext cx="214072" cy="2286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7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7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1" name="타원 80"/>
          <p:cNvSpPr/>
          <p:nvPr/>
        </p:nvSpPr>
        <p:spPr>
          <a:xfrm>
            <a:off x="1124581" y="3496497"/>
            <a:ext cx="214072" cy="2286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7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7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82" name="표 8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1234588"/>
              </p:ext>
            </p:extLst>
          </p:nvPr>
        </p:nvGraphicFramePr>
        <p:xfrm>
          <a:off x="3855208" y="4401762"/>
          <a:ext cx="2668569" cy="174926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68569"/>
              </a:tblGrid>
              <a:tr h="29339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/>
                        <a:t>아이디 찾기 </a:t>
                      </a:r>
                      <a:r>
                        <a:rPr lang="en-US" altLang="ko-KR" sz="800" b="1" dirty="0" smtClean="0"/>
                        <a:t>/ </a:t>
                      </a:r>
                      <a:r>
                        <a:rPr lang="ko-KR" altLang="en-US" sz="800" b="1" smtClean="0"/>
                        <a:t>비밀번호 찾기 </a:t>
                      </a:r>
                      <a:endParaRPr lang="ko-KR" altLang="en-US" sz="800" b="1" dirty="0"/>
                    </a:p>
                  </a:txBody>
                  <a:tcPr marL="90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116248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equation***@</a:t>
                      </a:r>
                      <a:r>
                        <a:rPr lang="en-US" altLang="ko-KR" sz="800" b="1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na</a:t>
                      </a:r>
                      <a:r>
                        <a:rPr lang="en-US" altLang="ko-KR" sz="8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******* ( </a:t>
                      </a:r>
                      <a:r>
                        <a:rPr lang="ko-KR" altLang="en-US" sz="800" b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선</a:t>
                      </a:r>
                      <a:r>
                        <a:rPr lang="en-US" altLang="ko-KR" sz="8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** )</a:t>
                      </a:r>
                    </a:p>
                  </a:txBody>
                  <a:tcPr marL="90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93393">
                <a:tc>
                  <a:txBody>
                    <a:bodyPr/>
                    <a:lstStyle/>
                    <a:p>
                      <a:pPr algn="ctr"/>
                      <a:endParaRPr lang="en-US" altLang="ko-KR" sz="8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0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84" name="직사각형 83"/>
          <p:cNvSpPr/>
          <p:nvPr/>
        </p:nvSpPr>
        <p:spPr>
          <a:xfrm>
            <a:off x="3817782" y="4346376"/>
            <a:ext cx="657307" cy="26323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7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검색결과    </a:t>
            </a:r>
            <a:r>
              <a:rPr lang="ko-KR" altLang="en-US" sz="700" b="1" dirty="0" err="1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있을때</a:t>
            </a:r>
            <a:r>
              <a:rPr lang="ko-KR" altLang="en-US" sz="7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</p:txBody>
      </p:sp>
      <p:pic>
        <p:nvPicPr>
          <p:cNvPr id="85" name="그림 8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7560" y="5877389"/>
            <a:ext cx="948905" cy="223502"/>
          </a:xfrm>
          <a:prstGeom prst="rect">
            <a:avLst/>
          </a:prstGeom>
        </p:spPr>
      </p:pic>
      <p:sp>
        <p:nvSpPr>
          <p:cNvPr id="86" name="타원 85"/>
          <p:cNvSpPr/>
          <p:nvPr/>
        </p:nvSpPr>
        <p:spPr>
          <a:xfrm>
            <a:off x="5770078" y="4218112"/>
            <a:ext cx="1145337" cy="30893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7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pop-up-3</a:t>
            </a:r>
            <a:endParaRPr lang="ko-KR" altLang="en-US" sz="7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87" name="표 8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5876798"/>
              </p:ext>
            </p:extLst>
          </p:nvPr>
        </p:nvGraphicFramePr>
        <p:xfrm>
          <a:off x="6845793" y="4442481"/>
          <a:ext cx="2668569" cy="174926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68569"/>
              </a:tblGrid>
              <a:tr h="29339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/>
                        <a:t>아이디 찾기 </a:t>
                      </a:r>
                      <a:r>
                        <a:rPr lang="en-US" altLang="ko-KR" sz="800" b="1" dirty="0" smtClean="0"/>
                        <a:t>/ </a:t>
                      </a:r>
                      <a:r>
                        <a:rPr lang="ko-KR" altLang="en-US" sz="800" b="1" smtClean="0"/>
                        <a:t>비밀번호 찾기 </a:t>
                      </a:r>
                      <a:endParaRPr lang="ko-KR" altLang="en-US" sz="800" b="1" dirty="0"/>
                    </a:p>
                  </a:txBody>
                  <a:tcPr marL="90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116248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8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pitchFamily="50" charset="-127"/>
                          <a:ea typeface="+mn-ea"/>
                        </a:rPr>
                        <a:t>임시 비밀 번호가 발급되었습니다</a:t>
                      </a:r>
                      <a:r>
                        <a:rPr lang="en-US" altLang="ko-KR" sz="8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pitchFamily="50" charset="-127"/>
                          <a:ea typeface="+mn-ea"/>
                        </a:rPr>
                        <a:t>. 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8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pitchFamily="50" charset="-127"/>
                          <a:ea typeface="+mn-ea"/>
                        </a:rPr>
                        <a:t>임시 비밀번호는 </a:t>
                      </a:r>
                      <a:r>
                        <a:rPr lang="en-US" altLang="ko-KR" sz="8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pitchFamily="50" charset="-127"/>
                          <a:ea typeface="+mn-ea"/>
                        </a:rPr>
                        <a:t>“****” </a:t>
                      </a:r>
                      <a:r>
                        <a:rPr lang="ko-KR" altLang="en-US" sz="800" b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pitchFamily="50" charset="-127"/>
                          <a:ea typeface="+mn-ea"/>
                        </a:rPr>
                        <a:t>입니다</a:t>
                      </a:r>
                      <a:r>
                        <a:rPr lang="en-US" altLang="ko-KR" sz="8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pitchFamily="50" charset="-127"/>
                          <a:ea typeface="+mn-ea"/>
                        </a:rPr>
                        <a:t>. 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8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pitchFamily="50" charset="-127"/>
                          <a:ea typeface="+mn-ea"/>
                        </a:rPr>
                        <a:t>해당 비밀번호는 </a:t>
                      </a:r>
                      <a:r>
                        <a:rPr lang="en-US" altLang="ko-KR" sz="8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pitchFamily="50" charset="-127"/>
                          <a:ea typeface="+mn-ea"/>
                        </a:rPr>
                        <a:t>1</a:t>
                      </a:r>
                      <a:r>
                        <a:rPr lang="ko-KR" altLang="en-US" sz="800" b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pitchFamily="50" charset="-127"/>
                          <a:ea typeface="+mn-ea"/>
                        </a:rPr>
                        <a:t>시간 동안 유효하며</a:t>
                      </a:r>
                      <a:r>
                        <a:rPr lang="en-US" altLang="ko-KR" sz="8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pitchFamily="50" charset="-127"/>
                          <a:ea typeface="+mn-ea"/>
                        </a:rPr>
                        <a:t>, </a:t>
                      </a:r>
                      <a:r>
                        <a:rPr lang="ko-KR" altLang="en-US" sz="800" b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pitchFamily="50" charset="-127"/>
                          <a:ea typeface="+mn-ea"/>
                        </a:rPr>
                        <a:t>시간이 경과 되면 다시 비밀번호를 발급 받으세요 </a:t>
                      </a:r>
                      <a:endParaRPr lang="en-US" altLang="ko-KR" sz="8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pitchFamily="50" charset="-127"/>
                        <a:ea typeface="+mn-ea"/>
                      </a:endParaRPr>
                    </a:p>
                  </a:txBody>
                  <a:tcPr marL="90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93393">
                <a:tc>
                  <a:txBody>
                    <a:bodyPr/>
                    <a:lstStyle/>
                    <a:p>
                      <a:pPr algn="ctr"/>
                      <a:endParaRPr lang="en-US" altLang="ko-KR" sz="8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0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88" name="직사각형 87"/>
          <p:cNvSpPr/>
          <p:nvPr/>
        </p:nvSpPr>
        <p:spPr>
          <a:xfrm>
            <a:off x="6808367" y="4387095"/>
            <a:ext cx="657307" cy="26323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7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검색결과    </a:t>
            </a:r>
            <a:r>
              <a:rPr lang="ko-KR" altLang="en-US" sz="700" b="1" dirty="0" err="1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있을때</a:t>
            </a:r>
            <a:r>
              <a:rPr lang="ko-KR" altLang="en-US" sz="7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</p:txBody>
      </p:sp>
      <p:pic>
        <p:nvPicPr>
          <p:cNvPr id="89" name="그림 8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8145" y="5918108"/>
            <a:ext cx="948905" cy="223502"/>
          </a:xfrm>
          <a:prstGeom prst="rect">
            <a:avLst/>
          </a:prstGeom>
        </p:spPr>
      </p:pic>
      <p:sp>
        <p:nvSpPr>
          <p:cNvPr id="90" name="타원 89"/>
          <p:cNvSpPr/>
          <p:nvPr/>
        </p:nvSpPr>
        <p:spPr>
          <a:xfrm>
            <a:off x="8760663" y="4258831"/>
            <a:ext cx="1145337" cy="30893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7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pop-up-4</a:t>
            </a:r>
            <a:endParaRPr lang="ko-KR" altLang="en-US" sz="7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1" name="타원 90"/>
          <p:cNvSpPr/>
          <p:nvPr/>
        </p:nvSpPr>
        <p:spPr>
          <a:xfrm>
            <a:off x="5010781" y="3506022"/>
            <a:ext cx="214072" cy="2286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7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7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0943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HCS-Admin-00-1408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3"/>
          </p:nvPr>
        </p:nvSpPr>
        <p:spPr>
          <a:xfrm>
            <a:off x="1020990" y="309526"/>
            <a:ext cx="2954661" cy="223874"/>
          </a:xfrm>
        </p:spPr>
        <p:txBody>
          <a:bodyPr>
            <a:normAutofit lnSpcReduction="10000"/>
          </a:bodyPr>
          <a:lstStyle/>
          <a:p>
            <a:r>
              <a:rPr lang="en-US" altLang="ko-KR" dirty="0"/>
              <a:t>Home &gt; </a:t>
            </a:r>
            <a:r>
              <a:rPr lang="ko-KR" altLang="en-US" dirty="0" err="1"/>
              <a:t>메인화면</a:t>
            </a:r>
            <a:r>
              <a:rPr lang="ko-KR" altLang="en-US" dirty="0"/>
              <a:t> </a:t>
            </a:r>
            <a:r>
              <a:rPr lang="en-US" altLang="ko-KR" dirty="0"/>
              <a:t>&gt; </a:t>
            </a:r>
            <a:r>
              <a:rPr lang="ko-KR" altLang="en-US" dirty="0"/>
              <a:t>회원가입</a:t>
            </a: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545583"/>
              </p:ext>
            </p:extLst>
          </p:nvPr>
        </p:nvGraphicFramePr>
        <p:xfrm>
          <a:off x="7770263" y="878116"/>
          <a:ext cx="2030962" cy="1969441"/>
        </p:xfrm>
        <a:graphic>
          <a:graphicData uri="http://schemas.openxmlformats.org/drawingml/2006/table">
            <a:tbl>
              <a:tblPr/>
              <a:tblGrid>
                <a:gridCol w="216558"/>
                <a:gridCol w="1814404"/>
              </a:tblGrid>
              <a:tr h="13677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No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설명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1552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lang="ko-KR" altLang="en-US" sz="8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0" marB="468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0" marB="4680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1552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lang="ko-KR" altLang="en-US" sz="8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0" marB="468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0" marB="4680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1552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lang="ko-KR" altLang="en-US" sz="8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0" marB="468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0" marB="4680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1552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lang="ko-KR" altLang="en-US" sz="8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0" marB="468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0" marB="4680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15528">
                <a:tc>
                  <a:txBody>
                    <a:bodyPr/>
                    <a:lstStyle/>
                    <a:p>
                      <a:pPr algn="ctr"/>
                      <a:endParaRPr lang="ko-KR" altLang="en-US" sz="8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0" marB="468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0" marB="4680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15528">
                <a:tc>
                  <a:txBody>
                    <a:bodyPr/>
                    <a:lstStyle/>
                    <a:p>
                      <a:pPr algn="ctr"/>
                      <a:endParaRPr lang="ko-KR" altLang="en-US" sz="8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0" marB="468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0" marB="4680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0">
                <a:tc gridSpan="2">
                  <a:txBody>
                    <a:bodyPr/>
                    <a:lstStyle/>
                    <a:p>
                      <a:pPr marL="88900" indent="-39688" algn="l"/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5" marB="46805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8433">
                <a:tc gridSpan="2"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5" marB="46805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90" name="텍스트 개체 틀 3"/>
          <p:cNvSpPr>
            <a:spLocks noGrp="1"/>
          </p:cNvSpPr>
          <p:nvPr>
            <p:ph type="body" sz="quarter" idx="23"/>
          </p:nvPr>
        </p:nvSpPr>
        <p:spPr>
          <a:xfrm>
            <a:off x="5363205" y="61744"/>
            <a:ext cx="1066170" cy="185906"/>
          </a:xfrm>
        </p:spPr>
        <p:txBody>
          <a:bodyPr/>
          <a:lstStyle/>
          <a:p>
            <a:r>
              <a:rPr lang="en-US" altLang="ko-KR" sz="1000" dirty="0" smtClean="0"/>
              <a:t>(</a:t>
            </a:r>
            <a:r>
              <a:rPr lang="ko-KR" altLang="en-US" sz="1000" smtClean="0"/>
              <a:t>주</a:t>
            </a:r>
            <a:r>
              <a:rPr lang="en-US" altLang="ko-KR" sz="1000" dirty="0" smtClean="0"/>
              <a:t>)</a:t>
            </a:r>
            <a:r>
              <a:rPr lang="ko-KR" altLang="en-US" sz="1000" smtClean="0"/>
              <a:t>지트레이스</a:t>
            </a:r>
            <a:endParaRPr lang="ko-KR" altLang="en-US" sz="1000" dirty="0"/>
          </a:p>
        </p:txBody>
      </p:sp>
      <p:sp>
        <p:nvSpPr>
          <p:cNvPr id="92" name="텍스트 개체 틀 9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smtClean="0"/>
              <a:t>회원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가입시</a:t>
            </a:r>
            <a:r>
              <a:rPr lang="ko-KR" altLang="en-US" dirty="0" smtClean="0"/>
              <a:t> 각종 </a:t>
            </a:r>
            <a:r>
              <a:rPr lang="ko-KR" altLang="en-US" dirty="0" err="1" smtClean="0"/>
              <a:t>알람</a:t>
            </a:r>
            <a:r>
              <a:rPr lang="ko-KR" altLang="en-US" dirty="0" smtClean="0"/>
              <a:t> 창</a:t>
            </a:r>
            <a:endParaRPr lang="ko-KR" altLang="en-US" dirty="0"/>
          </a:p>
        </p:txBody>
      </p:sp>
      <p:graphicFrame>
        <p:nvGraphicFramePr>
          <p:cNvPr id="86" name="표 8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1845922"/>
              </p:ext>
            </p:extLst>
          </p:nvPr>
        </p:nvGraphicFramePr>
        <p:xfrm>
          <a:off x="175610" y="983406"/>
          <a:ext cx="7306022" cy="5047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0602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04787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99" name="직사각형 98"/>
          <p:cNvSpPr/>
          <p:nvPr/>
        </p:nvSpPr>
        <p:spPr>
          <a:xfrm>
            <a:off x="764205" y="1119099"/>
            <a:ext cx="1265595" cy="251824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제목▼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00" name="모서리가 둥근 직사각형 99"/>
          <p:cNvSpPr/>
          <p:nvPr/>
        </p:nvSpPr>
        <p:spPr>
          <a:xfrm>
            <a:off x="6565888" y="1120498"/>
            <a:ext cx="689887" cy="249026"/>
          </a:xfrm>
          <a:prstGeom prst="roundRect">
            <a:avLst>
              <a:gd name="adj" fmla="val 4924"/>
            </a:avLst>
          </a:prstGeom>
          <a:solidFill>
            <a:srgbClr val="0070C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bg1"/>
                </a:solidFill>
              </a:rPr>
              <a:t>검색  </a:t>
            </a:r>
          </a:p>
        </p:txBody>
      </p:sp>
      <p:sp>
        <p:nvSpPr>
          <p:cNvPr id="101" name="직사각형 100"/>
          <p:cNvSpPr/>
          <p:nvPr/>
        </p:nvSpPr>
        <p:spPr>
          <a:xfrm>
            <a:off x="2329984" y="1120498"/>
            <a:ext cx="3974117" cy="249027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조회 내역을 입력을 하세요 </a:t>
            </a:r>
          </a:p>
        </p:txBody>
      </p:sp>
      <p:graphicFrame>
        <p:nvGraphicFramePr>
          <p:cNvPr id="102" name="표 10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7521998"/>
              </p:ext>
            </p:extLst>
          </p:nvPr>
        </p:nvGraphicFramePr>
        <p:xfrm>
          <a:off x="200472" y="1643891"/>
          <a:ext cx="7321554" cy="38070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990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09932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3333068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997167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1522094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</a:tblGrid>
              <a:tr h="3460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ysClr val="windowText" lastClr="000000"/>
                          </a:solidFill>
                        </a:rPr>
                        <a:t>No</a:t>
                      </a:r>
                      <a:endParaRPr lang="ko-KR" altLang="en-US" sz="8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ysClr val="windowText" lastClr="000000"/>
                          </a:solidFill>
                        </a:rPr>
                        <a:t>작성일</a:t>
                      </a:r>
                      <a:endParaRPr lang="ko-KR" altLang="en-US" sz="8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ysClr val="windowText" lastClr="000000"/>
                          </a:solidFill>
                        </a:rPr>
                        <a:t>공지 제목  </a:t>
                      </a:r>
                      <a:endParaRPr lang="ko-KR" altLang="en-US" sz="8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ysClr val="windowText" lastClr="000000"/>
                          </a:solidFill>
                        </a:rPr>
                        <a:t>성명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ysClr val="windowText" lastClr="000000"/>
                          </a:solidFill>
                        </a:rPr>
                        <a:t>첨부파일</a:t>
                      </a:r>
                      <a:endParaRPr lang="ko-KR" altLang="en-US" sz="8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460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1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2016-01-01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dirty="0"/>
                        <a:t>제목이 들어 갑니다</a:t>
                      </a:r>
                      <a:r>
                        <a:rPr lang="en-US" altLang="ko-KR" sz="800" dirty="0"/>
                        <a:t>.</a:t>
                      </a:r>
                      <a:r>
                        <a:rPr lang="en-US" altLang="ko-KR" sz="800" baseline="0" dirty="0"/>
                        <a:t> </a:t>
                      </a:r>
                      <a:r>
                        <a:rPr lang="en-US" altLang="ko-KR" sz="900" b="1" baseline="0" dirty="0">
                          <a:solidFill>
                            <a:srgbClr val="FF0000"/>
                          </a:solidFill>
                        </a:rPr>
                        <a:t>NEW</a:t>
                      </a:r>
                      <a:endParaRPr lang="ko-KR" altLang="en-US" sz="800" b="1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선덕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460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2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2016-01-01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/>
                        <a:t>제목이 들어 갑니다</a:t>
                      </a:r>
                      <a:r>
                        <a:rPr lang="en-US" altLang="ko-KR" sz="800" dirty="0"/>
                        <a:t>.</a:t>
                      </a:r>
                      <a:r>
                        <a:rPr lang="en-US" altLang="ko-KR" sz="800" baseline="0" dirty="0"/>
                        <a:t> </a:t>
                      </a:r>
                      <a:r>
                        <a:rPr lang="en-US" altLang="ko-KR" sz="900" b="1" baseline="0" dirty="0">
                          <a:solidFill>
                            <a:srgbClr val="FF0000"/>
                          </a:solidFill>
                        </a:rPr>
                        <a:t>NEW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선덕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460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3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2016-01-01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/>
                        <a:t>제목이 들어 갑니다</a:t>
                      </a:r>
                      <a:r>
                        <a:rPr lang="en-US" altLang="ko-KR" sz="800" dirty="0"/>
                        <a:t>.</a:t>
                      </a:r>
                      <a:r>
                        <a:rPr lang="en-US" altLang="ko-KR" sz="800" baseline="0" dirty="0"/>
                        <a:t> </a:t>
                      </a:r>
                      <a:r>
                        <a:rPr lang="en-US" altLang="ko-KR" sz="900" b="1" baseline="0" dirty="0">
                          <a:solidFill>
                            <a:srgbClr val="FF0000"/>
                          </a:solidFill>
                        </a:rPr>
                        <a:t>NEW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선덕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460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4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2016-01-01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/>
                        <a:t>제목이 들어 갑니다</a:t>
                      </a:r>
                      <a:r>
                        <a:rPr lang="en-US" altLang="ko-KR" sz="800" dirty="0"/>
                        <a:t>.</a:t>
                      </a:r>
                      <a:r>
                        <a:rPr lang="en-US" altLang="ko-KR" sz="800" baseline="0" dirty="0"/>
                        <a:t> </a:t>
                      </a:r>
                      <a:r>
                        <a:rPr lang="en-US" altLang="ko-KR" sz="900" b="1" baseline="0" dirty="0">
                          <a:solidFill>
                            <a:srgbClr val="FF0000"/>
                          </a:solidFill>
                        </a:rPr>
                        <a:t>NEW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선덕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460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5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2016-01-01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/>
                        <a:t>제목이 들어 갑니다</a:t>
                      </a:r>
                      <a:r>
                        <a:rPr lang="en-US" altLang="ko-KR" sz="800" dirty="0"/>
                        <a:t>.</a:t>
                      </a:r>
                      <a:r>
                        <a:rPr lang="en-US" altLang="ko-KR" sz="800" baseline="0" dirty="0"/>
                        <a:t> </a:t>
                      </a:r>
                      <a:r>
                        <a:rPr lang="en-US" altLang="ko-KR" sz="900" b="1" baseline="0" dirty="0">
                          <a:solidFill>
                            <a:srgbClr val="FF0000"/>
                          </a:solidFill>
                        </a:rPr>
                        <a:t>NEW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선덕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460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6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2016-01-01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/>
                        <a:t>제목이 들어 갑니다</a:t>
                      </a:r>
                      <a:r>
                        <a:rPr lang="en-US" altLang="ko-KR" sz="800" dirty="0"/>
                        <a:t>.</a:t>
                      </a:r>
                      <a:r>
                        <a:rPr lang="en-US" altLang="ko-KR" sz="800" baseline="0" dirty="0"/>
                        <a:t> </a:t>
                      </a:r>
                      <a:r>
                        <a:rPr lang="en-US" altLang="ko-KR" sz="900" b="1" baseline="0" dirty="0">
                          <a:solidFill>
                            <a:srgbClr val="FF0000"/>
                          </a:solidFill>
                        </a:rPr>
                        <a:t>NEW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선덕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3460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7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2016-01-01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/>
                        <a:t>제목이 들어 갑니다</a:t>
                      </a:r>
                      <a:r>
                        <a:rPr lang="en-US" altLang="ko-KR" sz="800" dirty="0"/>
                        <a:t>.</a:t>
                      </a:r>
                      <a:r>
                        <a:rPr lang="en-US" altLang="ko-KR" sz="800" baseline="0" dirty="0"/>
                        <a:t> 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선덕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3460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8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2016-01-01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/>
                        <a:t>제목이 들어 갑니다</a:t>
                      </a:r>
                      <a:r>
                        <a:rPr lang="en-US" altLang="ko-KR" sz="800" dirty="0"/>
                        <a:t>.</a:t>
                      </a:r>
                      <a:r>
                        <a:rPr lang="en-US" altLang="ko-KR" sz="800" baseline="0" dirty="0"/>
                        <a:t> 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선덕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3460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9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2016-01-01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/>
                        <a:t>제목이 들어 갑니다</a:t>
                      </a:r>
                      <a:r>
                        <a:rPr lang="en-US" altLang="ko-KR" sz="800" dirty="0"/>
                        <a:t>.</a:t>
                      </a:r>
                      <a:r>
                        <a:rPr lang="en-US" altLang="ko-KR" sz="800" baseline="0" dirty="0"/>
                        <a:t> 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선덕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3460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10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2016-01-01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/>
                        <a:t>제목이 들어 갑니다</a:t>
                      </a:r>
                      <a:r>
                        <a:rPr lang="en-US" altLang="ko-KR" sz="800" dirty="0"/>
                        <a:t>.</a:t>
                      </a:r>
                      <a:r>
                        <a:rPr lang="en-US" altLang="ko-KR" sz="800" baseline="0" dirty="0"/>
                        <a:t> 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선덕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103" name="직사각형 102"/>
          <p:cNvSpPr/>
          <p:nvPr/>
        </p:nvSpPr>
        <p:spPr>
          <a:xfrm>
            <a:off x="2507239" y="6437114"/>
            <a:ext cx="2563522" cy="215444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lvl="0" algn="ctr">
              <a:spcBef>
                <a:spcPct val="20000"/>
              </a:spcBef>
            </a:pP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◄◄  ◄  </a:t>
            </a:r>
            <a:r>
              <a:rPr lang="en-US" altLang="ko-KR" dirty="0">
                <a:solidFill>
                  <a:srgbClr val="292929"/>
                </a:solidFill>
                <a:latin typeface="맑은 고딕" pitchFamily="50" charset="-127"/>
                <a:ea typeface="맑은 고딕" pitchFamily="50" charset="-127"/>
                <a:sym typeface="Webdings" pitchFamily="18" charset="2"/>
              </a:rPr>
              <a:t>| 1 | </a:t>
            </a:r>
            <a:r>
              <a:rPr lang="en-US" altLang="ko-KR" b="1" dirty="0">
                <a:solidFill>
                  <a:srgbClr val="CC0000"/>
                </a:solidFill>
                <a:latin typeface="맑은 고딕" pitchFamily="50" charset="-127"/>
                <a:ea typeface="맑은 고딕" pitchFamily="50" charset="-127"/>
                <a:sym typeface="Webdings" pitchFamily="18" charset="2"/>
              </a:rPr>
              <a:t>2</a:t>
            </a:r>
            <a:r>
              <a:rPr lang="en-US" altLang="ko-KR" dirty="0">
                <a:solidFill>
                  <a:srgbClr val="292929"/>
                </a:solidFill>
                <a:latin typeface="맑은 고딕" pitchFamily="50" charset="-127"/>
                <a:ea typeface="맑은 고딕" pitchFamily="50" charset="-127"/>
                <a:sym typeface="Webdings" pitchFamily="18" charset="2"/>
              </a:rPr>
              <a:t> | 3 | 4 | 5 | 6 | 7 | 8 | 9 | 10 |  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►  ►►</a:t>
            </a:r>
          </a:p>
        </p:txBody>
      </p:sp>
      <p:sp>
        <p:nvSpPr>
          <p:cNvPr id="104" name="모서리가 둥근 직사각형 103"/>
          <p:cNvSpPr/>
          <p:nvPr/>
        </p:nvSpPr>
        <p:spPr>
          <a:xfrm>
            <a:off x="245862" y="3084290"/>
            <a:ext cx="7276165" cy="258262"/>
          </a:xfrm>
          <a:prstGeom prst="roundRect">
            <a:avLst/>
          </a:prstGeom>
          <a:solidFill>
            <a:schemeClr val="accent3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/>
          </a:p>
        </p:txBody>
      </p:sp>
      <p:sp>
        <p:nvSpPr>
          <p:cNvPr id="105" name="타원 104"/>
          <p:cNvSpPr/>
          <p:nvPr/>
        </p:nvSpPr>
        <p:spPr>
          <a:xfrm>
            <a:off x="966716" y="1014470"/>
            <a:ext cx="185737" cy="185738"/>
          </a:xfrm>
          <a:prstGeom prst="ellipse">
            <a:avLst/>
          </a:prstGeom>
          <a:solidFill>
            <a:srgbClr val="FF3300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pPr algn="ctr"/>
            <a:r>
              <a:rPr lang="en-US" altLang="ko-KR" sz="8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8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6" name="타원 105"/>
          <p:cNvSpPr/>
          <p:nvPr/>
        </p:nvSpPr>
        <p:spPr>
          <a:xfrm>
            <a:off x="6436545" y="1026230"/>
            <a:ext cx="185737" cy="185738"/>
          </a:xfrm>
          <a:prstGeom prst="ellipse">
            <a:avLst/>
          </a:prstGeom>
          <a:solidFill>
            <a:srgbClr val="FF3300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pPr algn="ctr"/>
            <a:r>
              <a:rPr lang="en-US" altLang="ko-KR" sz="8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8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7" name="타원 106"/>
          <p:cNvSpPr/>
          <p:nvPr/>
        </p:nvSpPr>
        <p:spPr>
          <a:xfrm>
            <a:off x="538332" y="3032280"/>
            <a:ext cx="185737" cy="185738"/>
          </a:xfrm>
          <a:prstGeom prst="ellipse">
            <a:avLst/>
          </a:prstGeom>
          <a:solidFill>
            <a:srgbClr val="FF3300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pPr algn="ctr"/>
            <a:r>
              <a:rPr lang="en-US" altLang="ko-KR" sz="8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8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8" name="타원 107"/>
          <p:cNvSpPr/>
          <p:nvPr/>
        </p:nvSpPr>
        <p:spPr>
          <a:xfrm>
            <a:off x="-1161532" y="2172915"/>
            <a:ext cx="185737" cy="185738"/>
          </a:xfrm>
          <a:prstGeom prst="ellipse">
            <a:avLst/>
          </a:prstGeom>
          <a:solidFill>
            <a:srgbClr val="FF3300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9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0" name="타원 109"/>
          <p:cNvSpPr/>
          <p:nvPr/>
        </p:nvSpPr>
        <p:spPr>
          <a:xfrm>
            <a:off x="-922085" y="3208136"/>
            <a:ext cx="185737" cy="185738"/>
          </a:xfrm>
          <a:prstGeom prst="ellipse">
            <a:avLst/>
          </a:prstGeom>
          <a:solidFill>
            <a:srgbClr val="FF3300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pPr algn="ctr"/>
            <a:r>
              <a:rPr lang="en-US" altLang="ko-KR" sz="9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6</a:t>
            </a:r>
            <a:endParaRPr lang="ko-KR" altLang="en-US" sz="9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2" name="직사각형 111"/>
          <p:cNvSpPr/>
          <p:nvPr/>
        </p:nvSpPr>
        <p:spPr>
          <a:xfrm>
            <a:off x="-1493848" y="5812746"/>
            <a:ext cx="664632" cy="267789"/>
          </a:xfrm>
          <a:prstGeom prst="rect">
            <a:avLst/>
          </a:prstGeom>
          <a:solidFill>
            <a:srgbClr val="3676BD"/>
          </a:solidFill>
        </p:spPr>
        <p:txBody>
          <a:bodyPr wrap="square" rtlCol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등록</a:t>
            </a:r>
          </a:p>
        </p:txBody>
      </p:sp>
      <p:sp>
        <p:nvSpPr>
          <p:cNvPr id="113" name="타원 112"/>
          <p:cNvSpPr/>
          <p:nvPr/>
        </p:nvSpPr>
        <p:spPr>
          <a:xfrm>
            <a:off x="6081828" y="2592424"/>
            <a:ext cx="185737" cy="185738"/>
          </a:xfrm>
          <a:prstGeom prst="ellipse">
            <a:avLst/>
          </a:prstGeom>
          <a:solidFill>
            <a:srgbClr val="FF3300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pPr algn="ctr"/>
            <a:r>
              <a:rPr lang="en-US" altLang="ko-KR" sz="8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4</a:t>
            </a:r>
            <a:endParaRPr lang="ko-KR" altLang="en-US" sz="8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9" name="직사각형 118"/>
          <p:cNvSpPr/>
          <p:nvPr/>
        </p:nvSpPr>
        <p:spPr>
          <a:xfrm>
            <a:off x="244692" y="688838"/>
            <a:ext cx="832279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800" dirty="0"/>
              <a:t>[ </a:t>
            </a:r>
            <a:r>
              <a:rPr lang="ko-KR" altLang="en-US" sz="800" smtClean="0"/>
              <a:t>공지사항  </a:t>
            </a:r>
            <a:r>
              <a:rPr lang="en-US" altLang="ko-KR" sz="800" dirty="0"/>
              <a:t>] </a:t>
            </a:r>
            <a:endParaRPr lang="ko-KR" altLang="en-US" sz="8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3733" y="2727497"/>
            <a:ext cx="257175" cy="238125"/>
          </a:xfrm>
          <a:prstGeom prst="rect">
            <a:avLst/>
          </a:prstGeom>
        </p:spPr>
      </p:pic>
      <p:pic>
        <p:nvPicPr>
          <p:cNvPr id="120" name="그림 1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8533" y="2727497"/>
            <a:ext cx="257175" cy="238125"/>
          </a:xfrm>
          <a:prstGeom prst="rect">
            <a:avLst/>
          </a:prstGeom>
        </p:spPr>
      </p:pic>
      <p:pic>
        <p:nvPicPr>
          <p:cNvPr id="121" name="그림 1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4758" y="2717972"/>
            <a:ext cx="257175" cy="238125"/>
          </a:xfrm>
          <a:prstGeom prst="rect">
            <a:avLst/>
          </a:prstGeom>
        </p:spPr>
      </p:pic>
      <p:pic>
        <p:nvPicPr>
          <p:cNvPr id="122" name="그림 1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0720" y="3776909"/>
            <a:ext cx="257175" cy="238125"/>
          </a:xfrm>
          <a:prstGeom prst="rect">
            <a:avLst/>
          </a:prstGeom>
        </p:spPr>
      </p:pic>
      <p:pic>
        <p:nvPicPr>
          <p:cNvPr id="123" name="그림 1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5520" y="3776909"/>
            <a:ext cx="257175" cy="238125"/>
          </a:xfrm>
          <a:prstGeom prst="rect">
            <a:avLst/>
          </a:prstGeom>
        </p:spPr>
      </p:pic>
      <p:pic>
        <p:nvPicPr>
          <p:cNvPr id="124" name="그림 1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1745" y="3767384"/>
            <a:ext cx="257175" cy="238125"/>
          </a:xfrm>
          <a:prstGeom prst="rect">
            <a:avLst/>
          </a:prstGeom>
        </p:spPr>
      </p:pic>
      <p:sp>
        <p:nvSpPr>
          <p:cNvPr id="4" name="텍스트 개체 틀 3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8227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HCS-Admin-00-1408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3"/>
          </p:nvPr>
        </p:nvSpPr>
        <p:spPr>
          <a:xfrm>
            <a:off x="1020990" y="309526"/>
            <a:ext cx="2954661" cy="223874"/>
          </a:xfrm>
        </p:spPr>
        <p:txBody>
          <a:bodyPr>
            <a:normAutofit lnSpcReduction="10000"/>
          </a:bodyPr>
          <a:lstStyle/>
          <a:p>
            <a:r>
              <a:rPr lang="en-US" altLang="ko-KR" dirty="0"/>
              <a:t>Home &gt; </a:t>
            </a:r>
            <a:r>
              <a:rPr lang="ko-KR" altLang="en-US" dirty="0" err="1"/>
              <a:t>메인화면</a:t>
            </a:r>
            <a:r>
              <a:rPr lang="ko-KR" altLang="en-US" dirty="0"/>
              <a:t> </a:t>
            </a:r>
            <a:r>
              <a:rPr lang="en-US" altLang="ko-KR" dirty="0"/>
              <a:t>&gt; </a:t>
            </a:r>
            <a:r>
              <a:rPr lang="ko-KR" altLang="en-US" smtClean="0"/>
              <a:t>공지사항</a:t>
            </a:r>
            <a:endParaRPr lang="ko-KR" altLang="en-US" dirty="0"/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7134886"/>
              </p:ext>
            </p:extLst>
          </p:nvPr>
        </p:nvGraphicFramePr>
        <p:xfrm>
          <a:off x="7770263" y="878116"/>
          <a:ext cx="2030962" cy="1969441"/>
        </p:xfrm>
        <a:graphic>
          <a:graphicData uri="http://schemas.openxmlformats.org/drawingml/2006/table">
            <a:tbl>
              <a:tblPr/>
              <a:tblGrid>
                <a:gridCol w="216558"/>
                <a:gridCol w="1814404"/>
              </a:tblGrid>
              <a:tr h="13677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No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설명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1552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lang="ko-KR" altLang="en-US" sz="8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0" marB="468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0" marB="4680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1552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lang="ko-KR" altLang="en-US" sz="8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0" marB="468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0" marB="4680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1552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lang="ko-KR" altLang="en-US" sz="8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0" marB="468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0" marB="4680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1552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lang="ko-KR" altLang="en-US" sz="8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0" marB="468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0" marB="4680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15528">
                <a:tc>
                  <a:txBody>
                    <a:bodyPr/>
                    <a:lstStyle/>
                    <a:p>
                      <a:pPr algn="ctr"/>
                      <a:endParaRPr lang="ko-KR" altLang="en-US" sz="8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0" marB="468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0" marB="4680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15528">
                <a:tc>
                  <a:txBody>
                    <a:bodyPr/>
                    <a:lstStyle/>
                    <a:p>
                      <a:pPr algn="ctr"/>
                      <a:endParaRPr lang="ko-KR" altLang="en-US" sz="8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0" marB="468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0" marB="4680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0">
                <a:tc gridSpan="2">
                  <a:txBody>
                    <a:bodyPr/>
                    <a:lstStyle/>
                    <a:p>
                      <a:pPr marL="88900" indent="-39688" algn="l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Note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5" marB="46805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8433">
                <a:tc gridSpan="2"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5" marB="46805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90" name="텍스트 개체 틀 3"/>
          <p:cNvSpPr>
            <a:spLocks noGrp="1"/>
          </p:cNvSpPr>
          <p:nvPr>
            <p:ph type="body" sz="quarter" idx="23"/>
          </p:nvPr>
        </p:nvSpPr>
        <p:spPr>
          <a:xfrm>
            <a:off x="5363205" y="61744"/>
            <a:ext cx="1066170" cy="185906"/>
          </a:xfrm>
        </p:spPr>
        <p:txBody>
          <a:bodyPr/>
          <a:lstStyle/>
          <a:p>
            <a:r>
              <a:rPr lang="en-US" altLang="ko-KR" sz="1000" dirty="0" smtClean="0"/>
              <a:t>(</a:t>
            </a:r>
            <a:r>
              <a:rPr lang="ko-KR" altLang="en-US" sz="1000" smtClean="0"/>
              <a:t>주</a:t>
            </a:r>
            <a:r>
              <a:rPr lang="en-US" altLang="ko-KR" sz="1000" dirty="0" smtClean="0"/>
              <a:t>)</a:t>
            </a:r>
            <a:r>
              <a:rPr lang="ko-KR" altLang="en-US" sz="1000" smtClean="0"/>
              <a:t>지트레이스</a:t>
            </a:r>
            <a:endParaRPr lang="ko-KR" altLang="en-US" sz="1000" dirty="0"/>
          </a:p>
        </p:txBody>
      </p:sp>
      <p:sp>
        <p:nvSpPr>
          <p:cNvPr id="92" name="텍스트 개체 틀 9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smtClean="0"/>
              <a:t>회원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가입시</a:t>
            </a:r>
            <a:r>
              <a:rPr lang="ko-KR" altLang="en-US" dirty="0" smtClean="0"/>
              <a:t> 각종 </a:t>
            </a:r>
            <a:r>
              <a:rPr lang="ko-KR" altLang="en-US" dirty="0" err="1" smtClean="0"/>
              <a:t>알람</a:t>
            </a:r>
            <a:r>
              <a:rPr lang="ko-KR" altLang="en-US" dirty="0" smtClean="0"/>
              <a:t> 창</a:t>
            </a:r>
            <a:endParaRPr lang="ko-KR" altLang="en-US" dirty="0"/>
          </a:p>
        </p:txBody>
      </p:sp>
      <p:sp>
        <p:nvSpPr>
          <p:cNvPr id="108" name="타원 107"/>
          <p:cNvSpPr/>
          <p:nvPr/>
        </p:nvSpPr>
        <p:spPr>
          <a:xfrm>
            <a:off x="-1161532" y="2172915"/>
            <a:ext cx="185737" cy="185738"/>
          </a:xfrm>
          <a:prstGeom prst="ellipse">
            <a:avLst/>
          </a:prstGeom>
          <a:solidFill>
            <a:srgbClr val="FF3300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9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0" name="타원 109"/>
          <p:cNvSpPr/>
          <p:nvPr/>
        </p:nvSpPr>
        <p:spPr>
          <a:xfrm>
            <a:off x="-922085" y="3208136"/>
            <a:ext cx="185737" cy="185738"/>
          </a:xfrm>
          <a:prstGeom prst="ellipse">
            <a:avLst/>
          </a:prstGeom>
          <a:solidFill>
            <a:srgbClr val="FF3300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pPr algn="ctr"/>
            <a:r>
              <a:rPr lang="en-US" altLang="ko-KR" sz="9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6</a:t>
            </a:r>
            <a:endParaRPr lang="ko-KR" altLang="en-US" sz="9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2" name="직사각형 111"/>
          <p:cNvSpPr/>
          <p:nvPr/>
        </p:nvSpPr>
        <p:spPr>
          <a:xfrm>
            <a:off x="-1493848" y="5812746"/>
            <a:ext cx="664632" cy="267789"/>
          </a:xfrm>
          <a:prstGeom prst="rect">
            <a:avLst/>
          </a:prstGeom>
          <a:solidFill>
            <a:srgbClr val="3676BD"/>
          </a:solidFill>
        </p:spPr>
        <p:txBody>
          <a:bodyPr wrap="square" rtlCol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등록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56854" y="974588"/>
            <a:ext cx="137730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800" dirty="0"/>
              <a:t>[ </a:t>
            </a:r>
            <a:r>
              <a:rPr lang="ko-KR" altLang="en-US" sz="800" smtClean="0"/>
              <a:t>공지 사항 세부 내역  </a:t>
            </a:r>
            <a:r>
              <a:rPr lang="en-US" altLang="ko-KR" sz="800" dirty="0"/>
              <a:t>] </a:t>
            </a:r>
            <a:endParaRPr lang="ko-KR" altLang="en-US" sz="800" dirty="0"/>
          </a:p>
        </p:txBody>
      </p:sp>
      <p:pic>
        <p:nvPicPr>
          <p:cNvPr id="30" name="tabl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278" y="1414981"/>
            <a:ext cx="7092950" cy="2813105"/>
          </a:xfrm>
          <a:prstGeom prst="rect">
            <a:avLst/>
          </a:prstGeom>
        </p:spPr>
      </p:pic>
      <p:sp>
        <p:nvSpPr>
          <p:cNvPr id="31" name="Text Box"/>
          <p:cNvSpPr>
            <a:spLocks/>
          </p:cNvSpPr>
          <p:nvPr/>
        </p:nvSpPr>
        <p:spPr bwMode="auto">
          <a:xfrm>
            <a:off x="1473292" y="1710325"/>
            <a:ext cx="5654504" cy="165600"/>
          </a:xfrm>
          <a:prstGeom prst="rect">
            <a:avLst/>
          </a:prstGeom>
          <a:solidFill>
            <a:schemeClr val="bg1"/>
          </a:solidFill>
          <a:ln w="63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32400" rIns="72000" bIns="32400" rtlCol="0" anchor="t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rgbClr val="262626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6748596" y="5491019"/>
            <a:ext cx="664632" cy="267789"/>
          </a:xfrm>
          <a:prstGeom prst="rect">
            <a:avLst/>
          </a:prstGeom>
          <a:solidFill>
            <a:srgbClr val="3676BD"/>
          </a:solidFill>
        </p:spPr>
        <p:txBody>
          <a:bodyPr wrap="square" rtlCol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/>
            <a:r>
              <a:rPr lang="ko-KR" altLang="en-US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목록</a:t>
            </a:r>
            <a:endParaRPr lang="ko-KR" altLang="en-US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8" name="tabl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642" y="1985376"/>
            <a:ext cx="6935926" cy="1695132"/>
          </a:xfrm>
          <a:prstGeom prst="rect">
            <a:avLst/>
          </a:prstGeom>
        </p:spPr>
      </p:pic>
      <p:sp>
        <p:nvSpPr>
          <p:cNvPr id="39" name="Oval 120"/>
          <p:cNvSpPr>
            <a:spLocks noChangeArrowheads="1"/>
          </p:cNvSpPr>
          <p:nvPr/>
        </p:nvSpPr>
        <p:spPr bwMode="auto">
          <a:xfrm>
            <a:off x="1347720" y="1723185"/>
            <a:ext cx="144463" cy="144462"/>
          </a:xfrm>
          <a:prstGeom prst="ellipse">
            <a:avLst/>
          </a:prstGeom>
          <a:solidFill>
            <a:srgbClr val="FF3300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/>
            <a:r>
              <a:rPr lang="en-US" altLang="ko-KR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sp>
        <p:nvSpPr>
          <p:cNvPr id="40" name="직사각형 39"/>
          <p:cNvSpPr/>
          <p:nvPr/>
        </p:nvSpPr>
        <p:spPr>
          <a:xfrm>
            <a:off x="341433" y="1424084"/>
            <a:ext cx="987237" cy="262833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 smtClean="0">
                <a:solidFill>
                  <a:schemeClr val="tx1"/>
                </a:solidFill>
              </a:rPr>
              <a:t>등록일</a:t>
            </a:r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41" name="Text Box"/>
          <p:cNvSpPr>
            <a:spLocks/>
          </p:cNvSpPr>
          <p:nvPr/>
        </p:nvSpPr>
        <p:spPr bwMode="auto">
          <a:xfrm>
            <a:off x="1473292" y="1468926"/>
            <a:ext cx="2035141" cy="165600"/>
          </a:xfrm>
          <a:prstGeom prst="rect">
            <a:avLst/>
          </a:prstGeom>
          <a:solidFill>
            <a:schemeClr val="bg1"/>
          </a:solidFill>
          <a:ln w="63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32400" rIns="72000" bIns="32400" rtlCol="0" anchor="t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rgbClr val="262626"/>
                </a:solidFill>
                <a:effectLst/>
                <a:latin typeface="맑은 고딕" pitchFamily="50" charset="-127"/>
                <a:ea typeface="맑은 고딕" pitchFamily="50" charset="-127"/>
              </a:rPr>
              <a:t>2016-01-01</a:t>
            </a:r>
            <a:endParaRPr lang="en-US" dirty="0">
              <a:solidFill>
                <a:srgbClr val="262626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320278" y="3736539"/>
            <a:ext cx="1033408" cy="1283457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 smtClean="0">
                <a:solidFill>
                  <a:schemeClr val="tx1"/>
                </a:solidFill>
              </a:rPr>
              <a:t>첨부파일</a:t>
            </a:r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1354784" y="3745742"/>
            <a:ext cx="6058443" cy="1283457"/>
          </a:xfrm>
          <a:prstGeom prst="rect">
            <a:avLst/>
          </a:prstGeom>
          <a:solidFill>
            <a:schemeClr val="bg1"/>
          </a:solidFill>
          <a:ln w="31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/>
          </a:p>
        </p:txBody>
      </p:sp>
      <p:sp>
        <p:nvSpPr>
          <p:cNvPr id="44" name="Text Box"/>
          <p:cNvSpPr>
            <a:spLocks/>
          </p:cNvSpPr>
          <p:nvPr/>
        </p:nvSpPr>
        <p:spPr bwMode="auto">
          <a:xfrm>
            <a:off x="1429477" y="3823111"/>
            <a:ext cx="2484000" cy="165600"/>
          </a:xfrm>
          <a:prstGeom prst="rect">
            <a:avLst/>
          </a:prstGeom>
          <a:solidFill>
            <a:schemeClr val="bg1"/>
          </a:solidFill>
          <a:ln w="63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32400" rIns="72000" bIns="32400" rtlCol="0" anchor="t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mtClean="0">
                <a:solidFill>
                  <a:srgbClr val="262626"/>
                </a:solidFill>
                <a:effectLst/>
                <a:latin typeface="맑은 고딕" pitchFamily="50" charset="-127"/>
                <a:ea typeface="맑은 고딕" pitchFamily="50" charset="-127"/>
              </a:rPr>
              <a:t>파일명 </a:t>
            </a:r>
            <a:r>
              <a:rPr lang="en-US" altLang="ko-KR" dirty="0" smtClean="0">
                <a:solidFill>
                  <a:srgbClr val="262626"/>
                </a:solidFill>
                <a:latin typeface="맑은 고딕" pitchFamily="50" charset="-127"/>
                <a:ea typeface="맑은 고딕" pitchFamily="50" charset="-127"/>
              </a:rPr>
              <a:t>1.hwp </a:t>
            </a:r>
            <a:endParaRPr lang="en-US" dirty="0">
              <a:solidFill>
                <a:srgbClr val="262626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8" name="Oval 120"/>
          <p:cNvSpPr>
            <a:spLocks noChangeArrowheads="1"/>
          </p:cNvSpPr>
          <p:nvPr/>
        </p:nvSpPr>
        <p:spPr bwMode="auto">
          <a:xfrm>
            <a:off x="6756237" y="5428426"/>
            <a:ext cx="144463" cy="144462"/>
          </a:xfrm>
          <a:prstGeom prst="ellipse">
            <a:avLst/>
          </a:prstGeom>
          <a:solidFill>
            <a:srgbClr val="FF3300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/>
            <a:r>
              <a:rPr lang="en-US" altLang="ko-KR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4</a:t>
            </a:r>
            <a:endParaRPr lang="en-US" altLang="ko-KR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0" name="Text Box"/>
          <p:cNvSpPr>
            <a:spLocks/>
          </p:cNvSpPr>
          <p:nvPr/>
        </p:nvSpPr>
        <p:spPr bwMode="auto">
          <a:xfrm>
            <a:off x="1430460" y="4091208"/>
            <a:ext cx="2484000" cy="165600"/>
          </a:xfrm>
          <a:prstGeom prst="rect">
            <a:avLst/>
          </a:prstGeom>
          <a:solidFill>
            <a:schemeClr val="bg1"/>
          </a:solidFill>
          <a:ln w="63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32400" rIns="72000" bIns="32400" rtlCol="0" anchor="t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olidFill>
                  <a:srgbClr val="262626"/>
                </a:solidFill>
                <a:latin typeface="맑은 고딕" pitchFamily="50" charset="-127"/>
              </a:rPr>
              <a:t>파일명 </a:t>
            </a:r>
            <a:r>
              <a:rPr lang="en-US" altLang="ko-KR" dirty="0">
                <a:solidFill>
                  <a:srgbClr val="262626"/>
                </a:solidFill>
                <a:latin typeface="맑은 고딕" pitchFamily="50" charset="-127"/>
              </a:rPr>
              <a:t>1.hwp </a:t>
            </a:r>
          </a:p>
          <a:p>
            <a:endParaRPr lang="en-US" dirty="0">
              <a:solidFill>
                <a:srgbClr val="262626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4" name="Text Box"/>
          <p:cNvSpPr>
            <a:spLocks/>
          </p:cNvSpPr>
          <p:nvPr/>
        </p:nvSpPr>
        <p:spPr bwMode="auto">
          <a:xfrm>
            <a:off x="1443160" y="4351558"/>
            <a:ext cx="2484000" cy="165600"/>
          </a:xfrm>
          <a:prstGeom prst="rect">
            <a:avLst/>
          </a:prstGeom>
          <a:solidFill>
            <a:schemeClr val="bg1"/>
          </a:solidFill>
          <a:ln w="63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32400" rIns="72000" bIns="32400" rtlCol="0" anchor="t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>
                <a:solidFill>
                  <a:srgbClr val="262626"/>
                </a:solidFill>
                <a:latin typeface="맑은 고딕" pitchFamily="50" charset="-127"/>
              </a:rPr>
              <a:t>파일명 </a:t>
            </a:r>
            <a:r>
              <a:rPr lang="en-US" altLang="ko-KR" dirty="0">
                <a:solidFill>
                  <a:srgbClr val="262626"/>
                </a:solidFill>
                <a:latin typeface="맑은 고딕" pitchFamily="50" charset="-127"/>
              </a:rPr>
              <a:t>1.hwp </a:t>
            </a:r>
          </a:p>
          <a:p>
            <a:endParaRPr lang="en-US" dirty="0">
              <a:solidFill>
                <a:srgbClr val="262626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8" name="Text Box"/>
          <p:cNvSpPr>
            <a:spLocks/>
          </p:cNvSpPr>
          <p:nvPr/>
        </p:nvSpPr>
        <p:spPr bwMode="auto">
          <a:xfrm>
            <a:off x="1443160" y="4574007"/>
            <a:ext cx="2484000" cy="165600"/>
          </a:xfrm>
          <a:prstGeom prst="rect">
            <a:avLst/>
          </a:prstGeom>
          <a:solidFill>
            <a:schemeClr val="bg1"/>
          </a:solidFill>
          <a:ln w="63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32400" rIns="72000" bIns="32400" rtlCol="0" anchor="t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>
                <a:solidFill>
                  <a:srgbClr val="262626"/>
                </a:solidFill>
                <a:latin typeface="맑은 고딕" pitchFamily="50" charset="-127"/>
              </a:rPr>
              <a:t>파일명 </a:t>
            </a:r>
            <a:r>
              <a:rPr lang="en-US" altLang="ko-KR" dirty="0">
                <a:solidFill>
                  <a:srgbClr val="262626"/>
                </a:solidFill>
                <a:latin typeface="맑은 고딕" pitchFamily="50" charset="-127"/>
              </a:rPr>
              <a:t>1.hwp </a:t>
            </a:r>
          </a:p>
          <a:p>
            <a:endParaRPr lang="en-US" dirty="0">
              <a:solidFill>
                <a:srgbClr val="262626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2" name="Text Box"/>
          <p:cNvSpPr>
            <a:spLocks/>
          </p:cNvSpPr>
          <p:nvPr/>
        </p:nvSpPr>
        <p:spPr bwMode="auto">
          <a:xfrm>
            <a:off x="1455860" y="4834357"/>
            <a:ext cx="2484000" cy="165600"/>
          </a:xfrm>
          <a:prstGeom prst="rect">
            <a:avLst/>
          </a:prstGeom>
          <a:solidFill>
            <a:schemeClr val="bg1"/>
          </a:solidFill>
          <a:ln w="63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32400" rIns="72000" bIns="32400" rtlCol="0" anchor="t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>
                <a:solidFill>
                  <a:srgbClr val="262626"/>
                </a:solidFill>
                <a:latin typeface="맑은 고딕" pitchFamily="50" charset="-127"/>
              </a:rPr>
              <a:t>파일명 </a:t>
            </a:r>
            <a:r>
              <a:rPr lang="en-US" altLang="ko-KR" dirty="0">
                <a:solidFill>
                  <a:srgbClr val="262626"/>
                </a:solidFill>
                <a:latin typeface="맑은 고딕" pitchFamily="50" charset="-127"/>
              </a:rPr>
              <a:t>1.hwp </a:t>
            </a:r>
          </a:p>
          <a:p>
            <a:endParaRPr lang="en-US" dirty="0">
              <a:solidFill>
                <a:srgbClr val="262626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491996" y="2100051"/>
            <a:ext cx="11448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/>
              <a:t>공지사항입니다</a:t>
            </a:r>
            <a:r>
              <a:rPr lang="en-US" altLang="ko-KR" sz="800" dirty="0" smtClean="0"/>
              <a:t>. </a:t>
            </a:r>
          </a:p>
          <a:p>
            <a:endParaRPr lang="en-US" altLang="ko-KR" sz="800" dirty="0"/>
          </a:p>
          <a:p>
            <a:r>
              <a:rPr lang="ko-KR" altLang="en-US" sz="800" dirty="0" smtClean="0"/>
              <a:t>테스트 사항 입니다</a:t>
            </a:r>
            <a:r>
              <a:rPr lang="en-US" altLang="ko-KR" sz="800" dirty="0" smtClean="0"/>
              <a:t>. </a:t>
            </a:r>
          </a:p>
          <a:p>
            <a:endParaRPr lang="ko-KR" altLang="en-US" sz="800"/>
          </a:p>
        </p:txBody>
      </p:sp>
      <p:sp>
        <p:nvSpPr>
          <p:cNvPr id="67" name="TextBox 66"/>
          <p:cNvSpPr txBox="1"/>
          <p:nvPr/>
        </p:nvSpPr>
        <p:spPr>
          <a:xfrm>
            <a:off x="1523037" y="1686885"/>
            <a:ext cx="11138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/>
              <a:t>임시 테스트 입니다</a:t>
            </a:r>
            <a:r>
              <a:rPr lang="en-US" altLang="ko-KR" sz="800" dirty="0" smtClean="0"/>
              <a:t>. </a:t>
            </a:r>
          </a:p>
          <a:p>
            <a:endParaRPr lang="ko-KR" altLang="en-US" sz="800" dirty="0"/>
          </a:p>
        </p:txBody>
      </p:sp>
      <p:sp>
        <p:nvSpPr>
          <p:cNvPr id="68" name="직사각형 67"/>
          <p:cNvSpPr/>
          <p:nvPr/>
        </p:nvSpPr>
        <p:spPr>
          <a:xfrm>
            <a:off x="4172568" y="1413167"/>
            <a:ext cx="987237" cy="262833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 smtClean="0">
                <a:solidFill>
                  <a:schemeClr val="tx1"/>
                </a:solidFill>
              </a:rPr>
              <a:t>작성자</a:t>
            </a:r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69" name="Text Box"/>
          <p:cNvSpPr>
            <a:spLocks/>
          </p:cNvSpPr>
          <p:nvPr/>
        </p:nvSpPr>
        <p:spPr bwMode="auto">
          <a:xfrm>
            <a:off x="5304427" y="1458009"/>
            <a:ext cx="2035141" cy="165600"/>
          </a:xfrm>
          <a:prstGeom prst="rect">
            <a:avLst/>
          </a:prstGeom>
          <a:solidFill>
            <a:schemeClr val="bg1"/>
          </a:solidFill>
          <a:ln w="63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32400" rIns="72000" bIns="32400" rtlCol="0" anchor="t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>
                <a:solidFill>
                  <a:srgbClr val="262626"/>
                </a:solidFill>
                <a:effectLst/>
                <a:latin typeface="맑은 고딕" pitchFamily="50" charset="-127"/>
                <a:ea typeface="맑은 고딕" pitchFamily="50" charset="-127"/>
              </a:rPr>
              <a:t>관리자</a:t>
            </a:r>
            <a:endParaRPr lang="en-US" dirty="0">
              <a:solidFill>
                <a:srgbClr val="262626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4043369" y="3841161"/>
            <a:ext cx="257175" cy="165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/>
          </a:p>
        </p:txBody>
      </p:sp>
      <p:sp>
        <p:nvSpPr>
          <p:cNvPr id="5" name="아래쪽 화살표 4"/>
          <p:cNvSpPr/>
          <p:nvPr/>
        </p:nvSpPr>
        <p:spPr>
          <a:xfrm>
            <a:off x="4143381" y="3891765"/>
            <a:ext cx="57150" cy="6125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/>
          </a:p>
        </p:txBody>
      </p:sp>
      <p:sp>
        <p:nvSpPr>
          <p:cNvPr id="72" name="직사각형 71"/>
          <p:cNvSpPr/>
          <p:nvPr/>
        </p:nvSpPr>
        <p:spPr>
          <a:xfrm>
            <a:off x="4043369" y="4101127"/>
            <a:ext cx="257175" cy="165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/>
          </a:p>
        </p:txBody>
      </p:sp>
      <p:sp>
        <p:nvSpPr>
          <p:cNvPr id="73" name="아래쪽 화살표 72"/>
          <p:cNvSpPr/>
          <p:nvPr/>
        </p:nvSpPr>
        <p:spPr>
          <a:xfrm>
            <a:off x="4143381" y="4151731"/>
            <a:ext cx="57150" cy="6125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/>
          </a:p>
        </p:txBody>
      </p:sp>
      <p:sp>
        <p:nvSpPr>
          <p:cNvPr id="74" name="직사각형 73"/>
          <p:cNvSpPr/>
          <p:nvPr/>
        </p:nvSpPr>
        <p:spPr>
          <a:xfrm>
            <a:off x="4043369" y="4364573"/>
            <a:ext cx="257175" cy="165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/>
          </a:p>
        </p:txBody>
      </p:sp>
      <p:sp>
        <p:nvSpPr>
          <p:cNvPr id="75" name="아래쪽 화살표 74"/>
          <p:cNvSpPr/>
          <p:nvPr/>
        </p:nvSpPr>
        <p:spPr>
          <a:xfrm>
            <a:off x="4143381" y="4415177"/>
            <a:ext cx="57150" cy="6125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/>
          </a:p>
        </p:txBody>
      </p:sp>
      <p:sp>
        <p:nvSpPr>
          <p:cNvPr id="76" name="직사각형 75"/>
          <p:cNvSpPr/>
          <p:nvPr/>
        </p:nvSpPr>
        <p:spPr>
          <a:xfrm>
            <a:off x="4043369" y="4624539"/>
            <a:ext cx="257175" cy="165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/>
          </a:p>
        </p:txBody>
      </p:sp>
      <p:sp>
        <p:nvSpPr>
          <p:cNvPr id="77" name="아래쪽 화살표 76"/>
          <p:cNvSpPr/>
          <p:nvPr/>
        </p:nvSpPr>
        <p:spPr>
          <a:xfrm>
            <a:off x="4143381" y="4675143"/>
            <a:ext cx="57150" cy="6125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/>
          </a:p>
        </p:txBody>
      </p:sp>
      <p:sp>
        <p:nvSpPr>
          <p:cNvPr id="78" name="직사각형 77"/>
          <p:cNvSpPr/>
          <p:nvPr/>
        </p:nvSpPr>
        <p:spPr>
          <a:xfrm>
            <a:off x="4072272" y="4840743"/>
            <a:ext cx="257175" cy="165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/>
          </a:p>
        </p:txBody>
      </p:sp>
      <p:sp>
        <p:nvSpPr>
          <p:cNvPr id="79" name="아래쪽 화살표 78"/>
          <p:cNvSpPr/>
          <p:nvPr/>
        </p:nvSpPr>
        <p:spPr>
          <a:xfrm>
            <a:off x="4172284" y="4891347"/>
            <a:ext cx="57150" cy="6125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/>
          </a:p>
        </p:txBody>
      </p:sp>
      <p:sp>
        <p:nvSpPr>
          <p:cNvPr id="80" name="Oval 120"/>
          <p:cNvSpPr>
            <a:spLocks noChangeArrowheads="1"/>
          </p:cNvSpPr>
          <p:nvPr/>
        </p:nvSpPr>
        <p:spPr bwMode="auto">
          <a:xfrm>
            <a:off x="1363904" y="3689550"/>
            <a:ext cx="144463" cy="144462"/>
          </a:xfrm>
          <a:prstGeom prst="ellipse">
            <a:avLst/>
          </a:prstGeom>
          <a:solidFill>
            <a:srgbClr val="FF3300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/>
            <a:r>
              <a:rPr lang="en-US" altLang="ko-KR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en-US" altLang="ko-KR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1" name="Oval 120"/>
          <p:cNvSpPr>
            <a:spLocks noChangeArrowheads="1"/>
          </p:cNvSpPr>
          <p:nvPr/>
        </p:nvSpPr>
        <p:spPr bwMode="auto">
          <a:xfrm>
            <a:off x="3980901" y="3750710"/>
            <a:ext cx="144463" cy="144462"/>
          </a:xfrm>
          <a:prstGeom prst="ellipse">
            <a:avLst/>
          </a:prstGeom>
          <a:solidFill>
            <a:srgbClr val="FF3300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/>
            <a:r>
              <a:rPr lang="en-US" altLang="ko-KR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TextBox 7"/>
          <p:cNvSpPr txBox="1"/>
          <p:nvPr/>
        </p:nvSpPr>
        <p:spPr bwMode="auto">
          <a:xfrm>
            <a:off x="7977336" y="2847557"/>
            <a:ext cx="2186817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8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r>
              <a:rPr kumimoji="0" lang="ko-KR" altLang="en-US" sz="80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월 </a:t>
            </a:r>
            <a:r>
              <a:rPr kumimoji="0" lang="en-US" altLang="ko-KR" sz="8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r>
              <a:rPr kumimoji="0" lang="ko-KR" altLang="en-US" sz="80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일 추가요청 </a:t>
            </a:r>
            <a:endParaRPr kumimoji="0" lang="en-US" altLang="ko-KR" sz="800" dirty="0" smtClean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 smtClean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ko-KR" altLang="en-US" sz="80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공지 </a:t>
            </a:r>
            <a:r>
              <a:rPr kumimoji="0" lang="ko-KR" altLang="en-US" sz="8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사항은 </a:t>
            </a:r>
            <a:r>
              <a:rPr kumimoji="0" lang="ko-KR" altLang="en-US" sz="80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등록 회사를 </a:t>
            </a:r>
            <a:r>
              <a:rPr kumimoji="0" lang="ko-KR" altLang="en-US" sz="8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선택을 할 수 있는</a:t>
            </a:r>
            <a:endParaRPr kumimoji="0" lang="en-US" altLang="ko-KR" sz="800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ko-KR" altLang="en-US" sz="8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형태로 구현 요청 </a:t>
            </a:r>
            <a:endParaRPr kumimoji="0" lang="en-US" altLang="ko-KR" sz="800" dirty="0" smtClean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68769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HCS-Admin-00-1408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3"/>
          </p:nvPr>
        </p:nvSpPr>
        <p:spPr>
          <a:xfrm>
            <a:off x="1020990" y="309526"/>
            <a:ext cx="2954661" cy="223874"/>
          </a:xfrm>
        </p:spPr>
        <p:txBody>
          <a:bodyPr>
            <a:normAutofit lnSpcReduction="10000"/>
          </a:bodyPr>
          <a:lstStyle/>
          <a:p>
            <a:r>
              <a:rPr lang="en-US" altLang="ko-KR" dirty="0"/>
              <a:t>Home &gt; </a:t>
            </a:r>
            <a:r>
              <a:rPr lang="ko-KR" altLang="en-US" dirty="0" err="1"/>
              <a:t>메인화면</a:t>
            </a:r>
            <a:r>
              <a:rPr lang="ko-KR" altLang="en-US" dirty="0"/>
              <a:t> </a:t>
            </a:r>
            <a:r>
              <a:rPr lang="en-US" altLang="ko-KR" dirty="0"/>
              <a:t>&gt; </a:t>
            </a:r>
            <a:r>
              <a:rPr lang="ko-KR" altLang="en-US" dirty="0"/>
              <a:t>회원가입</a:t>
            </a: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9445587"/>
              </p:ext>
            </p:extLst>
          </p:nvPr>
        </p:nvGraphicFramePr>
        <p:xfrm>
          <a:off x="7770263" y="878116"/>
          <a:ext cx="2030962" cy="1969441"/>
        </p:xfrm>
        <a:graphic>
          <a:graphicData uri="http://schemas.openxmlformats.org/drawingml/2006/table">
            <a:tbl>
              <a:tblPr/>
              <a:tblGrid>
                <a:gridCol w="216558"/>
                <a:gridCol w="1814404"/>
              </a:tblGrid>
              <a:tr h="13677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No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설명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1552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lang="ko-KR" altLang="en-US" sz="8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0" marB="468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0" marB="4680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1552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lang="ko-KR" altLang="en-US" sz="8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0" marB="468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0" marB="4680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1552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lang="ko-KR" altLang="en-US" sz="8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0" marB="468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0" marB="4680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1552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lang="ko-KR" altLang="en-US" sz="8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0" marB="468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0" marB="4680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15528">
                <a:tc>
                  <a:txBody>
                    <a:bodyPr/>
                    <a:lstStyle/>
                    <a:p>
                      <a:pPr algn="ctr"/>
                      <a:endParaRPr lang="ko-KR" altLang="en-US" sz="8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0" marB="468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0" marB="4680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15528">
                <a:tc>
                  <a:txBody>
                    <a:bodyPr/>
                    <a:lstStyle/>
                    <a:p>
                      <a:pPr algn="ctr"/>
                      <a:endParaRPr lang="ko-KR" altLang="en-US" sz="8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0" marB="468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0" marB="4680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0">
                <a:tc gridSpan="2">
                  <a:txBody>
                    <a:bodyPr/>
                    <a:lstStyle/>
                    <a:p>
                      <a:pPr marL="88900" indent="-39688" algn="l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Note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5" marB="46805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8433">
                <a:tc gridSpan="2"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5" marB="46805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90" name="텍스트 개체 틀 3"/>
          <p:cNvSpPr>
            <a:spLocks noGrp="1"/>
          </p:cNvSpPr>
          <p:nvPr>
            <p:ph type="body" sz="quarter" idx="23"/>
          </p:nvPr>
        </p:nvSpPr>
        <p:spPr>
          <a:xfrm>
            <a:off x="5363205" y="61744"/>
            <a:ext cx="1066170" cy="185906"/>
          </a:xfrm>
        </p:spPr>
        <p:txBody>
          <a:bodyPr/>
          <a:lstStyle/>
          <a:p>
            <a:r>
              <a:rPr lang="en-US" altLang="ko-KR" sz="1000" dirty="0" smtClean="0"/>
              <a:t>(</a:t>
            </a:r>
            <a:r>
              <a:rPr lang="ko-KR" altLang="en-US" sz="1000" smtClean="0"/>
              <a:t>주</a:t>
            </a:r>
            <a:r>
              <a:rPr lang="en-US" altLang="ko-KR" sz="1000" dirty="0" smtClean="0"/>
              <a:t>)</a:t>
            </a:r>
            <a:r>
              <a:rPr lang="ko-KR" altLang="en-US" sz="1000" smtClean="0"/>
              <a:t>지트레이스</a:t>
            </a:r>
            <a:endParaRPr lang="ko-KR" altLang="en-US" sz="1000" dirty="0"/>
          </a:p>
        </p:txBody>
      </p:sp>
      <p:sp>
        <p:nvSpPr>
          <p:cNvPr id="92" name="텍스트 개체 틀 9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smtClean="0"/>
              <a:t>회원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가입시</a:t>
            </a:r>
            <a:r>
              <a:rPr lang="ko-KR" altLang="en-US" dirty="0" smtClean="0"/>
              <a:t> 각종 </a:t>
            </a:r>
            <a:r>
              <a:rPr lang="ko-KR" altLang="en-US" dirty="0" err="1" smtClean="0"/>
              <a:t>알람</a:t>
            </a:r>
            <a:r>
              <a:rPr lang="ko-KR" altLang="en-US" dirty="0" smtClean="0"/>
              <a:t> 창</a:t>
            </a:r>
            <a:endParaRPr lang="ko-KR" altLang="en-US" dirty="0"/>
          </a:p>
        </p:txBody>
      </p:sp>
      <p:sp>
        <p:nvSpPr>
          <p:cNvPr id="103" name="직사각형 102"/>
          <p:cNvSpPr/>
          <p:nvPr/>
        </p:nvSpPr>
        <p:spPr>
          <a:xfrm>
            <a:off x="2538255" y="1957448"/>
            <a:ext cx="2563522" cy="215444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lvl="0" algn="ctr">
              <a:spcBef>
                <a:spcPct val="20000"/>
              </a:spcBef>
            </a:pP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◄◄  ◄  </a:t>
            </a:r>
            <a:r>
              <a:rPr lang="en-US" altLang="ko-KR" dirty="0">
                <a:solidFill>
                  <a:srgbClr val="292929"/>
                </a:solidFill>
                <a:latin typeface="맑은 고딕" pitchFamily="50" charset="-127"/>
                <a:ea typeface="맑은 고딕" pitchFamily="50" charset="-127"/>
                <a:sym typeface="Webdings" pitchFamily="18" charset="2"/>
              </a:rPr>
              <a:t>| 1 | </a:t>
            </a:r>
            <a:r>
              <a:rPr lang="en-US" altLang="ko-KR" b="1" dirty="0">
                <a:solidFill>
                  <a:srgbClr val="CC0000"/>
                </a:solidFill>
                <a:latin typeface="맑은 고딕" pitchFamily="50" charset="-127"/>
                <a:ea typeface="맑은 고딕" pitchFamily="50" charset="-127"/>
                <a:sym typeface="Webdings" pitchFamily="18" charset="2"/>
              </a:rPr>
              <a:t>2</a:t>
            </a:r>
            <a:r>
              <a:rPr lang="en-US" altLang="ko-KR" dirty="0">
                <a:solidFill>
                  <a:srgbClr val="292929"/>
                </a:solidFill>
                <a:latin typeface="맑은 고딕" pitchFamily="50" charset="-127"/>
                <a:ea typeface="맑은 고딕" pitchFamily="50" charset="-127"/>
                <a:sym typeface="Webdings" pitchFamily="18" charset="2"/>
              </a:rPr>
              <a:t> | 3 | 4 | 5 | 6 | 7 | 8 | 9 | 10 |  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►  ►►</a:t>
            </a:r>
          </a:p>
        </p:txBody>
      </p:sp>
      <p:sp>
        <p:nvSpPr>
          <p:cNvPr id="112" name="직사각형 111"/>
          <p:cNvSpPr/>
          <p:nvPr/>
        </p:nvSpPr>
        <p:spPr>
          <a:xfrm>
            <a:off x="6496153" y="5430609"/>
            <a:ext cx="664632" cy="267789"/>
          </a:xfrm>
          <a:prstGeom prst="rect">
            <a:avLst/>
          </a:prstGeom>
          <a:solidFill>
            <a:srgbClr val="3676BD"/>
          </a:solidFill>
        </p:spPr>
        <p:txBody>
          <a:bodyPr wrap="square" rtlCol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/>
            <a:r>
              <a:rPr lang="ko-KR" altLang="en-US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등록</a:t>
            </a:r>
          </a:p>
        </p:txBody>
      </p:sp>
      <p:sp>
        <p:nvSpPr>
          <p:cNvPr id="119" name="직사각형 118"/>
          <p:cNvSpPr/>
          <p:nvPr/>
        </p:nvSpPr>
        <p:spPr>
          <a:xfrm>
            <a:off x="236677" y="688838"/>
            <a:ext cx="848309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800" dirty="0"/>
              <a:t>[ </a:t>
            </a:r>
            <a:r>
              <a:rPr lang="en-US" altLang="ko-KR" sz="800" dirty="0" smtClean="0"/>
              <a:t>1:1 </a:t>
            </a:r>
            <a:r>
              <a:rPr lang="ko-KR" altLang="en-US" sz="800" smtClean="0"/>
              <a:t>문의   </a:t>
            </a:r>
            <a:r>
              <a:rPr lang="en-US" altLang="ko-KR" sz="800" dirty="0"/>
              <a:t>] </a:t>
            </a:r>
            <a:endParaRPr lang="ko-KR" altLang="en-US" sz="800" dirty="0"/>
          </a:p>
        </p:txBody>
      </p:sp>
      <p:graphicFrame>
        <p:nvGraphicFramePr>
          <p:cNvPr id="29" name="표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5912859"/>
              </p:ext>
            </p:extLst>
          </p:nvPr>
        </p:nvGraphicFramePr>
        <p:xfrm>
          <a:off x="197555" y="1245011"/>
          <a:ext cx="7187786" cy="39787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64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85505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41211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2592459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264212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  <a:gridCol w="1264212"/>
              </a:tblGrid>
              <a:tr h="3640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ysClr val="windowText" lastClr="000000"/>
                          </a:solidFill>
                        </a:rPr>
                        <a:t>No</a:t>
                      </a:r>
                      <a:endParaRPr lang="ko-KR" altLang="en-US" sz="8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ysClr val="windowText" lastClr="000000"/>
                          </a:solidFill>
                        </a:rPr>
                        <a:t>등록일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ysClr val="windowText" lastClr="000000"/>
                          </a:solidFill>
                        </a:rPr>
                        <a:t>구분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ysClr val="windowText" lastClr="000000"/>
                          </a:solidFill>
                        </a:rPr>
                        <a:t>제목 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ysClr val="windowText" lastClr="000000"/>
                          </a:solidFill>
                        </a:rPr>
                        <a:t>답변일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ysClr val="windowText" lastClr="000000"/>
                          </a:solidFill>
                        </a:rPr>
                        <a:t>처리 상태 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640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1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2016-01-01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가입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dirty="0"/>
                        <a:t>제목이 들어 갑니다</a:t>
                      </a:r>
                      <a:r>
                        <a:rPr lang="en-US" altLang="ko-KR" sz="800" dirty="0"/>
                        <a:t>.</a:t>
                      </a:r>
                      <a:r>
                        <a:rPr lang="en-US" altLang="ko-KR" sz="800" baseline="0" dirty="0"/>
                        <a:t> </a:t>
                      </a:r>
                      <a:r>
                        <a:rPr lang="en-US" altLang="ko-KR" sz="900" b="1" baseline="0" dirty="0">
                          <a:solidFill>
                            <a:srgbClr val="FF0000"/>
                          </a:solidFill>
                        </a:rPr>
                        <a:t>NEW</a:t>
                      </a:r>
                      <a:endParaRPr lang="ko-KR" altLang="en-US" sz="800" b="1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-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/>
                        <a:t>처리중</a:t>
                      </a:r>
                      <a:r>
                        <a:rPr lang="ko-KR" altLang="en-US" sz="800" dirty="0"/>
                        <a:t> 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640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2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2016-01-01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다운로드 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/>
                        <a:t>제목이 들어 갑니다</a:t>
                      </a:r>
                      <a:r>
                        <a:rPr lang="en-US" altLang="ko-KR" sz="800" dirty="0"/>
                        <a:t>.</a:t>
                      </a:r>
                      <a:r>
                        <a:rPr lang="en-US" altLang="ko-KR" sz="800" baseline="0" dirty="0"/>
                        <a:t> </a:t>
                      </a:r>
                      <a:r>
                        <a:rPr lang="en-US" altLang="ko-KR" sz="900" b="1" baseline="0" dirty="0">
                          <a:solidFill>
                            <a:srgbClr val="FF0000"/>
                          </a:solidFill>
                        </a:rPr>
                        <a:t>NEW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-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/>
                        <a:t>처리중</a:t>
                      </a:r>
                      <a:r>
                        <a:rPr lang="ko-KR" altLang="en-US" sz="800" dirty="0"/>
                        <a:t> 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640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3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2016-01-01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다운로드 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/>
                        <a:t>제목이 들어 갑니다</a:t>
                      </a:r>
                      <a:r>
                        <a:rPr lang="en-US" altLang="ko-KR" sz="800" dirty="0"/>
                        <a:t>.</a:t>
                      </a:r>
                      <a:r>
                        <a:rPr lang="en-US" altLang="ko-KR" sz="800" baseline="0" dirty="0"/>
                        <a:t> </a:t>
                      </a:r>
                      <a:r>
                        <a:rPr lang="en-US" altLang="ko-KR" sz="900" b="1" baseline="0" dirty="0">
                          <a:solidFill>
                            <a:srgbClr val="FF0000"/>
                          </a:solidFill>
                        </a:rPr>
                        <a:t>NEW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-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/>
                        <a:t>처리중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640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4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2016-01-01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다운로드 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/>
                        <a:t>제목이 들어 갑니다</a:t>
                      </a:r>
                      <a:r>
                        <a:rPr lang="en-US" altLang="ko-KR" sz="800" dirty="0"/>
                        <a:t>.</a:t>
                      </a:r>
                      <a:r>
                        <a:rPr lang="en-US" altLang="ko-KR" sz="800" baseline="0" dirty="0"/>
                        <a:t> </a:t>
                      </a:r>
                      <a:r>
                        <a:rPr lang="en-US" altLang="ko-KR" sz="900" b="1" baseline="0" dirty="0">
                          <a:solidFill>
                            <a:srgbClr val="FF0000"/>
                          </a:solidFill>
                        </a:rPr>
                        <a:t>NEW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2016-01-01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답변 완료 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384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5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2016-01-01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다운로드 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/>
                        <a:t>제목이 들어 갑니다</a:t>
                      </a:r>
                      <a:r>
                        <a:rPr lang="en-US" altLang="ko-KR" sz="800" dirty="0"/>
                        <a:t>.</a:t>
                      </a:r>
                      <a:r>
                        <a:rPr lang="en-US" altLang="ko-KR" sz="800" baseline="0" dirty="0"/>
                        <a:t> </a:t>
                      </a:r>
                      <a:r>
                        <a:rPr lang="en-US" altLang="ko-KR" sz="900" b="1" baseline="0" dirty="0">
                          <a:solidFill>
                            <a:srgbClr val="FF0000"/>
                          </a:solidFill>
                        </a:rPr>
                        <a:t>NEW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2016-01-01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답변 완료 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640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6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2016-01-01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다운로드 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/>
                        <a:t>제목이 들어 갑니다</a:t>
                      </a:r>
                      <a:r>
                        <a:rPr lang="en-US" altLang="ko-KR" sz="800" dirty="0"/>
                        <a:t>.</a:t>
                      </a:r>
                      <a:r>
                        <a:rPr lang="en-US" altLang="ko-KR" sz="800" baseline="0" dirty="0"/>
                        <a:t> </a:t>
                      </a:r>
                      <a:r>
                        <a:rPr lang="en-US" altLang="ko-KR" sz="900" b="1" baseline="0" dirty="0">
                          <a:solidFill>
                            <a:srgbClr val="FF0000"/>
                          </a:solidFill>
                        </a:rPr>
                        <a:t>NEW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2016-01-01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답변 완료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3640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7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2016-01-01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다운로드 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/>
                        <a:t>제목이 들어 갑니다</a:t>
                      </a:r>
                      <a:r>
                        <a:rPr lang="en-US" altLang="ko-KR" sz="800" dirty="0"/>
                        <a:t>.</a:t>
                      </a:r>
                      <a:r>
                        <a:rPr lang="en-US" altLang="ko-KR" sz="800" baseline="0" dirty="0"/>
                        <a:t> 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2016-01-01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답변 완료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3640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8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2016-01-01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다운로드 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/>
                        <a:t>제목이 들어 갑니다</a:t>
                      </a:r>
                      <a:r>
                        <a:rPr lang="en-US" altLang="ko-KR" sz="800" dirty="0"/>
                        <a:t>.</a:t>
                      </a:r>
                      <a:r>
                        <a:rPr lang="en-US" altLang="ko-KR" sz="800" baseline="0" dirty="0"/>
                        <a:t> 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2016-01-01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답변 완료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3640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9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2016-01-01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다운로드 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/>
                        <a:t>제목이 들어 갑니다</a:t>
                      </a:r>
                      <a:r>
                        <a:rPr lang="en-US" altLang="ko-KR" sz="800" dirty="0"/>
                        <a:t>.</a:t>
                      </a:r>
                      <a:r>
                        <a:rPr lang="en-US" altLang="ko-KR" sz="800" baseline="0" dirty="0"/>
                        <a:t> 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2016-01-01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답변 완료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3640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10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2016-01-01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다운로드 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/>
                        <a:t>제목이 들어 갑니다</a:t>
                      </a:r>
                      <a:r>
                        <a:rPr lang="en-US" altLang="ko-KR" sz="800" dirty="0"/>
                        <a:t>.</a:t>
                      </a:r>
                      <a:r>
                        <a:rPr lang="en-US" altLang="ko-KR" sz="800" baseline="0" dirty="0"/>
                        <a:t> 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2016-01-01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답변 완료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0" name="모서리가 둥근 직사각형 29"/>
          <p:cNvSpPr/>
          <p:nvPr/>
        </p:nvSpPr>
        <p:spPr>
          <a:xfrm>
            <a:off x="254785" y="2745517"/>
            <a:ext cx="7170408" cy="258262"/>
          </a:xfrm>
          <a:prstGeom prst="roundRect">
            <a:avLst/>
          </a:prstGeom>
          <a:solidFill>
            <a:schemeClr val="accent3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/>
          </a:p>
        </p:txBody>
      </p:sp>
      <p:sp>
        <p:nvSpPr>
          <p:cNvPr id="31" name="타원 30"/>
          <p:cNvSpPr/>
          <p:nvPr/>
        </p:nvSpPr>
        <p:spPr>
          <a:xfrm>
            <a:off x="6336506" y="5378765"/>
            <a:ext cx="185737" cy="185738"/>
          </a:xfrm>
          <a:prstGeom prst="ellipse">
            <a:avLst/>
          </a:prstGeom>
          <a:solidFill>
            <a:srgbClr val="FF3300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pPr algn="ctr"/>
            <a:r>
              <a:rPr lang="en-US" altLang="ko-KR" sz="8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8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-1530744" y="2198862"/>
            <a:ext cx="185737" cy="185738"/>
          </a:xfrm>
          <a:prstGeom prst="ellipse">
            <a:avLst/>
          </a:prstGeom>
          <a:solidFill>
            <a:srgbClr val="FF3300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pPr algn="ctr"/>
            <a:r>
              <a:rPr lang="en-US" altLang="ko-KR" sz="9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4</a:t>
            </a:r>
            <a:endParaRPr lang="ko-KR" altLang="en-US" sz="9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5" name="타원 104"/>
          <p:cNvSpPr/>
          <p:nvPr/>
        </p:nvSpPr>
        <p:spPr>
          <a:xfrm>
            <a:off x="1810381" y="2781779"/>
            <a:ext cx="185737" cy="185738"/>
          </a:xfrm>
          <a:prstGeom prst="ellipse">
            <a:avLst/>
          </a:prstGeom>
          <a:solidFill>
            <a:srgbClr val="FF3300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pPr algn="ctr"/>
            <a:r>
              <a:rPr lang="en-US" altLang="ko-KR" sz="8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8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 bwMode="auto">
          <a:xfrm>
            <a:off x="7770263" y="2847557"/>
            <a:ext cx="1483098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1:1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문의 답변 주체는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? </a:t>
            </a:r>
          </a:p>
          <a:p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본사에서 답변 처리를 한다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. </a:t>
            </a:r>
          </a:p>
          <a:p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40664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HCS-Admin-00-1408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3"/>
          </p:nvPr>
        </p:nvSpPr>
        <p:spPr>
          <a:xfrm>
            <a:off x="1020990" y="309526"/>
            <a:ext cx="2954661" cy="223874"/>
          </a:xfrm>
        </p:spPr>
        <p:txBody>
          <a:bodyPr>
            <a:normAutofit lnSpcReduction="10000"/>
          </a:bodyPr>
          <a:lstStyle/>
          <a:p>
            <a:r>
              <a:rPr lang="en-US" altLang="ko-KR" dirty="0"/>
              <a:t>Home &gt; </a:t>
            </a:r>
            <a:r>
              <a:rPr lang="ko-KR" altLang="en-US" dirty="0" err="1"/>
              <a:t>메인화면</a:t>
            </a:r>
            <a:r>
              <a:rPr lang="ko-KR" altLang="en-US" dirty="0"/>
              <a:t> </a:t>
            </a:r>
            <a:r>
              <a:rPr lang="en-US" altLang="ko-KR" dirty="0"/>
              <a:t>&gt; </a:t>
            </a:r>
            <a:r>
              <a:rPr lang="en-US" altLang="ko-KR" dirty="0" smtClean="0"/>
              <a:t>1:1 </a:t>
            </a:r>
            <a:r>
              <a:rPr lang="ko-KR" altLang="en-US" smtClean="0"/>
              <a:t>문의 등록</a:t>
            </a:r>
            <a:endParaRPr lang="ko-KR" altLang="en-US" dirty="0"/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1699370"/>
              </p:ext>
            </p:extLst>
          </p:nvPr>
        </p:nvGraphicFramePr>
        <p:xfrm>
          <a:off x="7770263" y="878116"/>
          <a:ext cx="2030962" cy="2139202"/>
        </p:xfrm>
        <a:graphic>
          <a:graphicData uri="http://schemas.openxmlformats.org/drawingml/2006/table">
            <a:tbl>
              <a:tblPr/>
              <a:tblGrid>
                <a:gridCol w="216558"/>
                <a:gridCol w="1814404"/>
              </a:tblGrid>
              <a:tr h="13677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No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설명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8528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lang="ko-KR" altLang="en-US" sz="8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0" marB="468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altLang="ko-KR" sz="800" b="0" baseline="0" dirty="0">
                        <a:solidFill>
                          <a:schemeClr val="tx1"/>
                        </a:solidFill>
                        <a:latin typeface="맑은 고딕" pitchFamily="50" charset="-127"/>
                        <a:ea typeface="+mn-ea"/>
                      </a:endParaRPr>
                    </a:p>
                  </a:txBody>
                  <a:tcPr marL="36000" marR="36000" marT="46800" marB="4680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1552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lang="ko-KR" altLang="en-US" sz="8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0" marB="468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0" marB="4680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1552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lang="ko-KR" altLang="en-US" sz="8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0" marB="468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0" marB="4680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1552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lang="ko-KR" altLang="en-US" sz="8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0" marB="468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0" marB="4680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15528">
                <a:tc>
                  <a:txBody>
                    <a:bodyPr/>
                    <a:lstStyle/>
                    <a:p>
                      <a:pPr algn="ctr"/>
                      <a:endParaRPr lang="ko-KR" altLang="en-US" sz="8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0" marB="468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0" marB="4680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15528">
                <a:tc>
                  <a:txBody>
                    <a:bodyPr/>
                    <a:lstStyle/>
                    <a:p>
                      <a:pPr algn="ctr"/>
                      <a:endParaRPr lang="ko-KR" altLang="en-US" sz="8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0" marB="468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0" marB="4680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0">
                <a:tc gridSpan="2">
                  <a:txBody>
                    <a:bodyPr/>
                    <a:lstStyle/>
                    <a:p>
                      <a:pPr marL="88900" indent="-39688" algn="l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Note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5" marB="46805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8433">
                <a:tc gridSpan="2"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5" marB="46805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90" name="텍스트 개체 틀 3"/>
          <p:cNvSpPr>
            <a:spLocks noGrp="1"/>
          </p:cNvSpPr>
          <p:nvPr>
            <p:ph type="body" sz="quarter" idx="23"/>
          </p:nvPr>
        </p:nvSpPr>
        <p:spPr>
          <a:xfrm>
            <a:off x="5363205" y="61744"/>
            <a:ext cx="1066170" cy="185906"/>
          </a:xfrm>
        </p:spPr>
        <p:txBody>
          <a:bodyPr/>
          <a:lstStyle/>
          <a:p>
            <a:r>
              <a:rPr lang="en-US" altLang="ko-KR" sz="1000" dirty="0" smtClean="0"/>
              <a:t>(</a:t>
            </a:r>
            <a:r>
              <a:rPr lang="ko-KR" altLang="en-US" sz="1000" smtClean="0"/>
              <a:t>주</a:t>
            </a:r>
            <a:r>
              <a:rPr lang="en-US" altLang="ko-KR" sz="1000" dirty="0" smtClean="0"/>
              <a:t>)</a:t>
            </a:r>
            <a:r>
              <a:rPr lang="ko-KR" altLang="en-US" sz="1000" smtClean="0"/>
              <a:t>지트레이스</a:t>
            </a:r>
            <a:endParaRPr lang="ko-KR" altLang="en-US" sz="1000" dirty="0"/>
          </a:p>
        </p:txBody>
      </p:sp>
      <p:sp>
        <p:nvSpPr>
          <p:cNvPr id="92" name="텍스트 개체 틀 9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119" name="직사각형 118"/>
          <p:cNvSpPr/>
          <p:nvPr/>
        </p:nvSpPr>
        <p:spPr>
          <a:xfrm>
            <a:off x="236677" y="688838"/>
            <a:ext cx="848309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800" dirty="0"/>
              <a:t>[ </a:t>
            </a:r>
            <a:r>
              <a:rPr lang="en-US" altLang="ko-KR" sz="800" dirty="0" smtClean="0"/>
              <a:t>1:1 </a:t>
            </a:r>
            <a:r>
              <a:rPr lang="ko-KR" altLang="en-US" sz="800" smtClean="0"/>
              <a:t>문의   </a:t>
            </a:r>
            <a:r>
              <a:rPr lang="en-US" altLang="ko-KR" sz="800" dirty="0"/>
              <a:t>] </a:t>
            </a:r>
            <a:endParaRPr lang="ko-KR" altLang="en-US" sz="800" dirty="0"/>
          </a:p>
        </p:txBody>
      </p:sp>
      <p:pic>
        <p:nvPicPr>
          <p:cNvPr id="18" name="tabl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278" y="1129231"/>
            <a:ext cx="7092950" cy="3099546"/>
          </a:xfrm>
          <a:prstGeom prst="rect">
            <a:avLst/>
          </a:prstGeom>
        </p:spPr>
      </p:pic>
      <p:sp>
        <p:nvSpPr>
          <p:cNvPr id="19" name="Text Box"/>
          <p:cNvSpPr>
            <a:spLocks/>
          </p:cNvSpPr>
          <p:nvPr/>
        </p:nvSpPr>
        <p:spPr bwMode="auto">
          <a:xfrm>
            <a:off x="1473292" y="1424575"/>
            <a:ext cx="5654504" cy="165600"/>
          </a:xfrm>
          <a:prstGeom prst="rect">
            <a:avLst/>
          </a:prstGeom>
          <a:solidFill>
            <a:schemeClr val="bg1"/>
          </a:solidFill>
          <a:ln w="63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32400" rIns="72000" bIns="32400" rtlCol="0" anchor="t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rgbClr val="262626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6588919" y="4364624"/>
            <a:ext cx="833307" cy="267789"/>
          </a:xfrm>
          <a:prstGeom prst="rect">
            <a:avLst/>
          </a:prstGeom>
          <a:solidFill>
            <a:srgbClr val="3676BD"/>
          </a:solidFill>
        </p:spPr>
        <p:txBody>
          <a:bodyPr wrap="square" rtlCol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/>
            <a:r>
              <a:rPr lang="ko-KR" altLang="en-US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질문 등록</a:t>
            </a:r>
            <a:endParaRPr lang="ko-KR" altLang="en-US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Text Box"/>
          <p:cNvSpPr>
            <a:spLocks/>
          </p:cNvSpPr>
          <p:nvPr/>
        </p:nvSpPr>
        <p:spPr bwMode="auto">
          <a:xfrm>
            <a:off x="1472665" y="1175748"/>
            <a:ext cx="1759405" cy="165600"/>
          </a:xfrm>
          <a:prstGeom prst="rect">
            <a:avLst/>
          </a:prstGeom>
          <a:solidFill>
            <a:schemeClr val="bg1"/>
          </a:solidFill>
          <a:ln w="6350" cap="flat" cmpd="sng" algn="ctr">
            <a:solidFill>
              <a:srgbClr val="333333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32400" rIns="72000" bIns="32400" rtlCol="0" anchor="ctr" anchorCtr="0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olidFill>
                  <a:srgbClr val="262626"/>
                </a:solidFill>
                <a:latin typeface="맑은 고딕" pitchFamily="50" charset="-127"/>
                <a:ea typeface="맑은 고딕" pitchFamily="50" charset="-127"/>
              </a:rPr>
              <a:t>가입 </a:t>
            </a:r>
            <a:endParaRPr lang="en-US" dirty="0">
              <a:solidFill>
                <a:srgbClr val="262626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Text Box"/>
          <p:cNvSpPr>
            <a:spLocks/>
          </p:cNvSpPr>
          <p:nvPr/>
        </p:nvSpPr>
        <p:spPr bwMode="auto">
          <a:xfrm>
            <a:off x="3242507" y="1175748"/>
            <a:ext cx="165600" cy="165600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 cap="flat" cmpd="sng" algn="ctr">
            <a:solidFill>
              <a:srgbClr val="333333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32400" rIns="72000" bIns="32400" rtlCol="0" anchor="t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rgbClr val="262626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3" name="Drop-Down Arrow"/>
          <p:cNvSpPr/>
          <p:nvPr/>
        </p:nvSpPr>
        <p:spPr>
          <a:xfrm rot="10800000">
            <a:off x="3290450" y="1236130"/>
            <a:ext cx="74231" cy="59296"/>
          </a:xfrm>
          <a:prstGeom prst="triangle">
            <a:avLst/>
          </a:prstGeom>
          <a:solidFill>
            <a:schemeClr val="bg1"/>
          </a:solidFill>
          <a:ln w="6350">
            <a:solidFill>
              <a:srgbClr val="333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>
              <a:solidFill>
                <a:srgbClr val="262626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4" name="Oval 120"/>
          <p:cNvSpPr>
            <a:spLocks noChangeArrowheads="1"/>
          </p:cNvSpPr>
          <p:nvPr/>
        </p:nvSpPr>
        <p:spPr bwMode="auto">
          <a:xfrm>
            <a:off x="1354784" y="1172854"/>
            <a:ext cx="144463" cy="144462"/>
          </a:xfrm>
          <a:prstGeom prst="ellipse">
            <a:avLst/>
          </a:prstGeom>
          <a:solidFill>
            <a:srgbClr val="FF3300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/>
            <a:r>
              <a:rPr lang="en-US" altLang="ko-KR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5684783" y="4364877"/>
            <a:ext cx="664632" cy="267789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/>
            <a:r>
              <a:rPr lang="ko-KR" altLang="en-US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취소</a:t>
            </a:r>
          </a:p>
        </p:txBody>
      </p:sp>
      <p:sp>
        <p:nvSpPr>
          <p:cNvPr id="26" name="TextBox 64"/>
          <p:cNvSpPr txBox="1"/>
          <p:nvPr/>
        </p:nvSpPr>
        <p:spPr bwMode="auto">
          <a:xfrm>
            <a:off x="341058" y="4631417"/>
            <a:ext cx="7072169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marL="93663" indent="-93663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고객님의 개인정보 </a:t>
            </a:r>
            <a:r>
              <a:rPr lang="ko-KR" altLang="en-US" b="1" dirty="0" err="1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노출시에</a:t>
            </a:r>
            <a:r>
              <a:rPr lang="ko-KR" altLang="en-US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 타인의 의하여 예기치 못한 피해를 입을 수 있으니 주의하시기 바랍니다</a:t>
            </a:r>
            <a:r>
              <a:rPr lang="en-US" altLang="ko-KR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93663" indent="-93663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고객님의 소중한 개인정보는 노출되지 않도록 주의해 주시기 바랍니다</a:t>
            </a:r>
            <a:r>
              <a:rPr lang="en-US" altLang="ko-KR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  - </a:t>
            </a:r>
            <a:r>
              <a:rPr lang="ko-KR" altLang="en-US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주민번호</a:t>
            </a:r>
            <a:r>
              <a:rPr lang="en-US" altLang="ko-KR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휴대폰번호</a:t>
            </a:r>
            <a:r>
              <a:rPr lang="en-US" altLang="ko-KR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b="1" dirty="0" err="1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이메일주소</a:t>
            </a:r>
            <a:r>
              <a:rPr lang="ko-KR" altLang="en-US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 등의 유효한 정보는 노출을 </a:t>
            </a:r>
            <a:r>
              <a:rPr lang="ko-KR" altLang="en-US" b="1" dirty="0" err="1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삼가해</a:t>
            </a:r>
            <a:r>
              <a:rPr lang="ko-KR" altLang="en-US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 주시기 바랍니다</a:t>
            </a:r>
            <a:r>
              <a:rPr lang="en-US" altLang="ko-KR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b="1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7" name="tabl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533" y="1699626"/>
            <a:ext cx="6992035" cy="2520536"/>
          </a:xfrm>
          <a:prstGeom prst="rect">
            <a:avLst/>
          </a:prstGeom>
        </p:spPr>
      </p:pic>
      <p:cxnSp>
        <p:nvCxnSpPr>
          <p:cNvPr id="28" name="꺾인 연결선 27"/>
          <p:cNvCxnSpPr>
            <a:stCxn id="20" idx="2"/>
            <a:endCxn id="34" idx="0"/>
          </p:cNvCxnSpPr>
          <p:nvPr/>
        </p:nvCxnSpPr>
        <p:spPr bwMode="auto">
          <a:xfrm rot="16200000" flipH="1">
            <a:off x="7447238" y="4190747"/>
            <a:ext cx="315693" cy="1199023"/>
          </a:xfrm>
          <a:prstGeom prst="bentConnector3">
            <a:avLst>
              <a:gd name="adj1" fmla="val 50000"/>
            </a:avLst>
          </a:prstGeom>
          <a:noFill/>
          <a:ln w="12700" cap="flat" cmpd="sng" algn="ctr">
            <a:solidFill>
              <a:srgbClr val="FF3300"/>
            </a:solidFill>
            <a:prstDash val="sysDash"/>
            <a:round/>
            <a:headEnd type="oval" w="med" len="med"/>
            <a:tailEnd type="triangle" w="med" len="med"/>
          </a:ln>
          <a:effectLst/>
        </p:spPr>
      </p:cxnSp>
      <p:pic>
        <p:nvPicPr>
          <p:cNvPr id="33" name="그림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533" y="4655531"/>
            <a:ext cx="7323135" cy="1235053"/>
          </a:xfrm>
          <a:prstGeom prst="rect">
            <a:avLst/>
          </a:prstGeom>
        </p:spPr>
      </p:pic>
      <p:sp>
        <p:nvSpPr>
          <p:cNvPr id="34" name="직사각형 33"/>
          <p:cNvSpPr/>
          <p:nvPr/>
        </p:nvSpPr>
        <p:spPr>
          <a:xfrm>
            <a:off x="6823471" y="4948106"/>
            <a:ext cx="2762250" cy="902043"/>
          </a:xfrm>
          <a:prstGeom prst="rect">
            <a:avLst/>
          </a:prstGeom>
          <a:solidFill>
            <a:schemeClr val="bg1"/>
          </a:solidFill>
          <a:ln w="19050">
            <a:solidFill>
              <a:srgbClr val="3676BD"/>
            </a:solidFill>
          </a:ln>
        </p:spPr>
        <p:txBody>
          <a:bodyPr wrap="square" rtlCol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bg2">
                  <a:lumMod val="7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9295075" y="4948101"/>
            <a:ext cx="276038" cy="215444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r>
              <a:rPr lang="en-US" altLang="ko-KR" dirty="0">
                <a:solidFill>
                  <a:srgbClr val="292929"/>
                </a:solidFill>
                <a:sym typeface="Wingdings" pitchFamily="2" charset="2"/>
              </a:rPr>
              <a:t></a:t>
            </a:r>
            <a:endParaRPr lang="ko-KR" altLang="en-US" dirty="0"/>
          </a:p>
        </p:txBody>
      </p:sp>
      <p:sp>
        <p:nvSpPr>
          <p:cNvPr id="36" name="직사각형 35"/>
          <p:cNvSpPr/>
          <p:nvPr/>
        </p:nvSpPr>
        <p:spPr>
          <a:xfrm>
            <a:off x="6951965" y="5219980"/>
            <a:ext cx="2523898" cy="40734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r>
              <a:rPr lang="ko-KR" alt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질문이 등록되었습니다</a:t>
            </a:r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dirty="0">
              <a:solidFill>
                <a:schemeClr val="tx1">
                  <a:lumMod val="95000"/>
                  <a:lumOff val="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7" name="Rectangle 309"/>
          <p:cNvSpPr>
            <a:spLocks noChangeArrowheads="1"/>
          </p:cNvSpPr>
          <p:nvPr/>
        </p:nvSpPr>
        <p:spPr bwMode="auto">
          <a:xfrm>
            <a:off x="8714802" y="5649247"/>
            <a:ext cx="357374" cy="130175"/>
          </a:xfrm>
          <a:prstGeom prst="rect">
            <a:avLst/>
          </a:prstGeom>
          <a:noFill/>
          <a:ln w="6350" algn="ctr">
            <a:solidFill>
              <a:schemeClr val="folHlink"/>
            </a:solidFill>
            <a:miter lim="800000"/>
            <a:headEnd/>
            <a:tailEnd/>
          </a:ln>
          <a:effectLst/>
        </p:spPr>
        <p:txBody>
          <a:bodyPr wrap="none"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/>
            <a:r>
              <a:rPr lang="ko-KR" altLang="en-US" b="0" dirty="0">
                <a:latin typeface="맑은 고딕" pitchFamily="50" charset="-127"/>
                <a:ea typeface="맑은 고딕" pitchFamily="50" charset="-127"/>
              </a:rPr>
              <a:t>확인</a:t>
            </a:r>
            <a:endParaRPr lang="ko-KR" altLang="ko-KR" b="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8" name="Oval 120"/>
          <p:cNvSpPr>
            <a:spLocks noChangeArrowheads="1"/>
          </p:cNvSpPr>
          <p:nvPr/>
        </p:nvSpPr>
        <p:spPr bwMode="auto">
          <a:xfrm>
            <a:off x="8466758" y="5649842"/>
            <a:ext cx="144463" cy="144462"/>
          </a:xfrm>
          <a:prstGeom prst="ellipse">
            <a:avLst/>
          </a:prstGeom>
          <a:solidFill>
            <a:srgbClr val="FF3300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/>
            <a:r>
              <a:rPr lang="en-US" altLang="ko-KR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39" name="Rectangle 309"/>
          <p:cNvSpPr>
            <a:spLocks noChangeArrowheads="1"/>
          </p:cNvSpPr>
          <p:nvPr/>
        </p:nvSpPr>
        <p:spPr bwMode="auto">
          <a:xfrm>
            <a:off x="9118061" y="5650661"/>
            <a:ext cx="357374" cy="130175"/>
          </a:xfrm>
          <a:prstGeom prst="rect">
            <a:avLst/>
          </a:prstGeom>
          <a:noFill/>
          <a:ln w="6350" algn="ctr">
            <a:solidFill>
              <a:schemeClr val="folHlink"/>
            </a:solidFill>
            <a:miter lim="800000"/>
            <a:headEnd/>
            <a:tailEnd/>
          </a:ln>
          <a:effectLst/>
        </p:spPr>
        <p:txBody>
          <a:bodyPr wrap="none"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/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취소</a:t>
            </a:r>
            <a:endParaRPr lang="ko-KR" altLang="ko-KR" b="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0" name="Oval 120"/>
          <p:cNvSpPr>
            <a:spLocks noChangeArrowheads="1"/>
          </p:cNvSpPr>
          <p:nvPr/>
        </p:nvSpPr>
        <p:spPr bwMode="auto">
          <a:xfrm>
            <a:off x="9441258" y="5627323"/>
            <a:ext cx="144463" cy="144462"/>
          </a:xfrm>
          <a:prstGeom prst="ellipse">
            <a:avLst/>
          </a:prstGeom>
          <a:solidFill>
            <a:srgbClr val="FF3300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/>
            <a:r>
              <a:rPr lang="en-US" altLang="ko-KR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4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400433" y="1760671"/>
            <a:ext cx="134524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solidFill>
                  <a:schemeClr val="bg2">
                    <a:lumMod val="50000"/>
                  </a:schemeClr>
                </a:solidFill>
              </a:rPr>
              <a:t>문의 내용을 입력 하세요 </a:t>
            </a:r>
            <a:endParaRPr lang="ko-KR" altLang="en-US" sz="8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4876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724847" y="1268760"/>
            <a:ext cx="1300161" cy="371476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</a:rPr>
              <a:t>Home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cxnSp>
        <p:nvCxnSpPr>
          <p:cNvPr id="5" name="꺾인 연결선 4"/>
          <p:cNvCxnSpPr>
            <a:stCxn id="17" idx="0"/>
            <a:endCxn id="4" idx="2"/>
          </p:cNvCxnSpPr>
          <p:nvPr/>
        </p:nvCxnSpPr>
        <p:spPr>
          <a:xfrm rot="5400000" flipH="1" flipV="1">
            <a:off x="2498777" y="285452"/>
            <a:ext cx="521366" cy="3230935"/>
          </a:xfrm>
          <a:prstGeom prst="bentConnector3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꺾인 연결선 5"/>
          <p:cNvCxnSpPr>
            <a:stCxn id="14" idx="0"/>
            <a:endCxn id="4" idx="2"/>
          </p:cNvCxnSpPr>
          <p:nvPr/>
        </p:nvCxnSpPr>
        <p:spPr>
          <a:xfrm rot="16200000" flipV="1">
            <a:off x="6367598" y="-352434"/>
            <a:ext cx="521366" cy="4506706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꺾인 연결선 10"/>
          <p:cNvCxnSpPr>
            <a:stCxn id="25" idx="0"/>
            <a:endCxn id="4" idx="2"/>
          </p:cNvCxnSpPr>
          <p:nvPr/>
        </p:nvCxnSpPr>
        <p:spPr>
          <a:xfrm rot="16200000" flipV="1">
            <a:off x="5743258" y="271906"/>
            <a:ext cx="521366" cy="3258026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1015332"/>
              </p:ext>
            </p:extLst>
          </p:nvPr>
        </p:nvGraphicFramePr>
        <p:xfrm>
          <a:off x="8355134" y="2161602"/>
          <a:ext cx="1053000" cy="207644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53000"/>
              </a:tblGrid>
              <a:tr h="3362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</a:rPr>
                        <a:t>고객 지원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362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고객 공지 사항 </a:t>
                      </a:r>
                      <a:endParaRPr lang="en-US" altLang="ko-KR" sz="90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aseline="0" dirty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900" baseline="0" smtClean="0">
                          <a:solidFill>
                            <a:schemeClr val="tx1"/>
                          </a:solidFill>
                        </a:rPr>
                        <a:t>조회 </a:t>
                      </a:r>
                      <a:r>
                        <a:rPr lang="en-US" altLang="ko-KR" sz="900" baseline="0" dirty="0" smtClean="0">
                          <a:solidFill>
                            <a:schemeClr val="tx1"/>
                          </a:solidFill>
                        </a:rPr>
                        <a:t>/ </a:t>
                      </a:r>
                      <a:r>
                        <a:rPr lang="ko-KR" altLang="en-US" sz="900" baseline="0" smtClean="0">
                          <a:solidFill>
                            <a:schemeClr val="tx1"/>
                          </a:solidFill>
                        </a:rPr>
                        <a:t>공지</a:t>
                      </a:r>
                      <a:r>
                        <a:rPr lang="en-US" altLang="ko-KR" sz="900" baseline="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362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aseline="0" dirty="0" smtClean="0">
                          <a:solidFill>
                            <a:schemeClr val="tx1"/>
                          </a:solidFill>
                        </a:rPr>
                        <a:t>공지 사항 </a:t>
                      </a:r>
                      <a:endParaRPr lang="en-US" altLang="ko-KR" sz="900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aseline="0" dirty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900" baseline="0" smtClean="0">
                          <a:solidFill>
                            <a:schemeClr val="tx1"/>
                          </a:solidFill>
                        </a:rPr>
                        <a:t>대리점 </a:t>
                      </a:r>
                      <a:r>
                        <a:rPr lang="en-US" altLang="ko-KR" sz="900" baseline="0" dirty="0" smtClean="0">
                          <a:solidFill>
                            <a:schemeClr val="tx1"/>
                          </a:solidFill>
                        </a:rPr>
                        <a:t>/ </a:t>
                      </a:r>
                      <a:r>
                        <a:rPr lang="ko-KR" altLang="en-US" sz="900" baseline="0" smtClean="0">
                          <a:solidFill>
                            <a:schemeClr val="tx1"/>
                          </a:solidFill>
                        </a:rPr>
                        <a:t>지점 </a:t>
                      </a:r>
                      <a:r>
                        <a:rPr lang="en-US" altLang="ko-KR" sz="900" baseline="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362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</a:rPr>
                        <a:t>1:1 </a:t>
                      </a:r>
                      <a:r>
                        <a:rPr lang="ko-KR" altLang="en-US" sz="900" smtClean="0">
                          <a:solidFill>
                            <a:schemeClr val="tx1"/>
                          </a:solidFill>
                        </a:rPr>
                        <a:t>문의 </a:t>
                      </a: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</a:rPr>
                        <a:t>/ </a:t>
                      </a:r>
                      <a:r>
                        <a:rPr lang="ko-KR" altLang="en-US" sz="900" smtClean="0">
                          <a:solidFill>
                            <a:schemeClr val="tx1"/>
                          </a:solidFill>
                        </a:rPr>
                        <a:t>답변 </a:t>
                      </a:r>
                      <a:endParaRPr lang="en-US" altLang="ko-KR" sz="900" baseline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362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aseline="0" dirty="0" smtClean="0">
                          <a:solidFill>
                            <a:schemeClr val="tx1"/>
                          </a:solidFill>
                        </a:rPr>
                        <a:t>자주하는 질문</a:t>
                      </a:r>
                      <a:endParaRPr lang="en-US" altLang="ko-KR" sz="900" baseline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362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aseline="0" dirty="0" smtClean="0">
                          <a:solidFill>
                            <a:schemeClr val="tx1"/>
                          </a:solidFill>
                        </a:rPr>
                        <a:t>이용약관관리</a:t>
                      </a:r>
                      <a:endParaRPr lang="en-US" altLang="ko-KR" sz="900" baseline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4478984"/>
              </p:ext>
            </p:extLst>
          </p:nvPr>
        </p:nvGraphicFramePr>
        <p:xfrm>
          <a:off x="560512" y="2161602"/>
          <a:ext cx="1166963" cy="33494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66963"/>
              </a:tblGrid>
              <a:tr h="3362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/>
                        <a:t>기초 정보 관리</a:t>
                      </a:r>
                      <a:endParaRPr lang="ko-KR" altLang="en-US" sz="1000" b="1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34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정비 상품 관리</a:t>
                      </a:r>
                      <a:endParaRPr lang="en-US" altLang="ko-KR" sz="9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4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세차상품 관리 </a:t>
                      </a:r>
                      <a:endParaRPr lang="en-US" altLang="ko-KR" sz="9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48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대리점</a:t>
                      </a:r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900" b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회사</a:t>
                      </a:r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  <a:r>
                        <a:rPr lang="ko-KR" altLang="en-US" sz="900" b="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관리</a:t>
                      </a:r>
                      <a:endParaRPr lang="en-US" altLang="ko-KR" sz="9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48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BLE</a:t>
                      </a: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900" b="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단말기 관리</a:t>
                      </a:r>
                      <a:endParaRPr lang="en-US" altLang="ko-KR" sz="9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4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배차 내역 관리</a:t>
                      </a:r>
                      <a:endParaRPr lang="en-US" altLang="ko-KR" sz="9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4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권역 관리</a:t>
                      </a:r>
                      <a:endParaRPr lang="en-US" altLang="ko-KR" sz="9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48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세차 차량 관리 </a:t>
                      </a:r>
                      <a:endParaRPr lang="en-US" altLang="ko-KR" sz="9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48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쿠폰관리 </a:t>
                      </a:r>
                      <a:endParaRPr lang="en-US" altLang="ko-KR" sz="9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48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선물하기</a:t>
                      </a:r>
                      <a:endParaRPr lang="en-US" altLang="ko-KR" sz="9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cxnSp>
        <p:nvCxnSpPr>
          <p:cNvPr id="23" name="꺾인 연결선 22"/>
          <p:cNvCxnSpPr>
            <a:stCxn id="16" idx="0"/>
            <a:endCxn id="4" idx="2"/>
          </p:cNvCxnSpPr>
          <p:nvPr/>
        </p:nvCxnSpPr>
        <p:spPr>
          <a:xfrm rot="5400000" flipH="1" flipV="1">
            <a:off x="3796111" y="1582786"/>
            <a:ext cx="521366" cy="636267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7438267"/>
              </p:ext>
            </p:extLst>
          </p:nvPr>
        </p:nvGraphicFramePr>
        <p:xfrm>
          <a:off x="1870975" y="2161602"/>
          <a:ext cx="1148108" cy="103679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48108"/>
              </a:tblGrid>
              <a:tr h="3362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/>
                        <a:t>사용자 관리 </a:t>
                      </a:r>
                      <a:endParaRPr lang="ko-KR" altLang="en-US" sz="1000" b="1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34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사용자 가입 현황 </a:t>
                      </a:r>
                      <a:endParaRPr lang="en-US" altLang="ko-KR" sz="9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4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사용자 예약 </a:t>
                      </a:r>
                      <a:r>
                        <a:rPr lang="en-US" altLang="ko-KR" sz="900" b="0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900" b="0" kern="120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취소 </a:t>
                      </a:r>
                      <a:r>
                        <a:rPr lang="en-US" altLang="ko-KR" sz="900" b="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/ </a:t>
                      </a:r>
                      <a:r>
                        <a:rPr lang="ko-KR" altLang="en-US" sz="900" b="0" kern="120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결제 </a:t>
                      </a:r>
                      <a:r>
                        <a:rPr lang="ko-KR" altLang="en-US" sz="900" b="0" kern="120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900" b="0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현황 </a:t>
                      </a:r>
                      <a:endParaRPr lang="ko-KR" altLang="en-US" sz="900" b="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3171073"/>
              </p:ext>
            </p:extLst>
          </p:nvPr>
        </p:nvGraphicFramePr>
        <p:xfrm>
          <a:off x="3162583" y="2161602"/>
          <a:ext cx="1152156" cy="10058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52156"/>
              </a:tblGrid>
              <a:tr h="3362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/>
                        <a:t>운영자 관리</a:t>
                      </a:r>
                      <a:endParaRPr lang="ko-KR" altLang="en-US" sz="1000" b="1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34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대리점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관리</a:t>
                      </a:r>
                      <a:endParaRPr lang="en-US" altLang="ko-KR" sz="9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4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직원 관리</a:t>
                      </a:r>
                      <a:endParaRPr lang="ko-KR" altLang="en-US" sz="900" b="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cxnSp>
        <p:nvCxnSpPr>
          <p:cNvPr id="20" name="꺾인 연결선 19"/>
          <p:cNvCxnSpPr>
            <a:stCxn id="15" idx="0"/>
            <a:endCxn id="4" idx="2"/>
          </p:cNvCxnSpPr>
          <p:nvPr/>
        </p:nvCxnSpPr>
        <p:spPr>
          <a:xfrm rot="5400000" flipH="1" flipV="1">
            <a:off x="3149295" y="935970"/>
            <a:ext cx="521366" cy="1929899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7982841"/>
              </p:ext>
            </p:extLst>
          </p:nvPr>
        </p:nvGraphicFramePr>
        <p:xfrm>
          <a:off x="7055411" y="2161602"/>
          <a:ext cx="1155087" cy="13406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55087"/>
              </a:tblGrid>
              <a:tr h="3362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</a:rPr>
                        <a:t>관제 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34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작업 현황</a:t>
                      </a:r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900" b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당일</a:t>
                      </a:r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4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차량 위치 관제 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4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차량 이동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경로 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21" name="직사각형 20"/>
          <p:cNvSpPr/>
          <p:nvPr/>
        </p:nvSpPr>
        <p:spPr>
          <a:xfrm>
            <a:off x="165590" y="227021"/>
            <a:ext cx="4274526" cy="33813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US" altLang="ko-KR" sz="1600" b="1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Tahoma" pitchFamily="34" charset="0"/>
              </a:rPr>
              <a:t>Menu A</a:t>
            </a:r>
            <a:r>
              <a:rPr lang="en-US" sz="16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​rchitecture</a:t>
            </a:r>
            <a:endParaRPr lang="ko-KR" altLang="en-US" sz="1600" b="1" kern="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  <a:cs typeface="Tahoma" pitchFamily="34" charset="0"/>
            </a:endParaRPr>
          </a:p>
        </p:txBody>
      </p:sp>
      <p:sp>
        <p:nvSpPr>
          <p:cNvPr id="22" name="Line 422"/>
          <p:cNvSpPr>
            <a:spLocks noChangeShapeType="1"/>
          </p:cNvSpPr>
          <p:nvPr/>
        </p:nvSpPr>
        <p:spPr bwMode="auto">
          <a:xfrm>
            <a:off x="309563" y="562339"/>
            <a:ext cx="904716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defPPr>
              <a:defRPr lang="ko-K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5pPr>
            <a:lvl6pPr marL="22860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6pPr>
            <a:lvl7pPr marL="27432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7pPr>
            <a:lvl8pPr marL="32004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8pPr>
            <a:lvl9pPr marL="36576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9pPr>
          </a:lstStyle>
          <a:p>
            <a:endParaRPr lang="ko-KR" altLang="en-US"/>
          </a:p>
        </p:txBody>
      </p:sp>
      <p:cxnSp>
        <p:nvCxnSpPr>
          <p:cNvPr id="24" name="직선 연결선 23"/>
          <p:cNvCxnSpPr/>
          <p:nvPr/>
        </p:nvCxnSpPr>
        <p:spPr>
          <a:xfrm>
            <a:off x="309563" y="581389"/>
            <a:ext cx="1214437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7" name="표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1518010"/>
              </p:ext>
            </p:extLst>
          </p:nvPr>
        </p:nvGraphicFramePr>
        <p:xfrm>
          <a:off x="8355134" y="4669562"/>
          <a:ext cx="1062362" cy="137553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62362"/>
              </a:tblGrid>
              <a:tr h="3373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로그인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4406" marR="8440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362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로그인 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4406" marR="8440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62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직원가입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4406" marR="8440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62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아이디</a:t>
                      </a: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90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비밀번호 찾기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4406" marR="8440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28" name="TextBox 27"/>
          <p:cNvSpPr txBox="1"/>
          <p:nvPr/>
        </p:nvSpPr>
        <p:spPr>
          <a:xfrm>
            <a:off x="309563" y="714222"/>
            <a:ext cx="143020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Admin</a:t>
            </a:r>
            <a:r>
              <a:rPr lang="ko-KR" altLang="en-US" sz="1000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: </a:t>
            </a:r>
            <a:r>
              <a:rPr lang="ko-KR" altLang="en-US" sz="1000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관리자 페이지 </a:t>
            </a:r>
            <a:endParaRPr lang="ko-KR" altLang="en-US" sz="10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 bwMode="auto">
          <a:xfrm>
            <a:off x="1582686" y="5664150"/>
            <a:ext cx="5458546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기초 정보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주문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??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분전에는 주문 불가 설정 </a:t>
            </a:r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             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예약후 주문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??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분 이내 미 결제시 결제 취소  </a:t>
            </a:r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구역 관리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동 단위로 차량 매칭 배정을 위한 메뉴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  </a:t>
            </a:r>
          </a:p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권역 관리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: 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해당 지역을 묶어서 표현을 하는 방식으로 등록을 하고 차량 매칭을 할 수 있는 방안으로처리를 할 것 </a:t>
            </a:r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일일 마감을 지어야 함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. </a:t>
            </a:r>
          </a:p>
          <a:p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기초 정보 관리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: </a:t>
            </a:r>
          </a:p>
        </p:txBody>
      </p:sp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9576949"/>
              </p:ext>
            </p:extLst>
          </p:nvPr>
        </p:nvGraphicFramePr>
        <p:xfrm>
          <a:off x="4458239" y="2161602"/>
          <a:ext cx="1155087" cy="13406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55087"/>
              </a:tblGrid>
              <a:tr h="3362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/>
                        <a:t>직원관리  </a:t>
                      </a:r>
                      <a:endParaRPr lang="ko-KR" altLang="en-US" sz="1000" b="1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34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직원 근태 관리 </a:t>
                      </a:r>
                      <a:endParaRPr lang="en-US" altLang="ko-KR" sz="9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4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직원 작업 내역 </a:t>
                      </a:r>
                      <a:endParaRPr lang="ko-KR" altLang="en-US" sz="900" b="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4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정산</a:t>
                      </a:r>
                      <a:r>
                        <a:rPr lang="ko-KR" altLang="en-US" sz="900" b="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내역 </a:t>
                      </a:r>
                      <a:endParaRPr lang="ko-KR" altLang="en-US" sz="900" b="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 bwMode="auto">
          <a:xfrm>
            <a:off x="5889104" y="785609"/>
            <a:ext cx="2719014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err="1" smtClean="0">
                <a:latin typeface="맑은 고딕" pitchFamily="50" charset="-127"/>
                <a:ea typeface="맑은 고딕" pitchFamily="50" charset="-127"/>
              </a:rPr>
              <a:t>일자별</a:t>
            </a:r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  표시 내역  </a:t>
            </a:r>
            <a:r>
              <a:rPr kumimoji="0" lang="ko-KR" altLang="en-US" sz="800" dirty="0" err="1" smtClean="0">
                <a:latin typeface="맑은 고딕" pitchFamily="50" charset="-127"/>
                <a:ea typeface="맑은 고딕" pitchFamily="50" charset="-127"/>
              </a:rPr>
              <a:t>차량별</a:t>
            </a:r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 상품 내역 </a:t>
            </a:r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                      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팀별 내역 </a:t>
            </a:r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                      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지역 별 내역 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(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경기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,</a:t>
            </a:r>
          </a:p>
          <a:p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                      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결제 방식 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(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후불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카드 결제 내역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) </a:t>
            </a:r>
          </a:p>
          <a:p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                      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취소 내역 </a:t>
            </a:r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ko-KR" altLang="en-US" sz="800" dirty="0" err="1" smtClean="0">
                <a:latin typeface="맑은 고딕" pitchFamily="50" charset="-127"/>
                <a:ea typeface="맑은 고딕" pitchFamily="50" charset="-127"/>
              </a:rPr>
              <a:t>일자별</a:t>
            </a:r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+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팀별 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+ </a:t>
            </a:r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 </a:t>
            </a:r>
          </a:p>
          <a:p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29" name="꺾인 연결선 28"/>
          <p:cNvCxnSpPr>
            <a:stCxn id="30" idx="0"/>
            <a:endCxn id="4" idx="2"/>
          </p:cNvCxnSpPr>
          <p:nvPr/>
        </p:nvCxnSpPr>
        <p:spPr>
          <a:xfrm rot="16200000" flipV="1">
            <a:off x="4444672" y="1570492"/>
            <a:ext cx="521366" cy="660854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2136374" y="4051746"/>
            <a:ext cx="4104456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[ </a:t>
            </a:r>
            <a:r>
              <a:rPr lang="ko-KR" altLang="en-US" sz="1050" b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사이트 사용자 레벨 및 주요 관리 권한 </a:t>
            </a:r>
            <a:r>
              <a:rPr lang="en-US" altLang="ko-KR" sz="105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] </a:t>
            </a:r>
            <a:endParaRPr lang="en-US" altLang="ko-KR" sz="1050" b="1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171450" indent="-171450">
              <a:buFontTx/>
              <a:buChar char="-"/>
            </a:pPr>
            <a:r>
              <a:rPr lang="en-US" altLang="ko-KR" sz="105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Admin</a:t>
            </a:r>
            <a:r>
              <a:rPr lang="ko-KR" altLang="en-US" sz="1050" b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05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: </a:t>
            </a:r>
            <a:r>
              <a:rPr lang="en-US" altLang="ko-KR" sz="1050" b="1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050" b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사이트의 전반적인 관리를 하는 관리자임</a:t>
            </a:r>
            <a:r>
              <a:rPr lang="en-US" altLang="ko-KR" sz="105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 </a:t>
            </a:r>
          </a:p>
          <a:p>
            <a:pPr marL="171450" indent="-171450">
              <a:buFontTx/>
              <a:buChar char="-"/>
            </a:pPr>
            <a:r>
              <a:rPr lang="ko-KR" altLang="en-US" sz="105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지역관리자 </a:t>
            </a:r>
            <a:r>
              <a:rPr lang="en-US" altLang="ko-KR" sz="105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:  </a:t>
            </a:r>
            <a:r>
              <a:rPr lang="ko-KR" altLang="en-US" sz="1050" b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대리점과 사용자를 관리를 하는 관리자 레벨임 </a:t>
            </a:r>
            <a:endParaRPr lang="en-US" altLang="ko-KR" sz="1050" b="1" dirty="0" smtClean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5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지점 </a:t>
            </a:r>
            <a:r>
              <a:rPr lang="en-US" altLang="ko-KR" sz="105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/ </a:t>
            </a:r>
            <a:r>
              <a:rPr lang="ko-KR" altLang="en-US" sz="1050" b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대리점 관리자   </a:t>
            </a:r>
            <a:r>
              <a:rPr lang="en-US" altLang="ko-KR" sz="105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: </a:t>
            </a:r>
            <a:r>
              <a:rPr lang="ko-KR" altLang="en-US" sz="1050" b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본사가 직영 및 대리는 하는 관리자</a:t>
            </a:r>
            <a:endParaRPr lang="en-US" altLang="ko-KR" sz="1050" b="1" dirty="0" smtClean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5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지점  </a:t>
            </a:r>
            <a:r>
              <a:rPr lang="en-US" altLang="ko-KR" sz="105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/ </a:t>
            </a:r>
            <a:r>
              <a:rPr lang="ko-KR" altLang="en-US" sz="1050" b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대리점 </a:t>
            </a:r>
            <a:r>
              <a:rPr lang="en-US" altLang="ko-KR" sz="105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manager</a:t>
            </a:r>
            <a:r>
              <a:rPr lang="ko-KR" altLang="en-US" sz="1050" b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</a:t>
            </a:r>
            <a:r>
              <a:rPr lang="en-US" altLang="ko-KR" sz="1050" b="1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: </a:t>
            </a:r>
            <a:r>
              <a:rPr lang="ko-KR" altLang="en-US" sz="1050" b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차량</a:t>
            </a:r>
            <a:r>
              <a:rPr lang="en-US" altLang="ko-KR" sz="105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050" b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단위로 정산을 </a:t>
            </a:r>
            <a:r>
              <a:rPr lang="ko-KR" altLang="en-US" sz="1050" b="1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기분적인 단위의 소그룹 </a:t>
            </a:r>
            <a:endParaRPr lang="en-US" altLang="ko-KR" sz="1050" b="1" dirty="0" smtClean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5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지점 </a:t>
            </a:r>
            <a:r>
              <a:rPr lang="en-US" altLang="ko-KR" sz="105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/ </a:t>
            </a:r>
            <a:r>
              <a:rPr lang="ko-KR" altLang="en-US" sz="1050" b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대리점 </a:t>
            </a:r>
            <a:r>
              <a:rPr lang="en-US" altLang="ko-KR" sz="105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Staff : </a:t>
            </a:r>
            <a:r>
              <a:rPr lang="ko-KR" altLang="en-US" sz="1050" b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차량의 작업을 하는 지원을 직원임 </a:t>
            </a:r>
            <a:endParaRPr lang="ko-KR" altLang="en-US" sz="1050" b="1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graphicFrame>
        <p:nvGraphicFramePr>
          <p:cNvPr id="42" name="표 4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7616829"/>
              </p:ext>
            </p:extLst>
          </p:nvPr>
        </p:nvGraphicFramePr>
        <p:xfrm>
          <a:off x="5756826" y="2161602"/>
          <a:ext cx="1155087" cy="13406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55087"/>
              </a:tblGrid>
              <a:tr h="3362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err="1" smtClean="0">
                          <a:solidFill>
                            <a:schemeClr val="tx1"/>
                          </a:solidFill>
                        </a:rPr>
                        <a:t>레포트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34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작업 중 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4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작업 중 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48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작업 중 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cxnSp>
        <p:nvCxnSpPr>
          <p:cNvPr id="43" name="꺾인 연결선 42"/>
          <p:cNvCxnSpPr>
            <a:stCxn id="42" idx="0"/>
            <a:endCxn id="4" idx="2"/>
          </p:cNvCxnSpPr>
          <p:nvPr/>
        </p:nvCxnSpPr>
        <p:spPr>
          <a:xfrm rot="16200000" flipV="1">
            <a:off x="5093966" y="921198"/>
            <a:ext cx="521366" cy="1959441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7" name="표 4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5976429"/>
              </p:ext>
            </p:extLst>
          </p:nvPr>
        </p:nvGraphicFramePr>
        <p:xfrm>
          <a:off x="7148136" y="4669562"/>
          <a:ext cx="1062362" cy="171176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62362"/>
              </a:tblGrid>
              <a:tr h="3373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대쉬보드</a:t>
                      </a:r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4406" marR="8440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362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가입현황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4406" marR="8440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62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1:1 </a:t>
                      </a:r>
                      <a:r>
                        <a:rPr lang="ko-KR" altLang="en-US" sz="90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문의 현황 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4406" marR="8440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62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공지 사항</a:t>
                      </a:r>
                      <a:r>
                        <a:rPr lang="ko-KR" altLang="en-US" sz="9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4406" marR="8440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62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당일 예약 </a:t>
                      </a: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/ </a:t>
                      </a:r>
                      <a:r>
                        <a:rPr lang="ko-KR" altLang="en-US" sz="90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취소</a:t>
                      </a:r>
                      <a:r>
                        <a:rPr lang="ko-KR" altLang="en-US" sz="90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9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/ </a:t>
                      </a:r>
                      <a:r>
                        <a:rPr lang="ko-KR" altLang="en-US" sz="90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진행 현황 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4406" marR="8440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6647524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3"/>
          </p:nvPr>
        </p:nvSpPr>
        <p:spPr>
          <a:xfrm>
            <a:off x="1020990" y="309526"/>
            <a:ext cx="2954661" cy="223874"/>
          </a:xfrm>
        </p:spPr>
        <p:txBody>
          <a:bodyPr>
            <a:normAutofit lnSpcReduction="10000"/>
          </a:bodyPr>
          <a:lstStyle/>
          <a:p>
            <a:r>
              <a:rPr lang="en-US" altLang="ko-KR" dirty="0"/>
              <a:t>Home &gt; </a:t>
            </a:r>
            <a:r>
              <a:rPr lang="ko-KR" altLang="en-US" dirty="0" err="1"/>
              <a:t>메인화면</a:t>
            </a:r>
            <a:r>
              <a:rPr lang="ko-KR" altLang="en-US" dirty="0"/>
              <a:t> </a:t>
            </a:r>
            <a:r>
              <a:rPr lang="en-US" altLang="ko-KR" dirty="0"/>
              <a:t>&gt; </a:t>
            </a:r>
            <a:r>
              <a:rPr lang="en-US" altLang="ko-KR" dirty="0" smtClean="0"/>
              <a:t>1:1 </a:t>
            </a:r>
            <a:r>
              <a:rPr lang="ko-KR" altLang="en-US" smtClean="0"/>
              <a:t>답변 </a:t>
            </a:r>
            <a:endParaRPr lang="ko-KR" altLang="en-US" dirty="0"/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490369"/>
              </p:ext>
            </p:extLst>
          </p:nvPr>
        </p:nvGraphicFramePr>
        <p:xfrm>
          <a:off x="7770263" y="878116"/>
          <a:ext cx="2030962" cy="2139202"/>
        </p:xfrm>
        <a:graphic>
          <a:graphicData uri="http://schemas.openxmlformats.org/drawingml/2006/table">
            <a:tbl>
              <a:tblPr/>
              <a:tblGrid>
                <a:gridCol w="216558"/>
                <a:gridCol w="1814404"/>
              </a:tblGrid>
              <a:tr h="13677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No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설명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8528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lang="ko-KR" altLang="en-US" sz="8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0" marB="468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altLang="ko-KR" sz="800" b="0" baseline="0" dirty="0">
                        <a:solidFill>
                          <a:schemeClr val="tx1"/>
                        </a:solidFill>
                        <a:latin typeface="맑은 고딕" pitchFamily="50" charset="-127"/>
                        <a:ea typeface="+mn-ea"/>
                      </a:endParaRPr>
                    </a:p>
                  </a:txBody>
                  <a:tcPr marL="36000" marR="36000" marT="46800" marB="4680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1552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lang="ko-KR" altLang="en-US" sz="8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0" marB="468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0" marB="4680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1552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lang="ko-KR" altLang="en-US" sz="8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0" marB="468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0" marB="4680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1552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lang="ko-KR" altLang="en-US" sz="8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0" marB="468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0" marB="4680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15528">
                <a:tc>
                  <a:txBody>
                    <a:bodyPr/>
                    <a:lstStyle/>
                    <a:p>
                      <a:pPr algn="ctr"/>
                      <a:endParaRPr lang="ko-KR" altLang="en-US" sz="8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0" marB="468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0" marB="4680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15528">
                <a:tc>
                  <a:txBody>
                    <a:bodyPr/>
                    <a:lstStyle/>
                    <a:p>
                      <a:pPr algn="ctr"/>
                      <a:endParaRPr lang="ko-KR" altLang="en-US" sz="8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0" marB="468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0" marB="4680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0">
                <a:tc gridSpan="2">
                  <a:txBody>
                    <a:bodyPr/>
                    <a:lstStyle/>
                    <a:p>
                      <a:pPr marL="88900" indent="-39688" algn="l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Note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5" marB="46805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8433">
                <a:tc gridSpan="2"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5" marB="46805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90" name="텍스트 개체 틀 3"/>
          <p:cNvSpPr>
            <a:spLocks noGrp="1"/>
          </p:cNvSpPr>
          <p:nvPr>
            <p:ph type="body" sz="quarter" idx="23"/>
          </p:nvPr>
        </p:nvSpPr>
        <p:spPr>
          <a:xfrm>
            <a:off x="5363205" y="61744"/>
            <a:ext cx="1066170" cy="185906"/>
          </a:xfrm>
        </p:spPr>
        <p:txBody>
          <a:bodyPr/>
          <a:lstStyle/>
          <a:p>
            <a:r>
              <a:rPr lang="en-US" altLang="ko-KR" sz="1000" dirty="0" smtClean="0"/>
              <a:t>(</a:t>
            </a:r>
            <a:r>
              <a:rPr lang="ko-KR" altLang="en-US" sz="1000" smtClean="0"/>
              <a:t>주</a:t>
            </a:r>
            <a:r>
              <a:rPr lang="en-US" altLang="ko-KR" sz="1000" dirty="0" smtClean="0"/>
              <a:t>)</a:t>
            </a:r>
            <a:r>
              <a:rPr lang="ko-KR" altLang="en-US" sz="1000" smtClean="0"/>
              <a:t>지트레이스</a:t>
            </a:r>
            <a:endParaRPr lang="ko-KR" altLang="en-US" sz="1000" dirty="0"/>
          </a:p>
        </p:txBody>
      </p:sp>
      <p:sp>
        <p:nvSpPr>
          <p:cNvPr id="92" name="텍스트 개체 틀 9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119" name="직사각형 118"/>
          <p:cNvSpPr/>
          <p:nvPr/>
        </p:nvSpPr>
        <p:spPr>
          <a:xfrm>
            <a:off x="236677" y="688838"/>
            <a:ext cx="848309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800" dirty="0"/>
              <a:t>[ </a:t>
            </a:r>
            <a:r>
              <a:rPr lang="en-US" altLang="ko-KR" sz="800" dirty="0" smtClean="0"/>
              <a:t>1:1 </a:t>
            </a:r>
            <a:r>
              <a:rPr lang="ko-KR" altLang="en-US" sz="800" smtClean="0"/>
              <a:t>문의   </a:t>
            </a:r>
            <a:r>
              <a:rPr lang="en-US" altLang="ko-KR" sz="800" dirty="0"/>
              <a:t>] </a:t>
            </a:r>
            <a:endParaRPr lang="ko-KR" altLang="en-US" sz="800" dirty="0"/>
          </a:p>
        </p:txBody>
      </p:sp>
      <p:pic>
        <p:nvPicPr>
          <p:cNvPr id="18" name="tabl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278" y="1129231"/>
            <a:ext cx="7092950" cy="3099546"/>
          </a:xfrm>
          <a:prstGeom prst="rect">
            <a:avLst/>
          </a:prstGeom>
        </p:spPr>
      </p:pic>
      <p:sp>
        <p:nvSpPr>
          <p:cNvPr id="19" name="Text Box"/>
          <p:cNvSpPr>
            <a:spLocks/>
          </p:cNvSpPr>
          <p:nvPr/>
        </p:nvSpPr>
        <p:spPr bwMode="auto">
          <a:xfrm>
            <a:off x="1473292" y="1424575"/>
            <a:ext cx="5654504" cy="165600"/>
          </a:xfrm>
          <a:prstGeom prst="rect">
            <a:avLst/>
          </a:prstGeom>
          <a:solidFill>
            <a:schemeClr val="bg1"/>
          </a:solidFill>
          <a:ln w="63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32400" rIns="72000" bIns="32400" rtlCol="0" anchor="t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rgbClr val="262626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6588919" y="4364624"/>
            <a:ext cx="833307" cy="267789"/>
          </a:xfrm>
          <a:prstGeom prst="rect">
            <a:avLst/>
          </a:prstGeom>
          <a:solidFill>
            <a:srgbClr val="3676BD"/>
          </a:solidFill>
        </p:spPr>
        <p:txBody>
          <a:bodyPr wrap="square" rtlCol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/>
            <a:r>
              <a:rPr lang="ko-KR" altLang="en-US" b="1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목록</a:t>
            </a:r>
            <a:endParaRPr lang="ko-KR" altLang="en-US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Text Box"/>
          <p:cNvSpPr>
            <a:spLocks/>
          </p:cNvSpPr>
          <p:nvPr/>
        </p:nvSpPr>
        <p:spPr bwMode="auto">
          <a:xfrm>
            <a:off x="1472665" y="1175748"/>
            <a:ext cx="1759405" cy="165600"/>
          </a:xfrm>
          <a:prstGeom prst="rect">
            <a:avLst/>
          </a:prstGeom>
          <a:solidFill>
            <a:schemeClr val="bg1"/>
          </a:solidFill>
          <a:ln w="6350" cap="flat" cmpd="sng" algn="ctr">
            <a:solidFill>
              <a:srgbClr val="333333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32400" rIns="72000" bIns="32400" rtlCol="0" anchor="ctr" anchorCtr="0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olidFill>
                  <a:srgbClr val="262626"/>
                </a:solidFill>
                <a:latin typeface="맑은 고딕" pitchFamily="50" charset="-127"/>
                <a:ea typeface="맑은 고딕" pitchFamily="50" charset="-127"/>
              </a:rPr>
              <a:t>가입 </a:t>
            </a:r>
            <a:endParaRPr lang="en-US" dirty="0">
              <a:solidFill>
                <a:srgbClr val="262626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Text Box"/>
          <p:cNvSpPr>
            <a:spLocks/>
          </p:cNvSpPr>
          <p:nvPr/>
        </p:nvSpPr>
        <p:spPr bwMode="auto">
          <a:xfrm>
            <a:off x="3242507" y="1175748"/>
            <a:ext cx="165600" cy="165600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 cap="flat" cmpd="sng" algn="ctr">
            <a:solidFill>
              <a:srgbClr val="333333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32400" rIns="72000" bIns="32400" rtlCol="0" anchor="t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rgbClr val="262626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3" name="Drop-Down Arrow"/>
          <p:cNvSpPr/>
          <p:nvPr/>
        </p:nvSpPr>
        <p:spPr>
          <a:xfrm rot="10800000">
            <a:off x="3290450" y="1236130"/>
            <a:ext cx="74231" cy="59296"/>
          </a:xfrm>
          <a:prstGeom prst="triangle">
            <a:avLst/>
          </a:prstGeom>
          <a:solidFill>
            <a:schemeClr val="bg1"/>
          </a:solidFill>
          <a:ln w="6350">
            <a:solidFill>
              <a:srgbClr val="333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>
              <a:solidFill>
                <a:srgbClr val="262626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6" name="TextBox 64"/>
          <p:cNvSpPr txBox="1"/>
          <p:nvPr/>
        </p:nvSpPr>
        <p:spPr bwMode="auto">
          <a:xfrm>
            <a:off x="341058" y="4631417"/>
            <a:ext cx="7072169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marL="93663" indent="-93663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고객님의 개인정보 </a:t>
            </a:r>
            <a:r>
              <a:rPr lang="ko-KR" altLang="en-US" b="1" dirty="0" err="1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노출시에</a:t>
            </a:r>
            <a:r>
              <a:rPr lang="ko-KR" altLang="en-US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 타인의 의하여 예기치 못한 피해를 입을 수 있으니 주의하시기 바랍니다</a:t>
            </a:r>
            <a:r>
              <a:rPr lang="en-US" altLang="ko-KR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93663" indent="-93663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고객님의 소중한 개인정보는 노출되지 않도록 주의해 주시기 바랍니다</a:t>
            </a:r>
            <a:r>
              <a:rPr lang="en-US" altLang="ko-KR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  - </a:t>
            </a:r>
            <a:r>
              <a:rPr lang="ko-KR" altLang="en-US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주민번호</a:t>
            </a:r>
            <a:r>
              <a:rPr lang="en-US" altLang="ko-KR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휴대폰번호</a:t>
            </a:r>
            <a:r>
              <a:rPr lang="en-US" altLang="ko-KR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b="1" dirty="0" err="1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이메일주소</a:t>
            </a:r>
            <a:r>
              <a:rPr lang="ko-KR" altLang="en-US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 등의 유효한 정보는 노출을 </a:t>
            </a:r>
            <a:r>
              <a:rPr lang="ko-KR" altLang="en-US" b="1" dirty="0" err="1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삼가해</a:t>
            </a:r>
            <a:r>
              <a:rPr lang="ko-KR" altLang="en-US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 주시기 바랍니다</a:t>
            </a:r>
            <a:r>
              <a:rPr lang="en-US" altLang="ko-KR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b="1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7" name="tabl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856" y="1671732"/>
            <a:ext cx="6992035" cy="1163338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533" y="4655531"/>
            <a:ext cx="7323135" cy="1235053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400433" y="1760671"/>
            <a:ext cx="134524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solidFill>
                  <a:schemeClr val="bg2">
                    <a:lumMod val="50000"/>
                  </a:schemeClr>
                </a:solidFill>
              </a:rPr>
              <a:t>문의 내용을 입력 하세요 </a:t>
            </a:r>
            <a:endParaRPr lang="ko-KR" altLang="en-US" sz="8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323817" y="3147850"/>
            <a:ext cx="1205713" cy="262833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 smtClean="0">
                <a:solidFill>
                  <a:schemeClr val="tx1"/>
                </a:solidFill>
              </a:rPr>
              <a:t>답변 </a:t>
            </a:r>
            <a:endParaRPr lang="ko-KR" altLang="en-US" sz="800" b="1" dirty="0">
              <a:solidFill>
                <a:schemeClr val="tx1"/>
              </a:solidFill>
            </a:endParaRPr>
          </a:p>
        </p:txBody>
      </p:sp>
      <p:pic>
        <p:nvPicPr>
          <p:cNvPr id="31" name="tabl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533" y="3522823"/>
            <a:ext cx="6935926" cy="706414"/>
          </a:xfrm>
          <a:prstGeom prst="rect">
            <a:avLst/>
          </a:prstGeom>
        </p:spPr>
      </p:pic>
      <p:sp>
        <p:nvSpPr>
          <p:cNvPr id="41" name="Oval 120"/>
          <p:cNvSpPr>
            <a:spLocks noChangeArrowheads="1"/>
          </p:cNvSpPr>
          <p:nvPr/>
        </p:nvSpPr>
        <p:spPr bwMode="auto">
          <a:xfrm>
            <a:off x="6861109" y="4237879"/>
            <a:ext cx="144463" cy="144462"/>
          </a:xfrm>
          <a:prstGeom prst="ellipse">
            <a:avLst/>
          </a:prstGeom>
          <a:solidFill>
            <a:srgbClr val="FF3300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/>
            <a:r>
              <a:rPr lang="en-US" altLang="ko-KR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en-US" altLang="ko-KR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409958" y="3598996"/>
            <a:ext cx="114486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smtClean="0">
                <a:solidFill>
                  <a:schemeClr val="bg2">
                    <a:lumMod val="50000"/>
                  </a:schemeClr>
                </a:solidFill>
              </a:rPr>
              <a:t>답변 준비 중입니다</a:t>
            </a:r>
            <a:r>
              <a:rPr lang="en-US" altLang="ko-KR" sz="800" dirty="0" smtClean="0">
                <a:solidFill>
                  <a:schemeClr val="bg2">
                    <a:lumMod val="50000"/>
                  </a:schemeClr>
                </a:solidFill>
              </a:rPr>
              <a:t>. </a:t>
            </a:r>
            <a:endParaRPr lang="ko-KR" altLang="en-US" sz="8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4" name="Oval 120"/>
          <p:cNvSpPr>
            <a:spLocks noChangeArrowheads="1"/>
          </p:cNvSpPr>
          <p:nvPr/>
        </p:nvSpPr>
        <p:spPr bwMode="auto">
          <a:xfrm>
            <a:off x="1472665" y="3693122"/>
            <a:ext cx="144463" cy="144462"/>
          </a:xfrm>
          <a:prstGeom prst="ellipse">
            <a:avLst/>
          </a:prstGeom>
          <a:solidFill>
            <a:srgbClr val="FF3300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/>
            <a:r>
              <a:rPr lang="en-US" altLang="ko-KR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3122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520611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4228903" y="1124744"/>
            <a:ext cx="1300161" cy="371476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</a:rPr>
              <a:t>Home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cxnSp>
        <p:nvCxnSpPr>
          <p:cNvPr id="5" name="꺾인 연결선 4"/>
          <p:cNvCxnSpPr>
            <a:stCxn id="17" idx="0"/>
            <a:endCxn id="4" idx="2"/>
          </p:cNvCxnSpPr>
          <p:nvPr/>
        </p:nvCxnSpPr>
        <p:spPr>
          <a:xfrm rot="5400000" flipH="1" flipV="1">
            <a:off x="3260520" y="531821"/>
            <a:ext cx="654064" cy="2582863"/>
          </a:xfrm>
          <a:prstGeom prst="bentConnector3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꺾인 연결선 5"/>
          <p:cNvCxnSpPr>
            <a:stCxn id="14" idx="0"/>
            <a:endCxn id="4" idx="2"/>
          </p:cNvCxnSpPr>
          <p:nvPr/>
        </p:nvCxnSpPr>
        <p:spPr>
          <a:xfrm rot="16200000" flipV="1">
            <a:off x="5837878" y="537326"/>
            <a:ext cx="654064" cy="2571852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4196258"/>
              </p:ext>
            </p:extLst>
          </p:nvPr>
        </p:nvGraphicFramePr>
        <p:xfrm>
          <a:off x="6924336" y="2150284"/>
          <a:ext cx="1053000" cy="13507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53000"/>
              </a:tblGrid>
              <a:tr h="27014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고객 지원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7014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공지 사항 </a:t>
                      </a:r>
                      <a:endParaRPr lang="en-US" altLang="ko-KR" sz="900" baseline="0" dirty="0" smtClean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7014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1:1 </a:t>
                      </a:r>
                      <a:r>
                        <a:rPr lang="ko-KR" altLang="en-US" sz="90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문의 </a:t>
                      </a:r>
                      <a:endParaRPr lang="en-US" altLang="ko-KR" sz="900" baseline="0" dirty="0" smtClean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7014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aseline="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자주하는 질문</a:t>
                      </a:r>
                      <a:endParaRPr lang="en-US" altLang="ko-KR" sz="900" baseline="0" dirty="0" smtClean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7014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aseline="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이용약관관리</a:t>
                      </a:r>
                      <a:endParaRPr lang="en-US" altLang="ko-KR" sz="900" baseline="0" dirty="0" smtClean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9502545"/>
              </p:ext>
            </p:extLst>
          </p:nvPr>
        </p:nvGraphicFramePr>
        <p:xfrm>
          <a:off x="1712640" y="2150284"/>
          <a:ext cx="1166963" cy="278016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66963"/>
              </a:tblGrid>
              <a:tr h="27908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기초 정보 관리</a:t>
                      </a:r>
                      <a:endParaRPr lang="ko-KR" altLang="en-US" sz="1000" b="1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778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 err="1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내정보</a:t>
                      </a:r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관리</a:t>
                      </a:r>
                      <a:endParaRPr lang="en-US" altLang="ko-KR" sz="900" b="0" dirty="0" smtClean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778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카드 정보</a:t>
                      </a:r>
                      <a:endParaRPr lang="en-US" altLang="ko-KR" sz="900" b="0" dirty="0" smtClean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778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차량 정보 </a:t>
                      </a:r>
                      <a:endParaRPr lang="en-US" altLang="ko-KR" sz="900" b="0" dirty="0" smtClean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778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예약내역 조회</a:t>
                      </a:r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/</a:t>
                      </a:r>
                      <a:r>
                        <a:rPr lang="ko-KR" altLang="en-US" sz="900" b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취소 </a:t>
                      </a:r>
                      <a:endParaRPr lang="en-US" altLang="ko-KR" sz="900" b="0" dirty="0" smtClean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778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이력관리</a:t>
                      </a:r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(</a:t>
                      </a: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</a:t>
                      </a:r>
                      <a:r>
                        <a:rPr lang="ko-KR" altLang="en-US" sz="900" b="0" baseline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세차</a:t>
                      </a: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</a:t>
                      </a:r>
                      <a:r>
                        <a:rPr lang="ko-KR" altLang="en-US" sz="900" b="0" baseline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정비 </a:t>
                      </a: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) </a:t>
                      </a:r>
                      <a:endParaRPr lang="en-US" altLang="ko-KR" sz="900" b="0" dirty="0" smtClean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7789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dirty="0" err="1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쿠폰함</a:t>
                      </a:r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</a:t>
                      </a:r>
                      <a:endParaRPr lang="en-US" altLang="ko-KR" sz="900" b="0" dirty="0" smtClean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778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포인트 </a:t>
                      </a:r>
                      <a:endParaRPr lang="en-US" altLang="ko-KR" sz="900" b="0" dirty="0" smtClean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778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선물하기</a:t>
                      </a:r>
                      <a:endParaRPr lang="en-US" altLang="ko-KR" sz="900" b="0" dirty="0" smtClean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778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알림 </a:t>
                      </a:r>
                      <a:endParaRPr lang="en-US" altLang="ko-KR" sz="900" b="0" dirty="0" smtClean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23" name="꺾인 연결선 22"/>
          <p:cNvCxnSpPr>
            <a:stCxn id="16" idx="0"/>
            <a:endCxn id="4" idx="2"/>
          </p:cNvCxnSpPr>
          <p:nvPr/>
        </p:nvCxnSpPr>
        <p:spPr>
          <a:xfrm rot="16200000" flipV="1">
            <a:off x="4992951" y="1382253"/>
            <a:ext cx="654064" cy="881997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4842327"/>
              </p:ext>
            </p:extLst>
          </p:nvPr>
        </p:nvGraphicFramePr>
        <p:xfrm>
          <a:off x="3449520" y="2150284"/>
          <a:ext cx="1148108" cy="84666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48108"/>
              </a:tblGrid>
              <a:tr h="2830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정비</a:t>
                      </a:r>
                      <a:endParaRPr lang="ko-KR" altLang="en-US" sz="1000" b="1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818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이용안내</a:t>
                      </a:r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/</a:t>
                      </a:r>
                      <a:r>
                        <a:rPr lang="ko-KR" altLang="en-US" sz="900" b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요금안내</a:t>
                      </a:r>
                      <a:endParaRPr lang="en-US" altLang="ko-KR" sz="900" b="0" dirty="0" smtClean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818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kern="120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상품소개</a:t>
                      </a:r>
                      <a:endParaRPr lang="ko-KR" altLang="en-US" sz="900" b="0" kern="12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1997480"/>
              </p:ext>
            </p:extLst>
          </p:nvPr>
        </p:nvGraphicFramePr>
        <p:xfrm>
          <a:off x="5167545" y="2150284"/>
          <a:ext cx="1186873" cy="84666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86873"/>
              </a:tblGrid>
              <a:tr h="2830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세차</a:t>
                      </a:r>
                      <a:endParaRPr lang="ko-KR" altLang="en-US" sz="1000" b="1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818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이용안내</a:t>
                      </a:r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/</a:t>
                      </a:r>
                      <a:r>
                        <a:rPr lang="ko-KR" altLang="en-US" sz="900" b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요금안내</a:t>
                      </a:r>
                      <a:endParaRPr lang="en-US" altLang="ko-KR" sz="900" b="0" dirty="0" smtClean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818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kern="120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상품소개</a:t>
                      </a:r>
                      <a:endParaRPr lang="ko-KR" altLang="en-US" sz="900" b="0" kern="12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cxnSp>
        <p:nvCxnSpPr>
          <p:cNvPr id="20" name="꺾인 연결선 19"/>
          <p:cNvCxnSpPr>
            <a:stCxn id="15" idx="0"/>
            <a:endCxn id="4" idx="2"/>
          </p:cNvCxnSpPr>
          <p:nvPr/>
        </p:nvCxnSpPr>
        <p:spPr>
          <a:xfrm rot="5400000" flipH="1" flipV="1">
            <a:off x="4124247" y="1395547"/>
            <a:ext cx="654064" cy="855410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165590" y="227021"/>
            <a:ext cx="4274526" cy="33813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US" altLang="ko-KR" sz="1600" b="1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Tahoma" pitchFamily="34" charset="0"/>
              </a:rPr>
              <a:t>Menu A</a:t>
            </a:r>
            <a:r>
              <a:rPr lang="en-US" sz="16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​rchitecture</a:t>
            </a:r>
            <a:endParaRPr lang="ko-KR" altLang="en-US" sz="1600" b="1" kern="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  <a:cs typeface="Tahoma" pitchFamily="34" charset="0"/>
            </a:endParaRPr>
          </a:p>
        </p:txBody>
      </p:sp>
      <p:sp>
        <p:nvSpPr>
          <p:cNvPr id="22" name="Line 422"/>
          <p:cNvSpPr>
            <a:spLocks noChangeShapeType="1"/>
          </p:cNvSpPr>
          <p:nvPr/>
        </p:nvSpPr>
        <p:spPr bwMode="auto">
          <a:xfrm>
            <a:off x="309563" y="562339"/>
            <a:ext cx="904716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defPPr>
              <a:defRPr lang="ko-K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5pPr>
            <a:lvl6pPr marL="22860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6pPr>
            <a:lvl7pPr marL="27432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7pPr>
            <a:lvl8pPr marL="32004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8pPr>
            <a:lvl9pPr marL="36576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9pPr>
          </a:lstStyle>
          <a:p>
            <a:endParaRPr lang="ko-KR" altLang="en-US"/>
          </a:p>
        </p:txBody>
      </p:sp>
      <p:cxnSp>
        <p:nvCxnSpPr>
          <p:cNvPr id="24" name="직선 연결선 23"/>
          <p:cNvCxnSpPr/>
          <p:nvPr/>
        </p:nvCxnSpPr>
        <p:spPr>
          <a:xfrm>
            <a:off x="309563" y="581389"/>
            <a:ext cx="1214437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309563" y="785609"/>
            <a:ext cx="14798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>
                <a:latin typeface="+mn-ea"/>
                <a:ea typeface="+mn-ea"/>
              </a:rPr>
              <a:t>고객 </a:t>
            </a:r>
            <a:r>
              <a:rPr lang="ko-KR" altLang="en-US" sz="1200" b="1" dirty="0" err="1" smtClean="0">
                <a:latin typeface="+mn-ea"/>
                <a:ea typeface="+mn-ea"/>
              </a:rPr>
              <a:t>앱</a:t>
            </a:r>
            <a:r>
              <a:rPr lang="ko-KR" altLang="en-US" sz="1200" b="1" dirty="0">
                <a:latin typeface="+mn-ea"/>
                <a:ea typeface="+mn-ea"/>
              </a:rPr>
              <a:t> </a:t>
            </a:r>
            <a:r>
              <a:rPr lang="ko-KR" altLang="en-US" sz="1200" b="1" dirty="0" smtClean="0">
                <a:latin typeface="+mn-ea"/>
                <a:ea typeface="+mn-ea"/>
              </a:rPr>
              <a:t>사이트 </a:t>
            </a:r>
            <a:r>
              <a:rPr lang="ko-KR" altLang="en-US" sz="1200" b="1" dirty="0" err="1" smtClean="0">
                <a:latin typeface="+mn-ea"/>
                <a:ea typeface="+mn-ea"/>
              </a:rPr>
              <a:t>맵</a:t>
            </a:r>
            <a:r>
              <a:rPr lang="ko-KR" altLang="en-US" sz="1200" b="1" dirty="0" smtClean="0">
                <a:latin typeface="+mn-ea"/>
                <a:ea typeface="+mn-ea"/>
              </a:rPr>
              <a:t> </a:t>
            </a:r>
            <a:endParaRPr lang="ko-KR" altLang="en-US" sz="1200" b="1" dirty="0">
              <a:latin typeface="+mn-ea"/>
              <a:ea typeface="+mn-ea"/>
            </a:endParaRPr>
          </a:p>
        </p:txBody>
      </p:sp>
      <p:sp>
        <p:nvSpPr>
          <p:cNvPr id="29" name="오각형 28"/>
          <p:cNvSpPr/>
          <p:nvPr/>
        </p:nvSpPr>
        <p:spPr>
          <a:xfrm>
            <a:off x="1275952" y="5636055"/>
            <a:ext cx="1512168" cy="647454"/>
          </a:xfrm>
          <a:prstGeom prst="homePlate">
            <a:avLst>
              <a:gd name="adj" fmla="val 30034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차량 선택 </a:t>
            </a:r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위치 선택 </a:t>
            </a:r>
          </a:p>
        </p:txBody>
      </p:sp>
      <p:sp>
        <p:nvSpPr>
          <p:cNvPr id="31" name="갈매기형 수장 30"/>
          <p:cNvSpPr/>
          <p:nvPr/>
        </p:nvSpPr>
        <p:spPr>
          <a:xfrm>
            <a:off x="2500088" y="5635746"/>
            <a:ext cx="1800200" cy="648073"/>
          </a:xfrm>
          <a:prstGeom prst="chevron">
            <a:avLst>
              <a:gd name="adj" fmla="val 26040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상품 선택 </a:t>
            </a:r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( </a:t>
            </a:r>
            <a:r>
              <a:rPr lang="ko-KR" altLang="en-US" sz="800" smtClean="0">
                <a:solidFill>
                  <a:schemeClr val="tx1"/>
                </a:solidFill>
              </a:rPr>
              <a:t>정비 </a:t>
            </a:r>
            <a:r>
              <a:rPr lang="en-US" altLang="ko-KR" sz="800" dirty="0" smtClean="0">
                <a:solidFill>
                  <a:schemeClr val="tx1"/>
                </a:solidFill>
              </a:rPr>
              <a:t>/ </a:t>
            </a:r>
            <a:r>
              <a:rPr lang="ko-KR" altLang="en-US" sz="800" smtClean="0">
                <a:solidFill>
                  <a:schemeClr val="tx1"/>
                </a:solidFill>
              </a:rPr>
              <a:t>세차 </a:t>
            </a:r>
            <a:r>
              <a:rPr lang="en-US" altLang="ko-KR" sz="800" dirty="0" smtClean="0">
                <a:solidFill>
                  <a:schemeClr val="tx1"/>
                </a:solidFill>
              </a:rPr>
              <a:t>)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 bwMode="auto">
          <a:xfrm>
            <a:off x="1052512" y="5136064"/>
            <a:ext cx="806631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[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예약 절차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]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2" name="갈매기형 수장 31"/>
          <p:cNvSpPr/>
          <p:nvPr/>
        </p:nvSpPr>
        <p:spPr>
          <a:xfrm>
            <a:off x="4049142" y="5635746"/>
            <a:ext cx="1800200" cy="648073"/>
          </a:xfrm>
          <a:prstGeom prst="chevron">
            <a:avLst>
              <a:gd name="adj" fmla="val 26040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세차 예약 </a:t>
            </a:r>
          </a:p>
        </p:txBody>
      </p:sp>
      <p:sp>
        <p:nvSpPr>
          <p:cNvPr id="33" name="갈매기형 수장 32"/>
          <p:cNvSpPr/>
          <p:nvPr/>
        </p:nvSpPr>
        <p:spPr>
          <a:xfrm>
            <a:off x="5601072" y="5635746"/>
            <a:ext cx="1800200" cy="648073"/>
          </a:xfrm>
          <a:prstGeom prst="chevron">
            <a:avLst>
              <a:gd name="adj" fmla="val 26040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결제 </a:t>
            </a:r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( </a:t>
            </a:r>
            <a:r>
              <a:rPr lang="ko-KR" altLang="en-US" sz="800" smtClean="0">
                <a:solidFill>
                  <a:schemeClr val="tx1"/>
                </a:solidFill>
              </a:rPr>
              <a:t>현금 </a:t>
            </a:r>
            <a:r>
              <a:rPr lang="en-US" altLang="ko-KR" sz="800" dirty="0" smtClean="0">
                <a:solidFill>
                  <a:schemeClr val="tx1"/>
                </a:solidFill>
              </a:rPr>
              <a:t>/ </a:t>
            </a:r>
            <a:r>
              <a:rPr lang="ko-KR" altLang="en-US" sz="800" smtClean="0">
                <a:solidFill>
                  <a:schemeClr val="tx1"/>
                </a:solidFill>
              </a:rPr>
              <a:t>카드 </a:t>
            </a:r>
            <a:r>
              <a:rPr lang="en-US" altLang="ko-KR" sz="800" dirty="0" smtClean="0">
                <a:solidFill>
                  <a:schemeClr val="tx1"/>
                </a:solidFill>
              </a:rPr>
              <a:t>/ </a:t>
            </a:r>
            <a:r>
              <a:rPr lang="ko-KR" altLang="en-US" sz="800" smtClean="0">
                <a:solidFill>
                  <a:schemeClr val="tx1"/>
                </a:solidFill>
              </a:rPr>
              <a:t>쿠폰 </a:t>
            </a:r>
            <a:r>
              <a:rPr lang="en-US" altLang="ko-KR" sz="800" dirty="0" smtClean="0">
                <a:solidFill>
                  <a:schemeClr val="tx1"/>
                </a:solidFill>
              </a:rPr>
              <a:t>/ </a:t>
            </a:r>
            <a:r>
              <a:rPr lang="ko-KR" altLang="en-US" sz="800" smtClean="0">
                <a:solidFill>
                  <a:schemeClr val="tx1"/>
                </a:solidFill>
              </a:rPr>
              <a:t>포인트 </a:t>
            </a:r>
            <a:r>
              <a:rPr lang="en-US" altLang="ko-KR" sz="800" dirty="0" smtClean="0">
                <a:solidFill>
                  <a:schemeClr val="tx1"/>
                </a:solidFill>
              </a:rPr>
              <a:t>) </a:t>
            </a:r>
            <a:r>
              <a:rPr lang="ko-KR" altLang="en-US" sz="800" smtClean="0">
                <a:solidFill>
                  <a:schemeClr val="tx1"/>
                </a:solidFill>
              </a:rPr>
              <a:t>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34" name="갈매기형 수장 33"/>
          <p:cNvSpPr/>
          <p:nvPr/>
        </p:nvSpPr>
        <p:spPr>
          <a:xfrm>
            <a:off x="7183629" y="5635746"/>
            <a:ext cx="1800200" cy="648073"/>
          </a:xfrm>
          <a:prstGeom prst="chevron">
            <a:avLst>
              <a:gd name="adj" fmla="val 26040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예약 완료 </a:t>
            </a:r>
          </a:p>
        </p:txBody>
      </p:sp>
      <p:sp>
        <p:nvSpPr>
          <p:cNvPr id="39" name="TextBox 38"/>
          <p:cNvSpPr txBox="1"/>
          <p:nvPr/>
        </p:nvSpPr>
        <p:spPr bwMode="auto">
          <a:xfrm>
            <a:off x="2617185" y="6398779"/>
            <a:ext cx="1431957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날짜는 현재 시간에서 가장 가까운 시간으로 예약 </a:t>
            </a:r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 bwMode="auto">
          <a:xfrm>
            <a:off x="3656856" y="3861048"/>
            <a:ext cx="3140603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선물하기 관련 </a:t>
            </a:r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 -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문자로 쿠폰의 번호를 넣어서 정리를 할것 </a:t>
            </a:r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 -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쿠폰은 환불을 할 때 포인트로 하는 방향으로 정리 할것</a:t>
            </a:r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차량 정보에서 </a:t>
            </a:r>
            <a:r>
              <a:rPr kumimoji="0" lang="ko-KR" altLang="en-US" sz="800" dirty="0" err="1" smtClean="0">
                <a:latin typeface="맑은 고딕" pitchFamily="50" charset="-127"/>
                <a:ea typeface="맑은 고딕" pitchFamily="50" charset="-127"/>
              </a:rPr>
              <a:t>차계부를</a:t>
            </a:r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 차량의 운행 거리를 입력을  </a:t>
            </a:r>
            <a:r>
              <a:rPr kumimoji="0" lang="ko-KR" altLang="en-US" sz="800" dirty="0" err="1" smtClean="0">
                <a:latin typeface="맑은 고딕" pitchFamily="50" charset="-127"/>
                <a:ea typeface="맑은 고딕" pitchFamily="50" charset="-127"/>
              </a:rPr>
              <a:t>할수</a:t>
            </a:r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 있다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. </a:t>
            </a:r>
          </a:p>
          <a:p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0377957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488504" y="1124744"/>
            <a:ext cx="2447900" cy="1008112"/>
          </a:xfrm>
          <a:prstGeom prst="rect">
            <a:avLst/>
          </a:prstGeom>
          <a:solidFill>
            <a:srgbClr val="D9D9D9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488504" y="1124744"/>
            <a:ext cx="2448272" cy="5112568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pic>
        <p:nvPicPr>
          <p:cNvPr id="63" name="그림 6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776536" y="1306159"/>
            <a:ext cx="639544" cy="646650"/>
          </a:xfrm>
          <a:prstGeom prst="rect">
            <a:avLst/>
          </a:prstGeom>
        </p:spPr>
      </p:pic>
      <p:sp>
        <p:nvSpPr>
          <p:cNvPr id="64" name="타원 63"/>
          <p:cNvSpPr/>
          <p:nvPr/>
        </p:nvSpPr>
        <p:spPr>
          <a:xfrm>
            <a:off x="2575079" y="1788642"/>
            <a:ext cx="265285" cy="216024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84" name="직사각형 83"/>
          <p:cNvSpPr/>
          <p:nvPr/>
        </p:nvSpPr>
        <p:spPr>
          <a:xfrm>
            <a:off x="488504" y="2479553"/>
            <a:ext cx="812764" cy="66852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카드 정보</a:t>
            </a:r>
          </a:p>
        </p:txBody>
      </p:sp>
      <p:sp>
        <p:nvSpPr>
          <p:cNvPr id="86" name="직사각형 85"/>
          <p:cNvSpPr/>
          <p:nvPr/>
        </p:nvSpPr>
        <p:spPr>
          <a:xfrm>
            <a:off x="1305740" y="2479553"/>
            <a:ext cx="818336" cy="66852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차량 정보 </a:t>
            </a:r>
          </a:p>
        </p:txBody>
      </p:sp>
      <p:sp>
        <p:nvSpPr>
          <p:cNvPr id="87" name="직사각형 86"/>
          <p:cNvSpPr/>
          <p:nvPr/>
        </p:nvSpPr>
        <p:spPr>
          <a:xfrm>
            <a:off x="2124075" y="2479553"/>
            <a:ext cx="809133" cy="66852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이력 관리</a:t>
            </a:r>
          </a:p>
        </p:txBody>
      </p:sp>
      <p:sp>
        <p:nvSpPr>
          <p:cNvPr id="88" name="직사각형 87"/>
          <p:cNvSpPr/>
          <p:nvPr/>
        </p:nvSpPr>
        <p:spPr>
          <a:xfrm>
            <a:off x="488504" y="2151940"/>
            <a:ext cx="2444444" cy="32287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ko-KR" altLang="en-US" sz="800" dirty="0" smtClean="0">
                <a:solidFill>
                  <a:schemeClr val="tx1"/>
                </a:solidFill>
              </a:rPr>
              <a:t>      예약 내역 조회 </a:t>
            </a:r>
            <a:r>
              <a:rPr lang="en-US" altLang="ko-KR" sz="800" dirty="0" smtClean="0">
                <a:solidFill>
                  <a:schemeClr val="tx1"/>
                </a:solidFill>
              </a:rPr>
              <a:t>/ </a:t>
            </a:r>
            <a:r>
              <a:rPr lang="ko-KR" altLang="en-US" sz="800" smtClean="0">
                <a:solidFill>
                  <a:schemeClr val="tx1"/>
                </a:solidFill>
              </a:rPr>
              <a:t>취소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89" name="직사각형 88"/>
          <p:cNvSpPr/>
          <p:nvPr/>
        </p:nvSpPr>
        <p:spPr>
          <a:xfrm>
            <a:off x="488504" y="3373332"/>
            <a:ext cx="2389694" cy="19968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en-US" altLang="ko-KR" sz="800" dirty="0" smtClean="0">
                <a:solidFill>
                  <a:schemeClr val="tx1"/>
                </a:solidFill>
              </a:rPr>
              <a:t>       </a:t>
            </a:r>
            <a:r>
              <a:rPr lang="ko-KR" altLang="en-US" sz="800" smtClean="0">
                <a:solidFill>
                  <a:schemeClr val="tx1"/>
                </a:solidFill>
              </a:rPr>
              <a:t>쿠폰함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90" name="직사각형 89"/>
          <p:cNvSpPr/>
          <p:nvPr/>
        </p:nvSpPr>
        <p:spPr>
          <a:xfrm>
            <a:off x="488504" y="3564800"/>
            <a:ext cx="2389694" cy="19968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en-US" altLang="ko-KR" sz="800" dirty="0" smtClean="0">
                <a:solidFill>
                  <a:schemeClr val="tx1"/>
                </a:solidFill>
              </a:rPr>
              <a:t>       </a:t>
            </a:r>
            <a:r>
              <a:rPr lang="ko-KR" altLang="en-US" sz="800" smtClean="0">
                <a:solidFill>
                  <a:schemeClr val="tx1"/>
                </a:solidFill>
              </a:rPr>
              <a:t>포인트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91" name="직사각형 90"/>
          <p:cNvSpPr/>
          <p:nvPr/>
        </p:nvSpPr>
        <p:spPr>
          <a:xfrm>
            <a:off x="488504" y="3768174"/>
            <a:ext cx="2389694" cy="19968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en-US" altLang="ko-KR" sz="800" dirty="0" smtClean="0">
                <a:solidFill>
                  <a:schemeClr val="tx1"/>
                </a:solidFill>
              </a:rPr>
              <a:t>       </a:t>
            </a:r>
            <a:r>
              <a:rPr lang="ko-KR" altLang="en-US" sz="800" smtClean="0">
                <a:solidFill>
                  <a:schemeClr val="tx1"/>
                </a:solidFill>
              </a:rPr>
              <a:t>알림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92" name="직사각형 91"/>
          <p:cNvSpPr/>
          <p:nvPr/>
        </p:nvSpPr>
        <p:spPr>
          <a:xfrm>
            <a:off x="488504" y="5180374"/>
            <a:ext cx="2389694" cy="19968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ko-KR" altLang="en-US" sz="800" dirty="0" smtClean="0">
                <a:solidFill>
                  <a:schemeClr val="tx1"/>
                </a:solidFill>
              </a:rPr>
              <a:t>        </a:t>
            </a:r>
            <a:r>
              <a:rPr lang="ko-KR" altLang="en-US" sz="800" dirty="0">
                <a:solidFill>
                  <a:schemeClr val="tx1"/>
                </a:solidFill>
              </a:rPr>
              <a:t>세차          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93" name="직사각형 92"/>
          <p:cNvSpPr/>
          <p:nvPr/>
        </p:nvSpPr>
        <p:spPr>
          <a:xfrm>
            <a:off x="488504" y="5006188"/>
            <a:ext cx="2389329" cy="159130"/>
          </a:xfrm>
          <a:prstGeom prst="rect">
            <a:avLst/>
          </a:prstGeom>
          <a:solidFill>
            <a:schemeClr val="accent5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ko-KR" altLang="en-US" sz="800" dirty="0" smtClean="0">
                <a:solidFill>
                  <a:schemeClr val="tx1"/>
                </a:solidFill>
              </a:rPr>
              <a:t>이용안내</a:t>
            </a:r>
          </a:p>
        </p:txBody>
      </p:sp>
      <p:sp>
        <p:nvSpPr>
          <p:cNvPr id="75" name="TextBox 74"/>
          <p:cNvSpPr txBox="1"/>
          <p:nvPr/>
        </p:nvSpPr>
        <p:spPr bwMode="auto">
          <a:xfrm rot="10800000">
            <a:off x="2449293" y="5193278"/>
            <a:ext cx="251571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^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4" name="직사각형 93"/>
          <p:cNvSpPr/>
          <p:nvPr/>
        </p:nvSpPr>
        <p:spPr>
          <a:xfrm>
            <a:off x="488504" y="5406569"/>
            <a:ext cx="2389694" cy="19968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en-US" altLang="ko-KR" sz="800" dirty="0" smtClean="0">
                <a:solidFill>
                  <a:schemeClr val="tx1"/>
                </a:solidFill>
              </a:rPr>
              <a:t>       </a:t>
            </a:r>
            <a:r>
              <a:rPr lang="ko-KR" altLang="en-US" sz="800" smtClean="0">
                <a:solidFill>
                  <a:schemeClr val="tx1"/>
                </a:solidFill>
              </a:rPr>
              <a:t>이용안내 </a:t>
            </a:r>
            <a:r>
              <a:rPr lang="en-US" altLang="ko-KR" sz="800" dirty="0" smtClean="0">
                <a:solidFill>
                  <a:schemeClr val="tx1"/>
                </a:solidFill>
              </a:rPr>
              <a:t>/ </a:t>
            </a:r>
            <a:r>
              <a:rPr lang="ko-KR" altLang="en-US" sz="800" smtClean="0">
                <a:solidFill>
                  <a:schemeClr val="tx1"/>
                </a:solidFill>
              </a:rPr>
              <a:t>요금안내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95" name="직사각형 94"/>
          <p:cNvSpPr/>
          <p:nvPr/>
        </p:nvSpPr>
        <p:spPr>
          <a:xfrm>
            <a:off x="488504" y="5625183"/>
            <a:ext cx="2389694" cy="19968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en-US" altLang="ko-KR" sz="800" dirty="0" smtClean="0">
                <a:solidFill>
                  <a:schemeClr val="tx1"/>
                </a:solidFill>
              </a:rPr>
              <a:t>       </a:t>
            </a:r>
            <a:r>
              <a:rPr lang="ko-KR" altLang="en-US" sz="800" smtClean="0">
                <a:solidFill>
                  <a:schemeClr val="tx1"/>
                </a:solidFill>
              </a:rPr>
              <a:t>상품 소개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96" name="직사각형 95"/>
          <p:cNvSpPr/>
          <p:nvPr/>
        </p:nvSpPr>
        <p:spPr>
          <a:xfrm>
            <a:off x="488504" y="5834968"/>
            <a:ext cx="2389694" cy="19968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ko-KR" altLang="en-US" sz="800" dirty="0" smtClean="0">
                <a:solidFill>
                  <a:schemeClr val="tx1"/>
                </a:solidFill>
              </a:rPr>
              <a:t>        정비 </a:t>
            </a:r>
          </a:p>
        </p:txBody>
      </p:sp>
      <p:sp>
        <p:nvSpPr>
          <p:cNvPr id="97" name="TextBox 96"/>
          <p:cNvSpPr txBox="1"/>
          <p:nvPr/>
        </p:nvSpPr>
        <p:spPr bwMode="auto">
          <a:xfrm rot="10800000">
            <a:off x="2514209" y="5803254"/>
            <a:ext cx="251571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^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8" name="직사각형 97"/>
          <p:cNvSpPr/>
          <p:nvPr/>
        </p:nvSpPr>
        <p:spPr>
          <a:xfrm>
            <a:off x="488504" y="6061163"/>
            <a:ext cx="2389694" cy="19968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en-US" altLang="ko-KR" sz="800" dirty="0" smtClean="0">
                <a:solidFill>
                  <a:schemeClr val="tx1"/>
                </a:solidFill>
              </a:rPr>
              <a:t>       </a:t>
            </a:r>
            <a:r>
              <a:rPr lang="ko-KR" altLang="en-US" sz="800" smtClean="0">
                <a:solidFill>
                  <a:schemeClr val="tx1"/>
                </a:solidFill>
              </a:rPr>
              <a:t>이용안내 </a:t>
            </a:r>
            <a:r>
              <a:rPr lang="en-US" altLang="ko-KR" sz="800" dirty="0" smtClean="0">
                <a:solidFill>
                  <a:schemeClr val="tx1"/>
                </a:solidFill>
              </a:rPr>
              <a:t>/ </a:t>
            </a:r>
            <a:r>
              <a:rPr lang="ko-KR" altLang="en-US" sz="800" smtClean="0">
                <a:solidFill>
                  <a:schemeClr val="tx1"/>
                </a:solidFill>
              </a:rPr>
              <a:t>요금안내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99" name="직사각형 98"/>
          <p:cNvSpPr/>
          <p:nvPr/>
        </p:nvSpPr>
        <p:spPr>
          <a:xfrm>
            <a:off x="488504" y="6279777"/>
            <a:ext cx="2389694" cy="19968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en-US" altLang="ko-KR" sz="800" dirty="0" smtClean="0">
                <a:solidFill>
                  <a:schemeClr val="tx1"/>
                </a:solidFill>
              </a:rPr>
              <a:t>       </a:t>
            </a:r>
            <a:r>
              <a:rPr lang="ko-KR" altLang="en-US" sz="800" smtClean="0">
                <a:solidFill>
                  <a:schemeClr val="tx1"/>
                </a:solidFill>
              </a:rPr>
              <a:t>상품 소개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00" name="직사각형 99"/>
          <p:cNvSpPr/>
          <p:nvPr/>
        </p:nvSpPr>
        <p:spPr>
          <a:xfrm>
            <a:off x="488504" y="3992879"/>
            <a:ext cx="2389329" cy="159130"/>
          </a:xfrm>
          <a:prstGeom prst="rect">
            <a:avLst/>
          </a:prstGeom>
          <a:solidFill>
            <a:srgbClr val="FCD5B5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ko-KR" altLang="en-US" sz="800" dirty="0" smtClean="0">
                <a:solidFill>
                  <a:schemeClr val="tx1"/>
                </a:solidFill>
              </a:rPr>
              <a:t>고객 지원</a:t>
            </a:r>
          </a:p>
        </p:txBody>
      </p:sp>
      <p:sp>
        <p:nvSpPr>
          <p:cNvPr id="101" name="직사각형 100"/>
          <p:cNvSpPr/>
          <p:nvPr/>
        </p:nvSpPr>
        <p:spPr>
          <a:xfrm>
            <a:off x="488504" y="4156136"/>
            <a:ext cx="2389694" cy="19968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en-US" altLang="ko-KR" sz="800" dirty="0" smtClean="0">
                <a:solidFill>
                  <a:schemeClr val="tx1"/>
                </a:solidFill>
              </a:rPr>
              <a:t>     </a:t>
            </a:r>
            <a:r>
              <a:rPr lang="ko-KR" altLang="en-US" sz="800" smtClean="0">
                <a:solidFill>
                  <a:schemeClr val="tx1"/>
                </a:solidFill>
              </a:rPr>
              <a:t>공지 사항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02" name="직사각형 101"/>
          <p:cNvSpPr/>
          <p:nvPr/>
        </p:nvSpPr>
        <p:spPr>
          <a:xfrm>
            <a:off x="488504" y="4367131"/>
            <a:ext cx="2389694" cy="19968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ko-KR" altLang="en-US" sz="800" dirty="0" smtClean="0">
                <a:solidFill>
                  <a:schemeClr val="tx1"/>
                </a:solidFill>
              </a:rPr>
              <a:t>      </a:t>
            </a:r>
            <a:r>
              <a:rPr lang="en-US" altLang="ko-KR" sz="800" dirty="0" smtClean="0">
                <a:solidFill>
                  <a:schemeClr val="tx1"/>
                </a:solidFill>
              </a:rPr>
              <a:t>1:1  </a:t>
            </a:r>
            <a:r>
              <a:rPr lang="ko-KR" altLang="en-US" sz="800" smtClean="0">
                <a:solidFill>
                  <a:schemeClr val="tx1"/>
                </a:solidFill>
              </a:rPr>
              <a:t>문의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03" name="직사각형 102"/>
          <p:cNvSpPr/>
          <p:nvPr/>
        </p:nvSpPr>
        <p:spPr>
          <a:xfrm>
            <a:off x="488504" y="4578126"/>
            <a:ext cx="2389694" cy="19968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ko-KR" altLang="en-US" sz="800" dirty="0" smtClean="0">
                <a:solidFill>
                  <a:schemeClr val="tx1"/>
                </a:solidFill>
              </a:rPr>
              <a:t>       자주하는 질문 </a:t>
            </a:r>
          </a:p>
        </p:txBody>
      </p:sp>
      <p:sp>
        <p:nvSpPr>
          <p:cNvPr id="104" name="직사각형 103"/>
          <p:cNvSpPr/>
          <p:nvPr/>
        </p:nvSpPr>
        <p:spPr>
          <a:xfrm>
            <a:off x="488504" y="4789121"/>
            <a:ext cx="2389694" cy="19968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en-US" altLang="ko-KR" sz="800" dirty="0" smtClean="0">
                <a:solidFill>
                  <a:schemeClr val="tx1"/>
                </a:solidFill>
              </a:rPr>
              <a:t>     </a:t>
            </a:r>
            <a:r>
              <a:rPr lang="ko-KR" altLang="en-US" sz="800" smtClean="0">
                <a:solidFill>
                  <a:schemeClr val="tx1"/>
                </a:solidFill>
              </a:rPr>
              <a:t>이용약관 관리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05" name="직사각형 104"/>
          <p:cNvSpPr/>
          <p:nvPr/>
        </p:nvSpPr>
        <p:spPr>
          <a:xfrm>
            <a:off x="488504" y="3158144"/>
            <a:ext cx="2389694" cy="199684"/>
          </a:xfrm>
          <a:prstGeom prst="rect">
            <a:avLst/>
          </a:prstGeom>
          <a:solidFill>
            <a:srgbClr val="FCD5B5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ko-KR" altLang="en-US" sz="800" dirty="0" smtClean="0">
                <a:solidFill>
                  <a:schemeClr val="tx1"/>
                </a:solidFill>
              </a:rPr>
              <a:t>        </a:t>
            </a:r>
            <a:r>
              <a:rPr lang="ko-KR" altLang="en-US" sz="800" dirty="0" err="1" smtClean="0">
                <a:solidFill>
                  <a:schemeClr val="tx1"/>
                </a:solidFill>
              </a:rPr>
              <a:t>내정보</a:t>
            </a:r>
            <a:r>
              <a:rPr lang="ko-KR" altLang="en-US" sz="800" dirty="0" smtClean="0">
                <a:solidFill>
                  <a:schemeClr val="tx1"/>
                </a:solidFill>
              </a:rPr>
              <a:t> 관리</a:t>
            </a:r>
          </a:p>
        </p:txBody>
      </p:sp>
      <p:sp>
        <p:nvSpPr>
          <p:cNvPr id="106" name="TextBox 105"/>
          <p:cNvSpPr txBox="1"/>
          <p:nvPr/>
        </p:nvSpPr>
        <p:spPr bwMode="auto">
          <a:xfrm rot="10800000">
            <a:off x="2449293" y="3138042"/>
            <a:ext cx="251571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^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0" name="TextBox 29"/>
          <p:cNvSpPr txBox="1"/>
          <p:nvPr/>
        </p:nvSpPr>
        <p:spPr bwMode="auto">
          <a:xfrm rot="10800000">
            <a:off x="2388424" y="3960137"/>
            <a:ext cx="251571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^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6851078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383" y="764704"/>
            <a:ext cx="1639684" cy="2880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2891" y="2351588"/>
            <a:ext cx="1619576" cy="2880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2754" y="764704"/>
            <a:ext cx="1585352" cy="28800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2760" y="764704"/>
            <a:ext cx="1709557" cy="28800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8383" y="3771487"/>
            <a:ext cx="1616188" cy="28800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26734" y="3790348"/>
            <a:ext cx="1630188" cy="28800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92760" y="3808388"/>
            <a:ext cx="1633232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85445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 bwMode="auto">
          <a:xfrm>
            <a:off x="920552" y="299586"/>
            <a:ext cx="806631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[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초기 화면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]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00472" y="857232"/>
            <a:ext cx="3441675" cy="558867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00472" y="857232"/>
            <a:ext cx="3441675" cy="483536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cxnSp>
        <p:nvCxnSpPr>
          <p:cNvPr id="17" name="직선 연결선 16"/>
          <p:cNvCxnSpPr/>
          <p:nvPr/>
        </p:nvCxnSpPr>
        <p:spPr>
          <a:xfrm>
            <a:off x="191657" y="864267"/>
            <a:ext cx="3456665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 bwMode="auto">
          <a:xfrm>
            <a:off x="1055969" y="957819"/>
            <a:ext cx="176964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ko-KR" altLang="en-US" sz="1600" dirty="0" smtClean="0">
                <a:latin typeface="맑은 고딕" pitchFamily="50" charset="-127"/>
                <a:ea typeface="맑은 고딕" pitchFamily="50" charset="-127"/>
              </a:rPr>
              <a:t>위고  출장 세차 </a:t>
            </a:r>
            <a:endParaRPr kumimoji="0"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592" y="1526997"/>
            <a:ext cx="1077028" cy="1952277"/>
          </a:xfrm>
          <a:prstGeom prst="rect">
            <a:avLst/>
          </a:prstGeom>
        </p:spPr>
      </p:pic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7421400"/>
              </p:ext>
            </p:extLst>
          </p:nvPr>
        </p:nvGraphicFramePr>
        <p:xfrm>
          <a:off x="200470" y="4389953"/>
          <a:ext cx="3441676" cy="1112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20838"/>
                <a:gridCol w="1720838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회원가입</a:t>
                      </a:r>
                      <a:endParaRPr lang="ko-KR" altLang="en-US" dirty="0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로그인</a:t>
                      </a:r>
                      <a:endParaRPr lang="ko-KR" altLang="en-US" dirty="0"/>
                    </a:p>
                  </a:txBody>
                  <a:tcPr>
                    <a:lnL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7084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800" u="sng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아이디를 입력하세요                                                             </a:t>
                      </a:r>
                      <a:r>
                        <a:rPr lang="ko-KR" altLang="en-US" sz="800" u="none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                 </a:t>
                      </a:r>
                      <a:endParaRPr lang="ko-KR" altLang="en-US" sz="800" u="none" dirty="0">
                        <a:solidFill>
                          <a:schemeClr val="bg1">
                            <a:lumMod val="6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7084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800" u="sng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비밀번호를 입력 해주세요 </a:t>
                      </a:r>
                      <a:endParaRPr lang="ko-KR" altLang="en-US" sz="800" u="sng" dirty="0">
                        <a:solidFill>
                          <a:schemeClr val="bg1">
                            <a:lumMod val="6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27" name="직선 연결선 26"/>
          <p:cNvCxnSpPr/>
          <p:nvPr/>
        </p:nvCxnSpPr>
        <p:spPr>
          <a:xfrm>
            <a:off x="1928664" y="4750845"/>
            <a:ext cx="171348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>
            <a:off x="788663" y="5614151"/>
            <a:ext cx="2304256" cy="360040"/>
          </a:xfrm>
          <a:prstGeom prst="rect">
            <a:avLst/>
          </a:prstGeom>
          <a:solidFill>
            <a:srgbClr val="D9D9D9"/>
          </a:solidFill>
          <a:ln w="3175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세차 출발  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2825614" y="6150545"/>
            <a:ext cx="687226" cy="21602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err="1" smtClean="0">
                <a:solidFill>
                  <a:schemeClr val="tx1"/>
                </a:solidFill>
              </a:rPr>
              <a:t>비밀번호찾기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308991" y="6118177"/>
            <a:ext cx="687226" cy="21602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아이디 찾기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3997223" y="840318"/>
            <a:ext cx="3441675" cy="558867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3997223" y="840318"/>
            <a:ext cx="3441675" cy="483536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cxnSp>
        <p:nvCxnSpPr>
          <p:cNvPr id="34" name="직선 연결선 33"/>
          <p:cNvCxnSpPr/>
          <p:nvPr/>
        </p:nvCxnSpPr>
        <p:spPr>
          <a:xfrm>
            <a:off x="3988408" y="847353"/>
            <a:ext cx="3456665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 bwMode="auto">
          <a:xfrm>
            <a:off x="4852720" y="940905"/>
            <a:ext cx="176964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ko-KR" altLang="en-US" sz="1600" dirty="0" smtClean="0">
                <a:latin typeface="맑은 고딕" pitchFamily="50" charset="-127"/>
                <a:ea typeface="맑은 고딕" pitchFamily="50" charset="-127"/>
              </a:rPr>
              <a:t>위고  출장 세차 </a:t>
            </a:r>
            <a:endParaRPr kumimoji="0"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3810" y="1436166"/>
            <a:ext cx="1127138" cy="2043108"/>
          </a:xfrm>
          <a:prstGeom prst="rect">
            <a:avLst/>
          </a:prstGeom>
        </p:spPr>
      </p:pic>
      <p:graphicFrame>
        <p:nvGraphicFramePr>
          <p:cNvPr id="37" name="표 3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6641281"/>
              </p:ext>
            </p:extLst>
          </p:nvPr>
        </p:nvGraphicFramePr>
        <p:xfrm>
          <a:off x="3997221" y="4373039"/>
          <a:ext cx="3441676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20838"/>
                <a:gridCol w="1720838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회원가입</a:t>
                      </a:r>
                      <a:endParaRPr lang="ko-KR" altLang="en-US" dirty="0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로그인</a:t>
                      </a:r>
                      <a:endParaRPr lang="ko-KR" altLang="en-US" dirty="0"/>
                    </a:p>
                  </a:txBody>
                  <a:tcPr>
                    <a:lnL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cxnSp>
        <p:nvCxnSpPr>
          <p:cNvPr id="38" name="직선 연결선 37"/>
          <p:cNvCxnSpPr/>
          <p:nvPr/>
        </p:nvCxnSpPr>
        <p:spPr>
          <a:xfrm>
            <a:off x="3995979" y="4750935"/>
            <a:ext cx="171348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그림 4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8795" y="5010001"/>
            <a:ext cx="2944615" cy="580429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0483" y="1628567"/>
            <a:ext cx="2003043" cy="874568"/>
          </a:xfrm>
          <a:prstGeom prst="rect">
            <a:avLst/>
          </a:prstGeom>
        </p:spPr>
      </p:pic>
      <p:sp>
        <p:nvSpPr>
          <p:cNvPr id="46" name="직사각형 45"/>
          <p:cNvSpPr/>
          <p:nvPr/>
        </p:nvSpPr>
        <p:spPr>
          <a:xfrm>
            <a:off x="4313090" y="5718988"/>
            <a:ext cx="2808312" cy="43201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en-US" altLang="ko-KR" sz="800" dirty="0" smtClean="0">
                <a:solidFill>
                  <a:schemeClr val="tx1"/>
                </a:solidFill>
              </a:rPr>
              <a:t>                  |    </a:t>
            </a:r>
            <a:r>
              <a:rPr lang="ko-KR" altLang="en-US" sz="800" smtClean="0">
                <a:solidFill>
                  <a:schemeClr val="tx1"/>
                </a:solidFill>
              </a:rPr>
              <a:t>이메일로 가입하기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pic>
        <p:nvPicPr>
          <p:cNvPr id="47" name="그림 4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3799" y="5764127"/>
            <a:ext cx="621300" cy="355029"/>
          </a:xfrm>
          <a:prstGeom prst="rect">
            <a:avLst/>
          </a:prstGeom>
        </p:spPr>
      </p:pic>
      <p:cxnSp>
        <p:nvCxnSpPr>
          <p:cNvPr id="26" name="직선 연결선 25"/>
          <p:cNvCxnSpPr/>
          <p:nvPr/>
        </p:nvCxnSpPr>
        <p:spPr>
          <a:xfrm>
            <a:off x="3981128" y="1307607"/>
            <a:ext cx="3456665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185481" y="1340768"/>
            <a:ext cx="3456665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018956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 bwMode="auto">
          <a:xfrm>
            <a:off x="128464" y="980728"/>
            <a:ext cx="216024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가입 절차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 bwMode="auto">
          <a:xfrm>
            <a:off x="200472" y="1412776"/>
            <a:ext cx="896399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1)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이메일 가입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683172" y="1700808"/>
            <a:ext cx="792088" cy="115212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err="1" smtClean="0">
                <a:solidFill>
                  <a:schemeClr val="tx1"/>
                </a:solidFill>
              </a:rPr>
              <a:t>이메일</a:t>
            </a:r>
            <a:r>
              <a:rPr lang="ko-KR" altLang="en-US" sz="800" dirty="0" smtClean="0">
                <a:solidFill>
                  <a:schemeClr val="tx1"/>
                </a:solidFill>
              </a:rPr>
              <a:t> 정보 </a:t>
            </a:r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및 패스워드 입력 </a:t>
            </a:r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다음 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473141" y="1671147"/>
            <a:ext cx="792088" cy="115212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가입 약관 동의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550287" y="4718078"/>
            <a:ext cx="792088" cy="115212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 bwMode="auto">
          <a:xfrm>
            <a:off x="493642" y="4470173"/>
            <a:ext cx="976549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err="1" smtClean="0">
                <a:latin typeface="맑은 고딕" pitchFamily="50" charset="-127"/>
                <a:ea typeface="맑은 고딕" pitchFamily="50" charset="-127"/>
              </a:rPr>
              <a:t>카카오톡</a:t>
            </a:r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 로그인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 bwMode="auto">
          <a:xfrm>
            <a:off x="293802" y="4284390"/>
            <a:ext cx="998991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2)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카카오톡 가입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683172" y="4712693"/>
            <a:ext cx="792088" cy="115212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가입 약관 동의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3878774" y="808338"/>
            <a:ext cx="3441675" cy="558867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3878774" y="808338"/>
            <a:ext cx="3441675" cy="483536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cxnSp>
        <p:nvCxnSpPr>
          <p:cNvPr id="16" name="직선 연결선 15"/>
          <p:cNvCxnSpPr/>
          <p:nvPr/>
        </p:nvCxnSpPr>
        <p:spPr>
          <a:xfrm>
            <a:off x="3869959" y="815373"/>
            <a:ext cx="3456665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 bwMode="auto">
          <a:xfrm>
            <a:off x="4734271" y="908925"/>
            <a:ext cx="176964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ko-KR" altLang="en-US" sz="1600" dirty="0" smtClean="0">
                <a:latin typeface="맑은 고딕" pitchFamily="50" charset="-127"/>
                <a:ea typeface="맑은 고딕" pitchFamily="50" charset="-127"/>
              </a:rPr>
              <a:t>    약관 동의 </a:t>
            </a:r>
            <a:endParaRPr kumimoji="0"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4" name="아래쪽 화살표 23"/>
          <p:cNvSpPr/>
          <p:nvPr/>
        </p:nvSpPr>
        <p:spPr>
          <a:xfrm rot="5400000">
            <a:off x="3955251" y="863200"/>
            <a:ext cx="360040" cy="396334"/>
          </a:xfrm>
          <a:prstGeom prst="downArrow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3878774" y="6050035"/>
            <a:ext cx="3450490" cy="354015"/>
          </a:xfrm>
          <a:prstGeom prst="roundRect">
            <a:avLst>
              <a:gd name="adj" fmla="val 4924"/>
            </a:avLst>
          </a:prstGeom>
          <a:solidFill>
            <a:schemeClr val="accent1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다음 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062840" y="1478922"/>
            <a:ext cx="14795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이용약관 </a:t>
            </a:r>
            <a:endParaRPr lang="ko-KR" altLang="en-US" sz="1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6" name="직선 연결선 35"/>
          <p:cNvCxnSpPr/>
          <p:nvPr/>
        </p:nvCxnSpPr>
        <p:spPr>
          <a:xfrm flipH="1">
            <a:off x="4143262" y="1731197"/>
            <a:ext cx="540000" cy="0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4047694" y="1807422"/>
            <a:ext cx="3234322" cy="614163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4056802" y="2781625"/>
            <a:ext cx="14795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개인정보 처리방침</a:t>
            </a:r>
            <a:endParaRPr lang="ko-KR" altLang="en-US" sz="1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1" name="직선 연결선 40"/>
          <p:cNvCxnSpPr/>
          <p:nvPr/>
        </p:nvCxnSpPr>
        <p:spPr>
          <a:xfrm flipH="1">
            <a:off x="4137224" y="3033900"/>
            <a:ext cx="1080000" cy="0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/>
          <p:cNvSpPr/>
          <p:nvPr/>
        </p:nvSpPr>
        <p:spPr>
          <a:xfrm>
            <a:off x="4041656" y="3110125"/>
            <a:ext cx="3234322" cy="614164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4044102" y="4071209"/>
            <a:ext cx="14795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개인정보 취급방침</a:t>
            </a:r>
            <a:endParaRPr lang="ko-KR" altLang="en-US" sz="1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4" name="직선 연결선 43"/>
          <p:cNvCxnSpPr/>
          <p:nvPr/>
        </p:nvCxnSpPr>
        <p:spPr>
          <a:xfrm flipH="1">
            <a:off x="4124524" y="4323484"/>
            <a:ext cx="1080000" cy="0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/>
          <p:cNvSpPr/>
          <p:nvPr/>
        </p:nvSpPr>
        <p:spPr>
          <a:xfrm>
            <a:off x="4028956" y="4399709"/>
            <a:ext cx="3234322" cy="62674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6" name="TextBox 45"/>
          <p:cNvSpPr txBox="1"/>
          <p:nvPr/>
        </p:nvSpPr>
        <p:spPr bwMode="auto">
          <a:xfrm>
            <a:off x="4004256" y="2493593"/>
            <a:ext cx="691215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□  동의함</a:t>
            </a:r>
            <a:r>
              <a:rPr lang="en-US" altLang="ko-KR" sz="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8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7" name="TextBox 46"/>
          <p:cNvSpPr txBox="1"/>
          <p:nvPr/>
        </p:nvSpPr>
        <p:spPr bwMode="auto">
          <a:xfrm>
            <a:off x="4032421" y="3789737"/>
            <a:ext cx="691215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□  동의함</a:t>
            </a:r>
            <a:r>
              <a:rPr lang="en-US" altLang="ko-KR" sz="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8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8" name="TextBox 47"/>
          <p:cNvSpPr txBox="1"/>
          <p:nvPr/>
        </p:nvSpPr>
        <p:spPr bwMode="auto">
          <a:xfrm>
            <a:off x="4075564" y="5085881"/>
            <a:ext cx="691215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□  동의함</a:t>
            </a:r>
            <a:r>
              <a:rPr lang="en-US" altLang="ko-KR" sz="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8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9" name="TextBox 48"/>
          <p:cNvSpPr txBox="1"/>
          <p:nvPr/>
        </p:nvSpPr>
        <p:spPr bwMode="auto">
          <a:xfrm>
            <a:off x="5184549" y="5302485"/>
            <a:ext cx="933269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□  전체 동의함</a:t>
            </a:r>
            <a:r>
              <a:rPr lang="en-US" altLang="ko-KR" sz="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8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956436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2" name="직사각형 31"/>
          <p:cNvSpPr/>
          <p:nvPr/>
        </p:nvSpPr>
        <p:spPr>
          <a:xfrm>
            <a:off x="272480" y="764704"/>
            <a:ext cx="3441675" cy="558867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272480" y="764704"/>
            <a:ext cx="3441675" cy="483536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cxnSp>
        <p:nvCxnSpPr>
          <p:cNvPr id="34" name="직선 연결선 33"/>
          <p:cNvCxnSpPr/>
          <p:nvPr/>
        </p:nvCxnSpPr>
        <p:spPr>
          <a:xfrm>
            <a:off x="263665" y="771739"/>
            <a:ext cx="3456665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 bwMode="auto">
          <a:xfrm>
            <a:off x="1127977" y="865291"/>
            <a:ext cx="176964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ko-KR" altLang="en-US" sz="1600" dirty="0" smtClean="0">
                <a:latin typeface="맑은 고딕" pitchFamily="50" charset="-127"/>
                <a:ea typeface="맑은 고딕" pitchFamily="50" charset="-127"/>
              </a:rPr>
              <a:t>    회원가입</a:t>
            </a:r>
            <a:endParaRPr kumimoji="0"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8" name="아래쪽 화살표 37"/>
          <p:cNvSpPr/>
          <p:nvPr/>
        </p:nvSpPr>
        <p:spPr>
          <a:xfrm rot="5400000">
            <a:off x="348957" y="819566"/>
            <a:ext cx="360040" cy="396334"/>
          </a:xfrm>
          <a:prstGeom prst="downArrow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50" name="모서리가 둥근 직사각형 49"/>
          <p:cNvSpPr/>
          <p:nvPr/>
        </p:nvSpPr>
        <p:spPr>
          <a:xfrm>
            <a:off x="275064" y="6340136"/>
            <a:ext cx="3450490" cy="354015"/>
          </a:xfrm>
          <a:prstGeom prst="roundRect">
            <a:avLst>
              <a:gd name="adj" fmla="val 4924"/>
            </a:avLst>
          </a:prstGeom>
          <a:solidFill>
            <a:schemeClr val="accent1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다음 </a:t>
            </a:r>
          </a:p>
        </p:txBody>
      </p:sp>
      <p:sp>
        <p:nvSpPr>
          <p:cNvPr id="6" name="TextBox 5"/>
          <p:cNvSpPr txBox="1"/>
          <p:nvPr/>
        </p:nvSpPr>
        <p:spPr bwMode="auto">
          <a:xfrm>
            <a:off x="275064" y="3658759"/>
            <a:ext cx="851515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8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*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휴대폰 번호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73231" y="3851707"/>
            <a:ext cx="3064398" cy="30708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73230" y="4269501"/>
            <a:ext cx="3064399" cy="307081"/>
          </a:xfrm>
          <a:prstGeom prst="rect">
            <a:avLst/>
          </a:prstGeom>
          <a:solidFill>
            <a:srgbClr val="D9D9D9"/>
          </a:solidFill>
          <a:ln w="3175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인증번호요청 </a:t>
            </a:r>
          </a:p>
        </p:txBody>
      </p:sp>
      <p:sp>
        <p:nvSpPr>
          <p:cNvPr id="64" name="직사각형 63"/>
          <p:cNvSpPr/>
          <p:nvPr/>
        </p:nvSpPr>
        <p:spPr>
          <a:xfrm>
            <a:off x="463680" y="4832865"/>
            <a:ext cx="2086797" cy="30708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2721874" y="4823340"/>
            <a:ext cx="827190" cy="307081"/>
          </a:xfrm>
          <a:prstGeom prst="rect">
            <a:avLst/>
          </a:prstGeom>
          <a:solidFill>
            <a:srgbClr val="D9D9D9"/>
          </a:solidFill>
          <a:ln w="3175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인증확인</a:t>
            </a:r>
          </a:p>
        </p:txBody>
      </p:sp>
      <p:sp>
        <p:nvSpPr>
          <p:cNvPr id="67" name="TextBox 66"/>
          <p:cNvSpPr txBox="1"/>
          <p:nvPr/>
        </p:nvSpPr>
        <p:spPr bwMode="auto">
          <a:xfrm>
            <a:off x="294114" y="4630309"/>
            <a:ext cx="675185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8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*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인증번호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8" name="TextBox 67"/>
          <p:cNvSpPr txBox="1"/>
          <p:nvPr/>
        </p:nvSpPr>
        <p:spPr bwMode="auto">
          <a:xfrm>
            <a:off x="294114" y="1316007"/>
            <a:ext cx="572593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8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*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아이디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444656" y="1537530"/>
            <a:ext cx="1441272" cy="30708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70" name="직사각형 69"/>
          <p:cNvSpPr/>
          <p:nvPr/>
        </p:nvSpPr>
        <p:spPr>
          <a:xfrm>
            <a:off x="454180" y="1901868"/>
            <a:ext cx="3064399" cy="307081"/>
          </a:xfrm>
          <a:prstGeom prst="rect">
            <a:avLst/>
          </a:prstGeom>
          <a:solidFill>
            <a:srgbClr val="D9D9D9"/>
          </a:solidFill>
          <a:ln w="3175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중복 검사</a:t>
            </a:r>
          </a:p>
        </p:txBody>
      </p:sp>
      <p:sp>
        <p:nvSpPr>
          <p:cNvPr id="71" name="TextBox 70"/>
          <p:cNvSpPr txBox="1"/>
          <p:nvPr/>
        </p:nvSpPr>
        <p:spPr bwMode="auto">
          <a:xfrm>
            <a:off x="284979" y="2288913"/>
            <a:ext cx="675185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8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*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비밀번호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435521" y="2462811"/>
            <a:ext cx="3064398" cy="30708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2149631" y="1528005"/>
            <a:ext cx="1350288" cy="30708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 bwMode="auto">
          <a:xfrm>
            <a:off x="1861684" y="1575715"/>
            <a:ext cx="287947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@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4" name="TextBox 73"/>
          <p:cNvSpPr txBox="1"/>
          <p:nvPr/>
        </p:nvSpPr>
        <p:spPr bwMode="auto">
          <a:xfrm>
            <a:off x="284979" y="2803437"/>
            <a:ext cx="917239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8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*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비밀번호 확인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435521" y="3005910"/>
            <a:ext cx="3064398" cy="30708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 bwMode="auto">
          <a:xfrm>
            <a:off x="335461" y="3339559"/>
            <a:ext cx="3095719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*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이메일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휴대폰번호가 포함된 비밀번호는 사용할수 없습니다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.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6" name="TextBox 75"/>
          <p:cNvSpPr txBox="1"/>
          <p:nvPr/>
        </p:nvSpPr>
        <p:spPr bwMode="auto">
          <a:xfrm>
            <a:off x="341739" y="5163709"/>
            <a:ext cx="50687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8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*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성별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528977" y="5400639"/>
            <a:ext cx="171844" cy="152783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77" name="타원 76"/>
          <p:cNvSpPr/>
          <p:nvPr/>
        </p:nvSpPr>
        <p:spPr>
          <a:xfrm>
            <a:off x="1386227" y="5400639"/>
            <a:ext cx="171844" cy="152783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 bwMode="auto">
          <a:xfrm>
            <a:off x="703987" y="5369308"/>
            <a:ext cx="42672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남성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8" name="TextBox 77"/>
          <p:cNvSpPr txBox="1"/>
          <p:nvPr/>
        </p:nvSpPr>
        <p:spPr bwMode="auto">
          <a:xfrm>
            <a:off x="1627912" y="5369308"/>
            <a:ext cx="38985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여성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9" name="TextBox 78"/>
          <p:cNvSpPr txBox="1"/>
          <p:nvPr/>
        </p:nvSpPr>
        <p:spPr bwMode="auto">
          <a:xfrm>
            <a:off x="351264" y="5630434"/>
            <a:ext cx="71205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8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*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생년월일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427" y="5893874"/>
            <a:ext cx="3233459" cy="428625"/>
          </a:xfrm>
          <a:prstGeom prst="rect">
            <a:avLst/>
          </a:prstGeom>
        </p:spPr>
      </p:pic>
      <p:sp>
        <p:nvSpPr>
          <p:cNvPr id="81" name="직사각형 80"/>
          <p:cNvSpPr/>
          <p:nvPr/>
        </p:nvSpPr>
        <p:spPr>
          <a:xfrm>
            <a:off x="4033534" y="789617"/>
            <a:ext cx="3441675" cy="558867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sp>
        <p:nvSpPr>
          <p:cNvPr id="82" name="직사각형 81"/>
          <p:cNvSpPr/>
          <p:nvPr/>
        </p:nvSpPr>
        <p:spPr>
          <a:xfrm>
            <a:off x="4033534" y="789617"/>
            <a:ext cx="3441675" cy="483536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cxnSp>
        <p:nvCxnSpPr>
          <p:cNvPr id="83" name="직선 연결선 82"/>
          <p:cNvCxnSpPr/>
          <p:nvPr/>
        </p:nvCxnSpPr>
        <p:spPr>
          <a:xfrm>
            <a:off x="4024719" y="796652"/>
            <a:ext cx="3456665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/>
          <p:cNvSpPr txBox="1"/>
          <p:nvPr/>
        </p:nvSpPr>
        <p:spPr bwMode="auto">
          <a:xfrm>
            <a:off x="4889031" y="890204"/>
            <a:ext cx="176964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ko-KR" altLang="en-US" sz="1600" dirty="0" smtClean="0">
                <a:latin typeface="맑은 고딕" pitchFamily="50" charset="-127"/>
                <a:ea typeface="맑은 고딕" pitchFamily="50" charset="-127"/>
              </a:rPr>
              <a:t>    회원가입</a:t>
            </a:r>
            <a:endParaRPr kumimoji="0"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5" name="아래쪽 화살표 84"/>
          <p:cNvSpPr/>
          <p:nvPr/>
        </p:nvSpPr>
        <p:spPr>
          <a:xfrm rot="5400000">
            <a:off x="4110011" y="844479"/>
            <a:ext cx="360040" cy="396334"/>
          </a:xfrm>
          <a:prstGeom prst="downArrow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86" name="모서리가 둥근 직사각형 85"/>
          <p:cNvSpPr/>
          <p:nvPr/>
        </p:nvSpPr>
        <p:spPr>
          <a:xfrm>
            <a:off x="4036118" y="6365049"/>
            <a:ext cx="3450490" cy="354015"/>
          </a:xfrm>
          <a:prstGeom prst="roundRect">
            <a:avLst>
              <a:gd name="adj" fmla="val 4924"/>
            </a:avLst>
          </a:prstGeom>
          <a:solidFill>
            <a:schemeClr val="accent1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다음 </a:t>
            </a:r>
          </a:p>
        </p:txBody>
      </p:sp>
      <p:sp>
        <p:nvSpPr>
          <p:cNvPr id="87" name="TextBox 86"/>
          <p:cNvSpPr txBox="1"/>
          <p:nvPr/>
        </p:nvSpPr>
        <p:spPr bwMode="auto">
          <a:xfrm>
            <a:off x="3996264" y="1360602"/>
            <a:ext cx="851515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8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*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휴대폰 번호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8" name="직사각형 87"/>
          <p:cNvSpPr/>
          <p:nvPr/>
        </p:nvSpPr>
        <p:spPr>
          <a:xfrm>
            <a:off x="4194431" y="1553550"/>
            <a:ext cx="3064398" cy="30708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89" name="직사각형 88"/>
          <p:cNvSpPr/>
          <p:nvPr/>
        </p:nvSpPr>
        <p:spPr>
          <a:xfrm>
            <a:off x="4194430" y="1971344"/>
            <a:ext cx="3064399" cy="307081"/>
          </a:xfrm>
          <a:prstGeom prst="rect">
            <a:avLst/>
          </a:prstGeom>
          <a:solidFill>
            <a:srgbClr val="D9D9D9"/>
          </a:solidFill>
          <a:ln w="3175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인증번호요청 </a:t>
            </a:r>
          </a:p>
        </p:txBody>
      </p:sp>
      <p:sp>
        <p:nvSpPr>
          <p:cNvPr id="90" name="직사각형 89"/>
          <p:cNvSpPr/>
          <p:nvPr/>
        </p:nvSpPr>
        <p:spPr>
          <a:xfrm>
            <a:off x="4184880" y="2534708"/>
            <a:ext cx="2086797" cy="30708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91" name="직사각형 90"/>
          <p:cNvSpPr/>
          <p:nvPr/>
        </p:nvSpPr>
        <p:spPr>
          <a:xfrm>
            <a:off x="6443074" y="2525183"/>
            <a:ext cx="827190" cy="307081"/>
          </a:xfrm>
          <a:prstGeom prst="rect">
            <a:avLst/>
          </a:prstGeom>
          <a:solidFill>
            <a:srgbClr val="D9D9D9"/>
          </a:solidFill>
          <a:ln w="3175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인증확인</a:t>
            </a:r>
          </a:p>
        </p:txBody>
      </p:sp>
      <p:sp>
        <p:nvSpPr>
          <p:cNvPr id="92" name="TextBox 91"/>
          <p:cNvSpPr txBox="1"/>
          <p:nvPr/>
        </p:nvSpPr>
        <p:spPr bwMode="auto">
          <a:xfrm>
            <a:off x="4015314" y="2332152"/>
            <a:ext cx="675185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8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*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인증번호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3" name="TextBox 92"/>
          <p:cNvSpPr txBox="1"/>
          <p:nvPr/>
        </p:nvSpPr>
        <p:spPr bwMode="auto">
          <a:xfrm>
            <a:off x="4062939" y="2865552"/>
            <a:ext cx="50687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8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*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성별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4" name="타원 93"/>
          <p:cNvSpPr/>
          <p:nvPr/>
        </p:nvSpPr>
        <p:spPr>
          <a:xfrm>
            <a:off x="4250177" y="3102482"/>
            <a:ext cx="171844" cy="152783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95" name="타원 94"/>
          <p:cNvSpPr/>
          <p:nvPr/>
        </p:nvSpPr>
        <p:spPr>
          <a:xfrm>
            <a:off x="5107427" y="3102482"/>
            <a:ext cx="171844" cy="152783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96" name="TextBox 95"/>
          <p:cNvSpPr txBox="1"/>
          <p:nvPr/>
        </p:nvSpPr>
        <p:spPr bwMode="auto">
          <a:xfrm>
            <a:off x="4425187" y="3071151"/>
            <a:ext cx="42672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남성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7" name="TextBox 96"/>
          <p:cNvSpPr txBox="1"/>
          <p:nvPr/>
        </p:nvSpPr>
        <p:spPr bwMode="auto">
          <a:xfrm>
            <a:off x="5349112" y="3071151"/>
            <a:ext cx="38985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여성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8" name="TextBox 97"/>
          <p:cNvSpPr txBox="1"/>
          <p:nvPr/>
        </p:nvSpPr>
        <p:spPr bwMode="auto">
          <a:xfrm>
            <a:off x="4072464" y="3332277"/>
            <a:ext cx="71205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8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*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생년월일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99" name="그림 9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1627" y="3595717"/>
            <a:ext cx="3233459" cy="428625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3996264" y="2865552"/>
            <a:ext cx="3549024" cy="149955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355134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2" name="직사각형 31"/>
          <p:cNvSpPr/>
          <p:nvPr/>
        </p:nvSpPr>
        <p:spPr>
          <a:xfrm>
            <a:off x="272480" y="764704"/>
            <a:ext cx="3441675" cy="558867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272480" y="764704"/>
            <a:ext cx="3441675" cy="483536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cxnSp>
        <p:nvCxnSpPr>
          <p:cNvPr id="34" name="직선 연결선 33"/>
          <p:cNvCxnSpPr/>
          <p:nvPr/>
        </p:nvCxnSpPr>
        <p:spPr>
          <a:xfrm>
            <a:off x="263665" y="771739"/>
            <a:ext cx="3456665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 bwMode="auto">
          <a:xfrm>
            <a:off x="1127977" y="865291"/>
            <a:ext cx="176964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ko-KR" altLang="en-US" sz="1600" dirty="0" smtClean="0">
                <a:latin typeface="맑은 고딕" pitchFamily="50" charset="-127"/>
                <a:ea typeface="맑은 고딕" pitchFamily="50" charset="-127"/>
              </a:rPr>
              <a:t>    회원가입</a:t>
            </a:r>
            <a:endParaRPr kumimoji="0"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8" name="아래쪽 화살표 37"/>
          <p:cNvSpPr/>
          <p:nvPr/>
        </p:nvSpPr>
        <p:spPr>
          <a:xfrm rot="5400000">
            <a:off x="348957" y="819566"/>
            <a:ext cx="360040" cy="396334"/>
          </a:xfrm>
          <a:prstGeom prst="downArrow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50" name="모서리가 둥근 직사각형 49"/>
          <p:cNvSpPr/>
          <p:nvPr/>
        </p:nvSpPr>
        <p:spPr>
          <a:xfrm>
            <a:off x="275064" y="6340136"/>
            <a:ext cx="3450490" cy="354015"/>
          </a:xfrm>
          <a:prstGeom prst="roundRect">
            <a:avLst>
              <a:gd name="adj" fmla="val 4924"/>
            </a:avLst>
          </a:prstGeom>
          <a:solidFill>
            <a:schemeClr val="accent1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다음 </a:t>
            </a:r>
          </a:p>
        </p:txBody>
      </p:sp>
      <p:sp>
        <p:nvSpPr>
          <p:cNvPr id="6" name="TextBox 5"/>
          <p:cNvSpPr txBox="1"/>
          <p:nvPr/>
        </p:nvSpPr>
        <p:spPr bwMode="auto">
          <a:xfrm>
            <a:off x="282166" y="4062321"/>
            <a:ext cx="851515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8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*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휴대폰 번호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80333" y="4255269"/>
            <a:ext cx="582985" cy="30708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SKT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80332" y="4673063"/>
            <a:ext cx="3064399" cy="307081"/>
          </a:xfrm>
          <a:prstGeom prst="rect">
            <a:avLst/>
          </a:prstGeom>
          <a:solidFill>
            <a:srgbClr val="D9D9D9"/>
          </a:solidFill>
          <a:ln w="3175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인증번호요청 </a:t>
            </a:r>
          </a:p>
        </p:txBody>
      </p:sp>
      <p:sp>
        <p:nvSpPr>
          <p:cNvPr id="64" name="직사각형 63"/>
          <p:cNvSpPr/>
          <p:nvPr/>
        </p:nvSpPr>
        <p:spPr>
          <a:xfrm>
            <a:off x="470782" y="5236427"/>
            <a:ext cx="2086797" cy="30708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2728976" y="5226902"/>
            <a:ext cx="827190" cy="307081"/>
          </a:xfrm>
          <a:prstGeom prst="rect">
            <a:avLst/>
          </a:prstGeom>
          <a:solidFill>
            <a:srgbClr val="D9D9D9"/>
          </a:solidFill>
          <a:ln w="3175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인증확인</a:t>
            </a:r>
          </a:p>
        </p:txBody>
      </p:sp>
      <p:sp>
        <p:nvSpPr>
          <p:cNvPr id="67" name="TextBox 66"/>
          <p:cNvSpPr txBox="1"/>
          <p:nvPr/>
        </p:nvSpPr>
        <p:spPr bwMode="auto">
          <a:xfrm>
            <a:off x="301216" y="5033871"/>
            <a:ext cx="675185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8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*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인증번호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8" name="TextBox 67"/>
          <p:cNvSpPr txBox="1"/>
          <p:nvPr/>
        </p:nvSpPr>
        <p:spPr bwMode="auto">
          <a:xfrm>
            <a:off x="294114" y="1316007"/>
            <a:ext cx="572593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8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*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아이디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444656" y="1537530"/>
            <a:ext cx="1441272" cy="30708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70" name="직사각형 69"/>
          <p:cNvSpPr/>
          <p:nvPr/>
        </p:nvSpPr>
        <p:spPr>
          <a:xfrm>
            <a:off x="454180" y="1901868"/>
            <a:ext cx="3064399" cy="307081"/>
          </a:xfrm>
          <a:prstGeom prst="rect">
            <a:avLst/>
          </a:prstGeom>
          <a:solidFill>
            <a:srgbClr val="D9D9D9"/>
          </a:solidFill>
          <a:ln w="3175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중복 검사</a:t>
            </a:r>
          </a:p>
        </p:txBody>
      </p:sp>
      <p:sp>
        <p:nvSpPr>
          <p:cNvPr id="71" name="TextBox 70"/>
          <p:cNvSpPr txBox="1"/>
          <p:nvPr/>
        </p:nvSpPr>
        <p:spPr bwMode="auto">
          <a:xfrm>
            <a:off x="284979" y="2288913"/>
            <a:ext cx="675185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8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*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비밀번호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435521" y="2462811"/>
            <a:ext cx="3064398" cy="30708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2149631" y="1528005"/>
            <a:ext cx="1350288" cy="30708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 bwMode="auto">
          <a:xfrm>
            <a:off x="1861684" y="1575715"/>
            <a:ext cx="287947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@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4" name="TextBox 73"/>
          <p:cNvSpPr txBox="1"/>
          <p:nvPr/>
        </p:nvSpPr>
        <p:spPr bwMode="auto">
          <a:xfrm>
            <a:off x="284979" y="2803437"/>
            <a:ext cx="917239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8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*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비밀번호 확인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435521" y="3005910"/>
            <a:ext cx="3064398" cy="30708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 bwMode="auto">
          <a:xfrm>
            <a:off x="335461" y="3339559"/>
            <a:ext cx="3095719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*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이메일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휴대폰번호가 포함된 비밀번호는 사용할수 없습니다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.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1" name="직사각형 80"/>
          <p:cNvSpPr/>
          <p:nvPr/>
        </p:nvSpPr>
        <p:spPr>
          <a:xfrm>
            <a:off x="4033534" y="789617"/>
            <a:ext cx="3441675" cy="558867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sp>
        <p:nvSpPr>
          <p:cNvPr id="82" name="직사각형 81"/>
          <p:cNvSpPr/>
          <p:nvPr/>
        </p:nvSpPr>
        <p:spPr>
          <a:xfrm>
            <a:off x="4033534" y="789617"/>
            <a:ext cx="3441675" cy="483536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cxnSp>
        <p:nvCxnSpPr>
          <p:cNvPr id="83" name="직선 연결선 82"/>
          <p:cNvCxnSpPr/>
          <p:nvPr/>
        </p:nvCxnSpPr>
        <p:spPr>
          <a:xfrm>
            <a:off x="4024719" y="796652"/>
            <a:ext cx="3456665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/>
          <p:cNvSpPr txBox="1"/>
          <p:nvPr/>
        </p:nvSpPr>
        <p:spPr bwMode="auto">
          <a:xfrm>
            <a:off x="4889031" y="890204"/>
            <a:ext cx="176964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ko-KR" altLang="en-US" sz="1600" dirty="0" smtClean="0">
                <a:latin typeface="맑은 고딕" pitchFamily="50" charset="-127"/>
                <a:ea typeface="맑은 고딕" pitchFamily="50" charset="-127"/>
              </a:rPr>
              <a:t>    회원가입</a:t>
            </a:r>
            <a:endParaRPr kumimoji="0"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5" name="아래쪽 화살표 84"/>
          <p:cNvSpPr/>
          <p:nvPr/>
        </p:nvSpPr>
        <p:spPr>
          <a:xfrm rot="5400000">
            <a:off x="4110011" y="844479"/>
            <a:ext cx="360040" cy="396334"/>
          </a:xfrm>
          <a:prstGeom prst="downArrow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86" name="모서리가 둥근 직사각형 85"/>
          <p:cNvSpPr/>
          <p:nvPr/>
        </p:nvSpPr>
        <p:spPr>
          <a:xfrm>
            <a:off x="4036118" y="6365049"/>
            <a:ext cx="3450490" cy="354015"/>
          </a:xfrm>
          <a:prstGeom prst="roundRect">
            <a:avLst>
              <a:gd name="adj" fmla="val 4924"/>
            </a:avLst>
          </a:prstGeom>
          <a:solidFill>
            <a:schemeClr val="accent1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다음 </a:t>
            </a:r>
          </a:p>
        </p:txBody>
      </p:sp>
      <p:sp>
        <p:nvSpPr>
          <p:cNvPr id="87" name="TextBox 86"/>
          <p:cNvSpPr txBox="1"/>
          <p:nvPr/>
        </p:nvSpPr>
        <p:spPr bwMode="auto">
          <a:xfrm>
            <a:off x="3996264" y="1360602"/>
            <a:ext cx="851515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8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*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휴대폰 번호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8" name="직사각형 87"/>
          <p:cNvSpPr/>
          <p:nvPr/>
        </p:nvSpPr>
        <p:spPr>
          <a:xfrm>
            <a:off x="4194431" y="1553550"/>
            <a:ext cx="3064398" cy="30708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89" name="직사각형 88"/>
          <p:cNvSpPr/>
          <p:nvPr/>
        </p:nvSpPr>
        <p:spPr>
          <a:xfrm>
            <a:off x="4194430" y="1971344"/>
            <a:ext cx="3064399" cy="307081"/>
          </a:xfrm>
          <a:prstGeom prst="rect">
            <a:avLst/>
          </a:prstGeom>
          <a:solidFill>
            <a:srgbClr val="D9D9D9"/>
          </a:solidFill>
          <a:ln w="3175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인증번호요청 </a:t>
            </a:r>
          </a:p>
        </p:txBody>
      </p:sp>
      <p:sp>
        <p:nvSpPr>
          <p:cNvPr id="90" name="직사각형 89"/>
          <p:cNvSpPr/>
          <p:nvPr/>
        </p:nvSpPr>
        <p:spPr>
          <a:xfrm>
            <a:off x="4184880" y="2534708"/>
            <a:ext cx="2086797" cy="30708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91" name="직사각형 90"/>
          <p:cNvSpPr/>
          <p:nvPr/>
        </p:nvSpPr>
        <p:spPr>
          <a:xfrm>
            <a:off x="6443074" y="2525183"/>
            <a:ext cx="827190" cy="307081"/>
          </a:xfrm>
          <a:prstGeom prst="rect">
            <a:avLst/>
          </a:prstGeom>
          <a:solidFill>
            <a:srgbClr val="D9D9D9"/>
          </a:solidFill>
          <a:ln w="3175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인증확인</a:t>
            </a:r>
          </a:p>
        </p:txBody>
      </p:sp>
      <p:sp>
        <p:nvSpPr>
          <p:cNvPr id="92" name="TextBox 91"/>
          <p:cNvSpPr txBox="1"/>
          <p:nvPr/>
        </p:nvSpPr>
        <p:spPr bwMode="auto">
          <a:xfrm>
            <a:off x="4015314" y="2332152"/>
            <a:ext cx="675185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8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*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인증번호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3" name="TextBox 92"/>
          <p:cNvSpPr txBox="1"/>
          <p:nvPr/>
        </p:nvSpPr>
        <p:spPr bwMode="auto">
          <a:xfrm>
            <a:off x="4062939" y="2865552"/>
            <a:ext cx="50687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8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*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성별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4" name="타원 93"/>
          <p:cNvSpPr/>
          <p:nvPr/>
        </p:nvSpPr>
        <p:spPr>
          <a:xfrm>
            <a:off x="4250177" y="3102482"/>
            <a:ext cx="171844" cy="152783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95" name="타원 94"/>
          <p:cNvSpPr/>
          <p:nvPr/>
        </p:nvSpPr>
        <p:spPr>
          <a:xfrm>
            <a:off x="5107427" y="3102482"/>
            <a:ext cx="171844" cy="152783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96" name="TextBox 95"/>
          <p:cNvSpPr txBox="1"/>
          <p:nvPr/>
        </p:nvSpPr>
        <p:spPr bwMode="auto">
          <a:xfrm>
            <a:off x="4425187" y="3071151"/>
            <a:ext cx="42672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남성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7" name="TextBox 96"/>
          <p:cNvSpPr txBox="1"/>
          <p:nvPr/>
        </p:nvSpPr>
        <p:spPr bwMode="auto">
          <a:xfrm>
            <a:off x="5349112" y="3071151"/>
            <a:ext cx="38985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여성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8" name="TextBox 97"/>
          <p:cNvSpPr txBox="1"/>
          <p:nvPr/>
        </p:nvSpPr>
        <p:spPr bwMode="auto">
          <a:xfrm>
            <a:off x="4072464" y="3332277"/>
            <a:ext cx="71205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8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*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생년월일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99" name="그림 9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1627" y="3595717"/>
            <a:ext cx="3233459" cy="428625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3996264" y="2865552"/>
            <a:ext cx="3549024" cy="149955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52" name="TextBox 51"/>
          <p:cNvSpPr txBox="1"/>
          <p:nvPr/>
        </p:nvSpPr>
        <p:spPr bwMode="auto">
          <a:xfrm>
            <a:off x="279815" y="3582960"/>
            <a:ext cx="50687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8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*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성명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446062" y="3768242"/>
            <a:ext cx="3064398" cy="30708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1262653" y="4245109"/>
            <a:ext cx="582985" cy="30708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011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2055133" y="4245109"/>
            <a:ext cx="582985" cy="30708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446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2837453" y="4245109"/>
            <a:ext cx="582985" cy="30708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0401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059780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36226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4012879" y="1420826"/>
            <a:ext cx="1300161" cy="371476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</a:rPr>
              <a:t>Home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cxnSp>
        <p:nvCxnSpPr>
          <p:cNvPr id="5" name="꺾인 연결선 4"/>
          <p:cNvCxnSpPr>
            <a:stCxn id="17" idx="0"/>
            <a:endCxn id="4" idx="2"/>
          </p:cNvCxnSpPr>
          <p:nvPr/>
        </p:nvCxnSpPr>
        <p:spPr>
          <a:xfrm rot="5400000" flipH="1" flipV="1">
            <a:off x="2786809" y="437518"/>
            <a:ext cx="521366" cy="3230935"/>
          </a:xfrm>
          <a:prstGeom prst="bentConnector3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꺾인 연결선 5"/>
          <p:cNvCxnSpPr>
            <a:stCxn id="14" idx="0"/>
            <a:endCxn id="4" idx="2"/>
          </p:cNvCxnSpPr>
          <p:nvPr/>
        </p:nvCxnSpPr>
        <p:spPr>
          <a:xfrm rot="16200000" flipV="1">
            <a:off x="6655630" y="-200368"/>
            <a:ext cx="521366" cy="4506706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꺾인 연결선 10"/>
          <p:cNvCxnSpPr>
            <a:stCxn id="25" idx="0"/>
            <a:endCxn id="4" idx="2"/>
          </p:cNvCxnSpPr>
          <p:nvPr/>
        </p:nvCxnSpPr>
        <p:spPr>
          <a:xfrm rot="16200000" flipV="1">
            <a:off x="6031290" y="423972"/>
            <a:ext cx="521366" cy="3258026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9457636"/>
              </p:ext>
            </p:extLst>
          </p:nvPr>
        </p:nvGraphicFramePr>
        <p:xfrm>
          <a:off x="8643166" y="2313668"/>
          <a:ext cx="1053000" cy="174021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53000"/>
              </a:tblGrid>
              <a:tr h="3362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</a:rPr>
                        <a:t>고객 지원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362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고객 공지 사항 </a:t>
                      </a:r>
                      <a:endParaRPr lang="en-US" altLang="ko-KR" sz="90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aseline="0" dirty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900" baseline="0" smtClean="0">
                          <a:solidFill>
                            <a:schemeClr val="tx1"/>
                          </a:solidFill>
                        </a:rPr>
                        <a:t>조회 </a:t>
                      </a:r>
                      <a:r>
                        <a:rPr lang="en-US" altLang="ko-KR" sz="900" baseline="0" dirty="0" smtClean="0">
                          <a:solidFill>
                            <a:schemeClr val="tx1"/>
                          </a:solidFill>
                        </a:rPr>
                        <a:t>/ </a:t>
                      </a:r>
                      <a:r>
                        <a:rPr lang="ko-KR" altLang="en-US" sz="900" baseline="0" smtClean="0">
                          <a:solidFill>
                            <a:schemeClr val="tx1"/>
                          </a:solidFill>
                        </a:rPr>
                        <a:t>공지</a:t>
                      </a:r>
                      <a:r>
                        <a:rPr lang="en-US" altLang="ko-KR" sz="900" baseline="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362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aseline="0" dirty="0" smtClean="0">
                          <a:solidFill>
                            <a:schemeClr val="tx1"/>
                          </a:solidFill>
                        </a:rPr>
                        <a:t>공지 사항 </a:t>
                      </a:r>
                      <a:endParaRPr lang="en-US" altLang="ko-KR" sz="900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aseline="0" dirty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900" baseline="0" smtClean="0">
                          <a:solidFill>
                            <a:schemeClr val="tx1"/>
                          </a:solidFill>
                        </a:rPr>
                        <a:t>대리점 </a:t>
                      </a:r>
                      <a:r>
                        <a:rPr lang="en-US" altLang="ko-KR" sz="900" baseline="0" dirty="0" smtClean="0">
                          <a:solidFill>
                            <a:schemeClr val="tx1"/>
                          </a:solidFill>
                        </a:rPr>
                        <a:t>/ </a:t>
                      </a:r>
                      <a:r>
                        <a:rPr lang="ko-KR" altLang="en-US" sz="900" baseline="0" smtClean="0">
                          <a:solidFill>
                            <a:schemeClr val="tx1"/>
                          </a:solidFill>
                        </a:rPr>
                        <a:t>지점 </a:t>
                      </a:r>
                      <a:r>
                        <a:rPr lang="en-US" altLang="ko-KR" sz="900" baseline="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362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</a:rPr>
                        <a:t>1:1 </a:t>
                      </a:r>
                      <a:r>
                        <a:rPr lang="ko-KR" altLang="en-US" sz="900" smtClean="0">
                          <a:solidFill>
                            <a:schemeClr val="tx1"/>
                          </a:solidFill>
                        </a:rPr>
                        <a:t>문의 </a:t>
                      </a: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</a:rPr>
                        <a:t>/ </a:t>
                      </a:r>
                      <a:r>
                        <a:rPr lang="ko-KR" altLang="en-US" sz="900" smtClean="0">
                          <a:solidFill>
                            <a:schemeClr val="tx1"/>
                          </a:solidFill>
                        </a:rPr>
                        <a:t>답변 </a:t>
                      </a:r>
                      <a:endParaRPr lang="en-US" altLang="ko-KR" sz="900" baseline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362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aseline="0" dirty="0" smtClean="0">
                          <a:solidFill>
                            <a:schemeClr val="tx1"/>
                          </a:solidFill>
                        </a:rPr>
                        <a:t>자주하는 질문</a:t>
                      </a:r>
                      <a:endParaRPr lang="en-US" altLang="ko-KR" sz="900" baseline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0876876"/>
              </p:ext>
            </p:extLst>
          </p:nvPr>
        </p:nvGraphicFramePr>
        <p:xfrm>
          <a:off x="848544" y="2313668"/>
          <a:ext cx="1166963" cy="26798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66963"/>
              </a:tblGrid>
              <a:tr h="3362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/>
                        <a:t>기초 정보 관리</a:t>
                      </a:r>
                      <a:endParaRPr lang="ko-KR" altLang="en-US" sz="1000" b="1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34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정비 상품 관리</a:t>
                      </a:r>
                      <a:endParaRPr lang="en-US" altLang="ko-KR" sz="9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4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세차상품 관리 </a:t>
                      </a:r>
                      <a:endParaRPr lang="en-US" altLang="ko-KR" sz="9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48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대리점</a:t>
                      </a:r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900" b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회사</a:t>
                      </a:r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  <a:r>
                        <a:rPr lang="ko-KR" altLang="en-US" sz="900" b="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관리</a:t>
                      </a:r>
                      <a:endParaRPr lang="en-US" altLang="ko-KR" sz="9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48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BLE</a:t>
                      </a: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900" b="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단말기 관리</a:t>
                      </a:r>
                      <a:endParaRPr lang="en-US" altLang="ko-KR" sz="9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4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배차 내역 관리</a:t>
                      </a:r>
                      <a:endParaRPr lang="en-US" altLang="ko-KR" sz="9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4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권역 관리</a:t>
                      </a:r>
                      <a:endParaRPr lang="en-US" altLang="ko-KR" sz="9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48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세차 차량 관리 </a:t>
                      </a:r>
                      <a:endParaRPr lang="en-US" altLang="ko-KR" sz="9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cxnSp>
        <p:nvCxnSpPr>
          <p:cNvPr id="23" name="꺾인 연결선 22"/>
          <p:cNvCxnSpPr>
            <a:stCxn id="16" idx="0"/>
            <a:endCxn id="4" idx="2"/>
          </p:cNvCxnSpPr>
          <p:nvPr/>
        </p:nvCxnSpPr>
        <p:spPr>
          <a:xfrm rot="5400000" flipH="1" flipV="1">
            <a:off x="4084143" y="1734852"/>
            <a:ext cx="521366" cy="636267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00192"/>
              </p:ext>
            </p:extLst>
          </p:nvPr>
        </p:nvGraphicFramePr>
        <p:xfrm>
          <a:off x="2159007" y="2313668"/>
          <a:ext cx="1148108" cy="70199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48108"/>
              </a:tblGrid>
              <a:tr h="3362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/>
                        <a:t>사용자 관리 </a:t>
                      </a:r>
                      <a:endParaRPr lang="ko-KR" altLang="en-US" sz="1000" b="1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34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사용자 예약 </a:t>
                      </a:r>
                      <a:r>
                        <a:rPr lang="en-US" altLang="ko-KR" sz="900" b="0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900" b="0" kern="120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취소 </a:t>
                      </a:r>
                      <a:r>
                        <a:rPr lang="en-US" altLang="ko-KR" sz="900" b="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/ </a:t>
                      </a:r>
                      <a:r>
                        <a:rPr lang="ko-KR" altLang="en-US" sz="900" b="0" kern="120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결제 </a:t>
                      </a:r>
                      <a:r>
                        <a:rPr lang="ko-KR" altLang="en-US" sz="900" b="0" kern="120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900" b="0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현황 </a:t>
                      </a:r>
                      <a:endParaRPr lang="ko-KR" altLang="en-US" sz="900" b="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3717653"/>
              </p:ext>
            </p:extLst>
          </p:nvPr>
        </p:nvGraphicFramePr>
        <p:xfrm>
          <a:off x="3450615" y="2313668"/>
          <a:ext cx="1152156" cy="10058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52156"/>
              </a:tblGrid>
              <a:tr h="3362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/>
                        <a:t>운영자 관리</a:t>
                      </a:r>
                      <a:endParaRPr lang="ko-KR" altLang="en-US" sz="1000" b="1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34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대리점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관리</a:t>
                      </a:r>
                      <a:endParaRPr lang="en-US" altLang="ko-KR" sz="9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4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직원 관리</a:t>
                      </a:r>
                      <a:endParaRPr lang="ko-KR" altLang="en-US" sz="900" b="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cxnSp>
        <p:nvCxnSpPr>
          <p:cNvPr id="20" name="꺾인 연결선 19"/>
          <p:cNvCxnSpPr>
            <a:stCxn id="15" idx="0"/>
            <a:endCxn id="4" idx="2"/>
          </p:cNvCxnSpPr>
          <p:nvPr/>
        </p:nvCxnSpPr>
        <p:spPr>
          <a:xfrm rot="5400000" flipH="1" flipV="1">
            <a:off x="3437327" y="1088036"/>
            <a:ext cx="521366" cy="1929899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1718999"/>
              </p:ext>
            </p:extLst>
          </p:nvPr>
        </p:nvGraphicFramePr>
        <p:xfrm>
          <a:off x="7343443" y="2313668"/>
          <a:ext cx="1155087" cy="13406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55087"/>
              </a:tblGrid>
              <a:tr h="3362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</a:rPr>
                        <a:t>관제 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34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작업 현황</a:t>
                      </a:r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900" b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당일</a:t>
                      </a:r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4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차량 위치 관제 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4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차량 이동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경로 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21" name="직사각형 20"/>
          <p:cNvSpPr/>
          <p:nvPr/>
        </p:nvSpPr>
        <p:spPr>
          <a:xfrm>
            <a:off x="165590" y="227021"/>
            <a:ext cx="4274526" cy="33813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US" altLang="ko-KR" sz="1600" b="1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Tahoma" pitchFamily="34" charset="0"/>
              </a:rPr>
              <a:t>Menu A</a:t>
            </a:r>
            <a:r>
              <a:rPr lang="en-US" sz="16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​rchitecture</a:t>
            </a:r>
            <a:endParaRPr lang="ko-KR" altLang="en-US" sz="1600" b="1" kern="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  <a:cs typeface="Tahoma" pitchFamily="34" charset="0"/>
            </a:endParaRPr>
          </a:p>
        </p:txBody>
      </p:sp>
      <p:sp>
        <p:nvSpPr>
          <p:cNvPr id="22" name="Line 422"/>
          <p:cNvSpPr>
            <a:spLocks noChangeShapeType="1"/>
          </p:cNvSpPr>
          <p:nvPr/>
        </p:nvSpPr>
        <p:spPr bwMode="auto">
          <a:xfrm>
            <a:off x="309563" y="562339"/>
            <a:ext cx="904716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defPPr>
              <a:defRPr lang="ko-K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5pPr>
            <a:lvl6pPr marL="22860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6pPr>
            <a:lvl7pPr marL="27432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7pPr>
            <a:lvl8pPr marL="32004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8pPr>
            <a:lvl9pPr marL="36576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9pPr>
          </a:lstStyle>
          <a:p>
            <a:endParaRPr lang="ko-KR" altLang="en-US"/>
          </a:p>
        </p:txBody>
      </p:sp>
      <p:cxnSp>
        <p:nvCxnSpPr>
          <p:cNvPr id="24" name="직선 연결선 23"/>
          <p:cNvCxnSpPr/>
          <p:nvPr/>
        </p:nvCxnSpPr>
        <p:spPr>
          <a:xfrm>
            <a:off x="309563" y="581389"/>
            <a:ext cx="1214437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7" name="표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5644695"/>
              </p:ext>
            </p:extLst>
          </p:nvPr>
        </p:nvGraphicFramePr>
        <p:xfrm>
          <a:off x="8643166" y="4453538"/>
          <a:ext cx="1062362" cy="137553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62362"/>
              </a:tblGrid>
              <a:tr h="3373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로그인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4406" marR="8440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362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로그인 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4406" marR="8440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62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직원가입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4406" marR="8440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62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아이디</a:t>
                      </a: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90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비밀번호 찾기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4406" marR="8440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2359643"/>
              </p:ext>
            </p:extLst>
          </p:nvPr>
        </p:nvGraphicFramePr>
        <p:xfrm>
          <a:off x="4746271" y="2313668"/>
          <a:ext cx="1155087" cy="13406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55087"/>
              </a:tblGrid>
              <a:tr h="3362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/>
                        <a:t>직원관리  </a:t>
                      </a:r>
                      <a:endParaRPr lang="ko-KR" altLang="en-US" sz="1000" b="1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34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직원 근태 관리 </a:t>
                      </a:r>
                      <a:endParaRPr lang="en-US" altLang="ko-KR" sz="9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4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직원 작업 내역 </a:t>
                      </a:r>
                      <a:endParaRPr lang="ko-KR" altLang="en-US" sz="900" b="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4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정산</a:t>
                      </a:r>
                      <a:r>
                        <a:rPr lang="ko-KR" altLang="en-US" sz="900" b="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내역 </a:t>
                      </a:r>
                      <a:endParaRPr lang="ko-KR" altLang="en-US" sz="900" b="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 bwMode="auto">
          <a:xfrm>
            <a:off x="5889104" y="785609"/>
            <a:ext cx="2719014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err="1" smtClean="0">
                <a:latin typeface="맑은 고딕" pitchFamily="50" charset="-127"/>
                <a:ea typeface="맑은 고딕" pitchFamily="50" charset="-127"/>
              </a:rPr>
              <a:t>일자별</a:t>
            </a:r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  표시 내역  </a:t>
            </a:r>
            <a:r>
              <a:rPr kumimoji="0" lang="ko-KR" altLang="en-US" sz="800" dirty="0" err="1" smtClean="0">
                <a:latin typeface="맑은 고딕" pitchFamily="50" charset="-127"/>
                <a:ea typeface="맑은 고딕" pitchFamily="50" charset="-127"/>
              </a:rPr>
              <a:t>차량별</a:t>
            </a:r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 상품 내역 </a:t>
            </a:r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                      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팀별 내역 </a:t>
            </a:r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                      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지역 별 내역 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(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경기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,</a:t>
            </a:r>
          </a:p>
          <a:p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                      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결제 방식 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(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후불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카드 결제 내역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) </a:t>
            </a:r>
          </a:p>
          <a:p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                      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취소 내역 </a:t>
            </a:r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ko-KR" altLang="en-US" sz="800" dirty="0" err="1" smtClean="0">
                <a:latin typeface="맑은 고딕" pitchFamily="50" charset="-127"/>
                <a:ea typeface="맑은 고딕" pitchFamily="50" charset="-127"/>
              </a:rPr>
              <a:t>일자별</a:t>
            </a:r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+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팀별 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+ </a:t>
            </a:r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 </a:t>
            </a:r>
          </a:p>
          <a:p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29" name="꺾인 연결선 28"/>
          <p:cNvCxnSpPr>
            <a:stCxn id="30" idx="0"/>
            <a:endCxn id="4" idx="2"/>
          </p:cNvCxnSpPr>
          <p:nvPr/>
        </p:nvCxnSpPr>
        <p:spPr>
          <a:xfrm rot="16200000" flipV="1">
            <a:off x="4732704" y="1722558"/>
            <a:ext cx="521366" cy="660854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2424406" y="4203812"/>
            <a:ext cx="4104456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[ </a:t>
            </a:r>
            <a:r>
              <a:rPr lang="ko-KR" altLang="en-US" sz="1050" b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사이트 사용자 레벨 및 주요 관리 권한 </a:t>
            </a:r>
            <a:r>
              <a:rPr lang="en-US" altLang="ko-KR" sz="105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] </a:t>
            </a:r>
            <a:endParaRPr lang="en-US" altLang="ko-KR" sz="1050" b="1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171450" indent="-171450">
              <a:buFontTx/>
              <a:buChar char="-"/>
            </a:pPr>
            <a:r>
              <a:rPr lang="en-US" altLang="ko-KR" sz="105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Admin</a:t>
            </a:r>
            <a:r>
              <a:rPr lang="ko-KR" altLang="en-US" sz="1050" b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05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: </a:t>
            </a:r>
            <a:r>
              <a:rPr lang="en-US" altLang="ko-KR" sz="1050" b="1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050" b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사이트의 전반적인 관리를 하는 관리자임</a:t>
            </a:r>
            <a:r>
              <a:rPr lang="en-US" altLang="ko-KR" sz="105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 </a:t>
            </a:r>
          </a:p>
          <a:p>
            <a:pPr marL="171450" indent="-171450">
              <a:buFontTx/>
              <a:buChar char="-"/>
            </a:pPr>
            <a:r>
              <a:rPr lang="ko-KR" altLang="en-US" sz="105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지역관리자 </a:t>
            </a:r>
            <a:r>
              <a:rPr lang="en-US" altLang="ko-KR" sz="105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:  </a:t>
            </a:r>
            <a:r>
              <a:rPr lang="ko-KR" altLang="en-US" sz="1050" b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대리점과 사용자를 관리를 하는 관리자 레벨임 </a:t>
            </a:r>
            <a:endParaRPr lang="en-US" altLang="ko-KR" sz="1050" b="1" dirty="0" smtClean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5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지점 </a:t>
            </a:r>
            <a:r>
              <a:rPr lang="en-US" altLang="ko-KR" sz="105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/ </a:t>
            </a:r>
            <a:r>
              <a:rPr lang="ko-KR" altLang="en-US" sz="1050" b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대리점 관리자   </a:t>
            </a:r>
            <a:r>
              <a:rPr lang="en-US" altLang="ko-KR" sz="105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: </a:t>
            </a:r>
            <a:r>
              <a:rPr lang="ko-KR" altLang="en-US" sz="1050" b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본사가 직영 및 대리는 하는 관리자</a:t>
            </a:r>
            <a:endParaRPr lang="en-US" altLang="ko-KR" sz="1050" b="1" dirty="0" smtClean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5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지점  </a:t>
            </a:r>
            <a:r>
              <a:rPr lang="en-US" altLang="ko-KR" sz="105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/ </a:t>
            </a:r>
            <a:r>
              <a:rPr lang="ko-KR" altLang="en-US" sz="1050" b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대리점 </a:t>
            </a:r>
            <a:r>
              <a:rPr lang="en-US" altLang="ko-KR" sz="105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manager</a:t>
            </a:r>
            <a:r>
              <a:rPr lang="ko-KR" altLang="en-US" sz="1050" b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</a:t>
            </a:r>
            <a:r>
              <a:rPr lang="en-US" altLang="ko-KR" sz="1050" b="1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: </a:t>
            </a:r>
            <a:r>
              <a:rPr lang="ko-KR" altLang="en-US" sz="1050" b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차량</a:t>
            </a:r>
            <a:r>
              <a:rPr lang="en-US" altLang="ko-KR" sz="105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050" b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단위로 정산을 </a:t>
            </a:r>
            <a:r>
              <a:rPr lang="ko-KR" altLang="en-US" sz="1050" b="1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기분적인 단위의 소그룹 </a:t>
            </a:r>
            <a:endParaRPr lang="en-US" altLang="ko-KR" sz="1050" b="1" dirty="0" smtClean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5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지점 </a:t>
            </a:r>
            <a:r>
              <a:rPr lang="en-US" altLang="ko-KR" sz="105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/ </a:t>
            </a:r>
            <a:r>
              <a:rPr lang="ko-KR" altLang="en-US" sz="1050" b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대리점 </a:t>
            </a:r>
            <a:r>
              <a:rPr lang="en-US" altLang="ko-KR" sz="105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Staff : </a:t>
            </a:r>
            <a:r>
              <a:rPr lang="ko-KR" altLang="en-US" sz="1050" b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차량의 작업을 하는 지원을 직원임 </a:t>
            </a:r>
            <a:endParaRPr lang="ko-KR" altLang="en-US" sz="1050" b="1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graphicFrame>
        <p:nvGraphicFramePr>
          <p:cNvPr id="42" name="표 4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0346733"/>
              </p:ext>
            </p:extLst>
          </p:nvPr>
        </p:nvGraphicFramePr>
        <p:xfrm>
          <a:off x="6044858" y="2313668"/>
          <a:ext cx="1155087" cy="13406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55087"/>
              </a:tblGrid>
              <a:tr h="3362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err="1" smtClean="0">
                          <a:solidFill>
                            <a:schemeClr val="tx1"/>
                          </a:solidFill>
                        </a:rPr>
                        <a:t>레포트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34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작업 중 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4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작업 중 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48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작업 중 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cxnSp>
        <p:nvCxnSpPr>
          <p:cNvPr id="43" name="꺾인 연결선 42"/>
          <p:cNvCxnSpPr>
            <a:stCxn id="42" idx="0"/>
            <a:endCxn id="4" idx="2"/>
          </p:cNvCxnSpPr>
          <p:nvPr/>
        </p:nvCxnSpPr>
        <p:spPr>
          <a:xfrm rot="16200000" flipV="1">
            <a:off x="5381998" y="1073264"/>
            <a:ext cx="521366" cy="1959441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272480" y="644964"/>
            <a:ext cx="3174267" cy="36163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000" b="1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지역관리자 </a:t>
            </a:r>
            <a:r>
              <a:rPr lang="en-US" altLang="ko-KR" sz="1000" b="1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:  </a:t>
            </a:r>
            <a:r>
              <a:rPr lang="ko-KR" altLang="en-US" sz="1000" b="1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대리점과 사용자를 관리를 하는 관리자 레벨임 </a:t>
            </a:r>
            <a:endParaRPr lang="en-US" altLang="ko-KR" sz="1000" b="1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graphicFrame>
        <p:nvGraphicFramePr>
          <p:cNvPr id="33" name="표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8088238"/>
              </p:ext>
            </p:extLst>
          </p:nvPr>
        </p:nvGraphicFramePr>
        <p:xfrm>
          <a:off x="7453402" y="4453538"/>
          <a:ext cx="1062362" cy="171176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62362"/>
              </a:tblGrid>
              <a:tr h="3373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대쉬보드</a:t>
                      </a:r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4406" marR="8440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362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가입현황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4406" marR="8440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62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1:1 </a:t>
                      </a:r>
                      <a:r>
                        <a:rPr lang="ko-KR" altLang="en-US" sz="90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문의 현황 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4406" marR="8440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62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공지 사항</a:t>
                      </a:r>
                      <a:r>
                        <a:rPr lang="ko-KR" altLang="en-US" sz="9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4406" marR="8440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62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당일 예약 </a:t>
                      </a: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/ </a:t>
                      </a:r>
                      <a:r>
                        <a:rPr lang="ko-KR" altLang="en-US" sz="90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취소</a:t>
                      </a:r>
                      <a:r>
                        <a:rPr lang="ko-KR" altLang="en-US" sz="90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9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/ </a:t>
                      </a:r>
                      <a:r>
                        <a:rPr lang="ko-KR" altLang="en-US" sz="90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진행 현황 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4406" marR="8440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9883214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텍스트 개체 틀 4"/>
          <p:cNvSpPr>
            <a:spLocks noGrp="1"/>
          </p:cNvSpPr>
          <p:nvPr/>
        </p:nvSpPr>
        <p:spPr bwMode="auto">
          <a:xfrm>
            <a:off x="5333831" y="319616"/>
            <a:ext cx="2936086" cy="2047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ko-KR" altLang="en-US" dirty="0" err="1" smtClean="0"/>
              <a:t>인트로</a:t>
            </a:r>
            <a:r>
              <a:rPr lang="ko-KR" altLang="en-US" dirty="0" smtClean="0"/>
              <a:t> 화면입니다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34769" y="57554"/>
            <a:ext cx="3643338" cy="216000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23"/>
          </p:nvPr>
        </p:nvSpPr>
        <p:spPr>
          <a:xfrm>
            <a:off x="7108419" y="58159"/>
            <a:ext cx="1224136" cy="216000"/>
          </a:xfrm>
        </p:spPr>
        <p:txBody>
          <a:bodyPr/>
          <a:lstStyle/>
          <a:p>
            <a:r>
              <a:rPr lang="ko-KR" altLang="en-US" dirty="0" err="1" smtClean="0"/>
              <a:t>캐피탈</a:t>
            </a:r>
            <a:r>
              <a:rPr lang="ko-KR" altLang="en-US" dirty="0" smtClean="0"/>
              <a:t> 차량관제시스템</a:t>
            </a:r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24"/>
          </p:nvPr>
        </p:nvSpPr>
        <p:spPr>
          <a:xfrm>
            <a:off x="5349341" y="63674"/>
            <a:ext cx="1071001" cy="216000"/>
          </a:xfrm>
        </p:spPr>
        <p:txBody>
          <a:bodyPr/>
          <a:lstStyle/>
          <a:p>
            <a:r>
              <a:rPr lang="ko-KR" altLang="en-US" dirty="0" err="1" smtClean="0"/>
              <a:t>에스원</a:t>
            </a:r>
            <a:endParaRPr lang="ko-KR" altLang="en-US" dirty="0"/>
          </a:p>
        </p:txBody>
      </p:sp>
      <p:sp>
        <p:nvSpPr>
          <p:cNvPr id="61" name="텍스트 개체 틀 2"/>
          <p:cNvSpPr>
            <a:spLocks noGrp="1"/>
          </p:cNvSpPr>
          <p:nvPr/>
        </p:nvSpPr>
        <p:spPr bwMode="auto">
          <a:xfrm>
            <a:off x="4936580" y="39159"/>
            <a:ext cx="1143000" cy="25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mtClean="0"/>
          </a:p>
        </p:txBody>
      </p:sp>
      <p:sp>
        <p:nvSpPr>
          <p:cNvPr id="37" name="텍스트 개체 틀 5"/>
          <p:cNvSpPr>
            <a:spLocks noGrp="1"/>
          </p:cNvSpPr>
          <p:nvPr/>
        </p:nvSpPr>
        <p:spPr bwMode="auto">
          <a:xfrm>
            <a:off x="1064568" y="334367"/>
            <a:ext cx="331210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 smtClean="0"/>
              <a:t>Home &gt; </a:t>
            </a:r>
            <a:r>
              <a:rPr lang="ko-KR" altLang="en-US" dirty="0" smtClean="0"/>
              <a:t>로그인 </a:t>
            </a:r>
            <a:r>
              <a:rPr lang="en-US" altLang="ko-KR" dirty="0" smtClean="0"/>
              <a:t>&gt; </a:t>
            </a:r>
            <a:r>
              <a:rPr lang="ko-KR" altLang="en-US" dirty="0" err="1" smtClean="0"/>
              <a:t>인트로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353162" y="837239"/>
            <a:ext cx="3441675" cy="558867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53162" y="837239"/>
            <a:ext cx="3441675" cy="59824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pic>
        <p:nvPicPr>
          <p:cNvPr id="11" name="Picture 3" descr="C:\Users\HQ0384\Desktop\메뉴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279" y="934719"/>
            <a:ext cx="333149" cy="380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353161" y="5921047"/>
            <a:ext cx="1719519" cy="520577"/>
          </a:xfrm>
          <a:prstGeom prst="rect">
            <a:avLst/>
          </a:prstGeom>
          <a:solidFill>
            <a:srgbClr val="2E2E2E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prstClr val="white"/>
                </a:solidFill>
              </a:rPr>
              <a:t>1</a:t>
            </a:r>
            <a:r>
              <a:rPr lang="ko-KR" altLang="en-US" sz="1000" b="1" smtClean="0">
                <a:solidFill>
                  <a:prstClr val="white"/>
                </a:solidFill>
              </a:rPr>
              <a:t>회 예약</a:t>
            </a:r>
            <a:endParaRPr lang="ko-KR" altLang="en-US" sz="1000" b="1" dirty="0">
              <a:solidFill>
                <a:prstClr val="white"/>
              </a:solidFill>
            </a:endParaRPr>
          </a:p>
        </p:txBody>
      </p:sp>
      <p:sp>
        <p:nvSpPr>
          <p:cNvPr id="16" name="TextBox 15"/>
          <p:cNvSpPr txBox="1"/>
          <p:nvPr/>
        </p:nvSpPr>
        <p:spPr bwMode="auto">
          <a:xfrm>
            <a:off x="393769" y="1198236"/>
            <a:ext cx="38985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메뉴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554" y="2204864"/>
            <a:ext cx="3270671" cy="1638221"/>
          </a:xfrm>
          <a:prstGeom prst="rect">
            <a:avLst/>
          </a:prstGeom>
          <a:ln w="12700">
            <a:solidFill>
              <a:schemeClr val="accent6"/>
            </a:solidFill>
          </a:ln>
        </p:spPr>
      </p:pic>
      <p:cxnSp>
        <p:nvCxnSpPr>
          <p:cNvPr id="22" name="직선 연결선 21"/>
          <p:cNvCxnSpPr/>
          <p:nvPr/>
        </p:nvCxnSpPr>
        <p:spPr>
          <a:xfrm>
            <a:off x="338172" y="1394044"/>
            <a:ext cx="3456665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 bwMode="auto">
          <a:xfrm>
            <a:off x="416528" y="3995752"/>
            <a:ext cx="559769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주  소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: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992561" y="3982119"/>
            <a:ext cx="1946038" cy="220143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 bwMode="auto">
          <a:xfrm>
            <a:off x="416528" y="4259220"/>
            <a:ext cx="559769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차 량 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: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992560" y="4259862"/>
            <a:ext cx="1946039" cy="220143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smtClean="0">
                <a:solidFill>
                  <a:schemeClr val="tx1"/>
                </a:solidFill>
              </a:rPr>
              <a:t>등록이 필요 합니다</a:t>
            </a:r>
            <a:r>
              <a:rPr lang="en-US" altLang="ko-KR" sz="800" dirty="0" smtClean="0">
                <a:solidFill>
                  <a:schemeClr val="tx1"/>
                </a:solidFill>
              </a:rPr>
              <a:t>.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 bwMode="auto">
          <a:xfrm>
            <a:off x="2969202" y="3958272"/>
            <a:ext cx="901209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예약가능지역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)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2850" y="4224284"/>
            <a:ext cx="273864" cy="281802"/>
          </a:xfrm>
          <a:prstGeom prst="rect">
            <a:avLst/>
          </a:prstGeom>
        </p:spPr>
      </p:pic>
      <p:sp>
        <p:nvSpPr>
          <p:cNvPr id="29" name="모서리가 둥근 직사각형 28"/>
          <p:cNvSpPr/>
          <p:nvPr/>
        </p:nvSpPr>
        <p:spPr>
          <a:xfrm>
            <a:off x="636750" y="4787654"/>
            <a:ext cx="1341699" cy="648072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세   차 </a:t>
            </a:r>
          </a:p>
        </p:txBody>
      </p:sp>
      <p:sp>
        <p:nvSpPr>
          <p:cNvPr id="30" name="모서리가 둥근 직사각형 29"/>
          <p:cNvSpPr/>
          <p:nvPr/>
        </p:nvSpPr>
        <p:spPr>
          <a:xfrm>
            <a:off x="2217412" y="4775718"/>
            <a:ext cx="1341699" cy="648072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정  비 </a:t>
            </a:r>
          </a:p>
        </p:txBody>
      </p:sp>
      <p:sp>
        <p:nvSpPr>
          <p:cNvPr id="31" name="TextBox 30"/>
          <p:cNvSpPr txBox="1"/>
          <p:nvPr/>
        </p:nvSpPr>
        <p:spPr bwMode="auto">
          <a:xfrm>
            <a:off x="1709983" y="5529522"/>
            <a:ext cx="910827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선택 해 주세요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2081494" y="5921047"/>
            <a:ext cx="1719519" cy="520577"/>
          </a:xfrm>
          <a:prstGeom prst="rect">
            <a:avLst/>
          </a:prstGeom>
          <a:solidFill>
            <a:srgbClr val="2E2E2E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err="1" smtClean="0">
                <a:solidFill>
                  <a:prstClr val="white"/>
                </a:solidFill>
              </a:rPr>
              <a:t>월정기예약</a:t>
            </a:r>
            <a:r>
              <a:rPr lang="ko-KR" altLang="en-US" sz="1000" b="1" dirty="0" smtClean="0">
                <a:solidFill>
                  <a:prstClr val="white"/>
                </a:solidFill>
              </a:rPr>
              <a:t> </a:t>
            </a:r>
            <a:endParaRPr lang="ko-KR" altLang="en-US" sz="1000" b="1" dirty="0">
              <a:solidFill>
                <a:prstClr val="white"/>
              </a:solidFill>
            </a:endParaRPr>
          </a:p>
        </p:txBody>
      </p:sp>
      <p:cxnSp>
        <p:nvCxnSpPr>
          <p:cNvPr id="33" name="직선 연결선 32"/>
          <p:cNvCxnSpPr/>
          <p:nvPr/>
        </p:nvCxnSpPr>
        <p:spPr>
          <a:xfrm>
            <a:off x="344347" y="844274"/>
            <a:ext cx="3456665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 bwMode="auto">
          <a:xfrm>
            <a:off x="1208659" y="937826"/>
            <a:ext cx="176964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ko-KR" altLang="en-US" sz="1600" dirty="0" smtClean="0">
                <a:latin typeface="맑은 고딕" pitchFamily="50" charset="-127"/>
                <a:ea typeface="맑은 고딕" pitchFamily="50" charset="-127"/>
              </a:rPr>
              <a:t>위고  출장 세차 </a:t>
            </a:r>
            <a:endParaRPr kumimoji="0"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4112967" y="978592"/>
            <a:ext cx="327743" cy="332563"/>
          </a:xfrm>
          <a:prstGeom prst="rect">
            <a:avLst/>
          </a:prstGeom>
        </p:spPr>
      </p:pic>
      <p:sp>
        <p:nvSpPr>
          <p:cNvPr id="38" name="직사각형 37"/>
          <p:cNvSpPr/>
          <p:nvPr/>
        </p:nvSpPr>
        <p:spPr>
          <a:xfrm>
            <a:off x="4051010" y="815440"/>
            <a:ext cx="3441675" cy="558867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4051010" y="815440"/>
            <a:ext cx="3441675" cy="59824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4424629" y="924202"/>
            <a:ext cx="2691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세 차 예 약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9" name="직선 연결선 48"/>
          <p:cNvCxnSpPr/>
          <p:nvPr/>
        </p:nvCxnSpPr>
        <p:spPr>
          <a:xfrm>
            <a:off x="4051010" y="837399"/>
            <a:ext cx="3456665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모서리가 둥근 직사각형 49"/>
          <p:cNvSpPr/>
          <p:nvPr/>
        </p:nvSpPr>
        <p:spPr>
          <a:xfrm>
            <a:off x="4304929" y="2060875"/>
            <a:ext cx="1341699" cy="648072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내   부</a:t>
            </a:r>
          </a:p>
        </p:txBody>
      </p:sp>
      <p:sp>
        <p:nvSpPr>
          <p:cNvPr id="51" name="모서리가 둥근 직사각형 50"/>
          <p:cNvSpPr/>
          <p:nvPr/>
        </p:nvSpPr>
        <p:spPr>
          <a:xfrm>
            <a:off x="4304928" y="2987643"/>
            <a:ext cx="1341699" cy="648072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외  부 </a:t>
            </a:r>
          </a:p>
        </p:txBody>
      </p:sp>
      <p:sp>
        <p:nvSpPr>
          <p:cNvPr id="52" name="모서리가 둥근 직사각형 51"/>
          <p:cNvSpPr/>
          <p:nvPr/>
        </p:nvSpPr>
        <p:spPr>
          <a:xfrm>
            <a:off x="4314453" y="4054443"/>
            <a:ext cx="1341699" cy="648072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내부 </a:t>
            </a:r>
            <a:r>
              <a:rPr lang="en-US" altLang="ko-KR" sz="800" dirty="0" smtClean="0">
                <a:solidFill>
                  <a:schemeClr val="tx1"/>
                </a:solidFill>
              </a:rPr>
              <a:t>+ </a:t>
            </a:r>
            <a:r>
              <a:rPr lang="ko-KR" altLang="en-US" sz="800" smtClean="0">
                <a:solidFill>
                  <a:schemeClr val="tx1"/>
                </a:solidFill>
              </a:rPr>
              <a:t>외부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cxnSp>
        <p:nvCxnSpPr>
          <p:cNvPr id="53" name="직선 연결선 52"/>
          <p:cNvCxnSpPr/>
          <p:nvPr/>
        </p:nvCxnSpPr>
        <p:spPr>
          <a:xfrm>
            <a:off x="4051010" y="1427885"/>
            <a:ext cx="3456665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1136576" y="1435479"/>
            <a:ext cx="1802023" cy="19332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이벤트 표시 </a:t>
            </a:r>
          </a:p>
        </p:txBody>
      </p:sp>
      <p:sp>
        <p:nvSpPr>
          <p:cNvPr id="54" name="직사각형 53"/>
          <p:cNvSpPr/>
          <p:nvPr/>
        </p:nvSpPr>
        <p:spPr>
          <a:xfrm>
            <a:off x="1136576" y="1702179"/>
            <a:ext cx="1802023" cy="19332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날     씨 </a:t>
            </a:r>
          </a:p>
        </p:txBody>
      </p:sp>
    </p:spTree>
    <p:extLst>
      <p:ext uri="{BB962C8B-B14F-4D97-AF65-F5344CB8AC3E}">
        <p14:creationId xmlns:p14="http://schemas.microsoft.com/office/powerpoint/2010/main" val="961192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353161" y="1307157"/>
            <a:ext cx="3436409" cy="540731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63" name="텍스트 개체 틀 4"/>
          <p:cNvSpPr>
            <a:spLocks noGrp="1"/>
          </p:cNvSpPr>
          <p:nvPr/>
        </p:nvSpPr>
        <p:spPr bwMode="auto">
          <a:xfrm>
            <a:off x="5333831" y="319616"/>
            <a:ext cx="2936086" cy="2047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ko-KR" altLang="en-US" dirty="0" err="1" smtClean="0"/>
              <a:t>인트로</a:t>
            </a:r>
            <a:r>
              <a:rPr lang="ko-KR" altLang="en-US" dirty="0" smtClean="0"/>
              <a:t> 화면입니다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34769" y="57554"/>
            <a:ext cx="3643338" cy="216000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23"/>
          </p:nvPr>
        </p:nvSpPr>
        <p:spPr>
          <a:xfrm>
            <a:off x="7108419" y="58159"/>
            <a:ext cx="1224136" cy="216000"/>
          </a:xfrm>
        </p:spPr>
        <p:txBody>
          <a:bodyPr/>
          <a:lstStyle/>
          <a:p>
            <a:r>
              <a:rPr lang="ko-KR" altLang="en-US" dirty="0" err="1" smtClean="0"/>
              <a:t>캐피탈</a:t>
            </a:r>
            <a:r>
              <a:rPr lang="ko-KR" altLang="en-US" dirty="0" smtClean="0"/>
              <a:t> 차량관제시스템</a:t>
            </a:r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24"/>
          </p:nvPr>
        </p:nvSpPr>
        <p:spPr>
          <a:xfrm>
            <a:off x="5349341" y="63674"/>
            <a:ext cx="1071001" cy="216000"/>
          </a:xfrm>
        </p:spPr>
        <p:txBody>
          <a:bodyPr/>
          <a:lstStyle/>
          <a:p>
            <a:r>
              <a:rPr lang="ko-KR" altLang="en-US" dirty="0" err="1" smtClean="0"/>
              <a:t>에스원</a:t>
            </a:r>
            <a:endParaRPr lang="ko-KR" altLang="en-US" dirty="0"/>
          </a:p>
        </p:txBody>
      </p:sp>
      <p:sp>
        <p:nvSpPr>
          <p:cNvPr id="61" name="텍스트 개체 틀 2"/>
          <p:cNvSpPr>
            <a:spLocks noGrp="1"/>
          </p:cNvSpPr>
          <p:nvPr/>
        </p:nvSpPr>
        <p:spPr bwMode="auto">
          <a:xfrm>
            <a:off x="4936580" y="39159"/>
            <a:ext cx="1143000" cy="25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mtClean="0"/>
          </a:p>
        </p:txBody>
      </p:sp>
      <p:sp>
        <p:nvSpPr>
          <p:cNvPr id="37" name="텍스트 개체 틀 5"/>
          <p:cNvSpPr>
            <a:spLocks noGrp="1"/>
          </p:cNvSpPr>
          <p:nvPr/>
        </p:nvSpPr>
        <p:spPr bwMode="auto">
          <a:xfrm>
            <a:off x="1064568" y="334367"/>
            <a:ext cx="331210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 smtClean="0"/>
              <a:t>Home &gt; </a:t>
            </a:r>
            <a:r>
              <a:rPr lang="ko-KR" altLang="en-US" dirty="0" smtClean="0"/>
              <a:t>로그인 </a:t>
            </a:r>
            <a:r>
              <a:rPr lang="en-US" altLang="ko-KR" dirty="0" smtClean="0"/>
              <a:t>&gt; </a:t>
            </a:r>
            <a:r>
              <a:rPr lang="ko-KR" altLang="en-US" dirty="0" err="1" smtClean="0"/>
              <a:t>인트로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353162" y="837239"/>
            <a:ext cx="3441675" cy="5877236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53162" y="837239"/>
            <a:ext cx="3441675" cy="449826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28190" y="859144"/>
            <a:ext cx="2691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세 차 예 약 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2" name="직선 연결선 31"/>
          <p:cNvCxnSpPr/>
          <p:nvPr/>
        </p:nvCxnSpPr>
        <p:spPr>
          <a:xfrm>
            <a:off x="353162" y="871643"/>
            <a:ext cx="3456665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/>
          <p:cNvCxnSpPr/>
          <p:nvPr/>
        </p:nvCxnSpPr>
        <p:spPr>
          <a:xfrm>
            <a:off x="353162" y="1298928"/>
            <a:ext cx="3456665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402935" y="1368027"/>
            <a:ext cx="3316014" cy="249302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 bwMode="auto">
          <a:xfrm>
            <a:off x="402935" y="1368029"/>
            <a:ext cx="827471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|| </a:t>
            </a:r>
            <a:r>
              <a:rPr kumimoji="0" lang="ko-KR" altLang="en-US" sz="80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세차 예약 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6" name="직사각형 65"/>
          <p:cNvSpPr/>
          <p:nvPr/>
        </p:nvSpPr>
        <p:spPr>
          <a:xfrm>
            <a:off x="1300687" y="1812706"/>
            <a:ext cx="2033472" cy="220143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경기 </a:t>
            </a:r>
            <a:r>
              <a:rPr lang="en-US" altLang="ko-KR" sz="800" dirty="0" smtClean="0">
                <a:solidFill>
                  <a:schemeClr val="tx1"/>
                </a:solidFill>
              </a:rPr>
              <a:t>51 </a:t>
            </a:r>
            <a:r>
              <a:rPr lang="ko-KR" altLang="en-US" sz="800" smtClean="0">
                <a:solidFill>
                  <a:schemeClr val="tx1"/>
                </a:solidFill>
              </a:rPr>
              <a:t>고 </a:t>
            </a:r>
            <a:r>
              <a:rPr lang="en-US" altLang="ko-KR" sz="800" dirty="0" smtClean="0">
                <a:solidFill>
                  <a:schemeClr val="tx1"/>
                </a:solidFill>
              </a:rPr>
              <a:t>1738 ( </a:t>
            </a:r>
            <a:r>
              <a:rPr lang="ko-KR" altLang="en-US" sz="800" smtClean="0">
                <a:solidFill>
                  <a:schemeClr val="tx1"/>
                </a:solidFill>
              </a:rPr>
              <a:t>중형 </a:t>
            </a:r>
            <a:r>
              <a:rPr lang="en-US" altLang="ko-KR" sz="800" dirty="0" smtClean="0">
                <a:solidFill>
                  <a:schemeClr val="tx1"/>
                </a:solidFill>
              </a:rPr>
              <a:t>SVU ) 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70" name="TextBox 69"/>
          <p:cNvSpPr txBox="1"/>
          <p:nvPr/>
        </p:nvSpPr>
        <p:spPr bwMode="auto">
          <a:xfrm>
            <a:off x="477163" y="3184187"/>
            <a:ext cx="595035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algn="r"/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추가주문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1209947" y="3171696"/>
            <a:ext cx="2101557" cy="220143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                </a:t>
            </a:r>
            <a:r>
              <a:rPr lang="ko-KR" altLang="en-US" sz="800" dirty="0" err="1" smtClean="0">
                <a:solidFill>
                  <a:schemeClr val="tx1"/>
                </a:solidFill>
              </a:rPr>
              <a:t>융막</a:t>
            </a:r>
            <a:r>
              <a:rPr lang="ko-KR" altLang="en-US" sz="800" dirty="0" smtClean="0">
                <a:solidFill>
                  <a:schemeClr val="tx1"/>
                </a:solidFill>
              </a:rPr>
              <a:t>              </a:t>
            </a:r>
            <a:r>
              <a:rPr lang="en-US" altLang="ko-KR" sz="800" dirty="0" smtClean="0">
                <a:solidFill>
                  <a:schemeClr val="tx1"/>
                </a:solidFill>
              </a:rPr>
              <a:t>V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pic>
        <p:nvPicPr>
          <p:cNvPr id="87" name="그림 8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367574" y="891735"/>
            <a:ext cx="327743" cy="33256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069" y="2131405"/>
            <a:ext cx="770674" cy="76234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 bwMode="auto">
          <a:xfrm>
            <a:off x="3889412" y="997298"/>
            <a:ext cx="3401893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차량 아이콘 종류 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경형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소형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중형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대형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,SVU(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소형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중형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대형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)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승합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98" name="그림 9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286" y="1764954"/>
            <a:ext cx="684896" cy="287802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4688" y="2125326"/>
            <a:ext cx="713270" cy="759972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 bwMode="auto">
          <a:xfrm>
            <a:off x="940926" y="2911744"/>
            <a:ext cx="63190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내부세차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9" name="TextBox 98"/>
          <p:cNvSpPr txBox="1"/>
          <p:nvPr/>
        </p:nvSpPr>
        <p:spPr bwMode="auto">
          <a:xfrm>
            <a:off x="2231878" y="2890590"/>
            <a:ext cx="595035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외부세차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04780" y="1274642"/>
            <a:ext cx="3385827" cy="313361"/>
          </a:xfrm>
          <a:prstGeom prst="rect">
            <a:avLst/>
          </a:prstGeom>
        </p:spPr>
      </p:pic>
      <p:sp>
        <p:nvSpPr>
          <p:cNvPr id="100" name="TextBox 99"/>
          <p:cNvSpPr txBox="1"/>
          <p:nvPr/>
        </p:nvSpPr>
        <p:spPr bwMode="auto">
          <a:xfrm>
            <a:off x="3910081" y="1822093"/>
            <a:ext cx="1689886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세차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종류  아이콘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내부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외부 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01" name="그림 10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2198" y="1835471"/>
            <a:ext cx="473387" cy="468269"/>
          </a:xfrm>
          <a:prstGeom prst="rect">
            <a:avLst/>
          </a:prstGeom>
        </p:spPr>
      </p:pic>
      <p:pic>
        <p:nvPicPr>
          <p:cNvPr id="102" name="그림 10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92340" y="1837735"/>
            <a:ext cx="438126" cy="466813"/>
          </a:xfrm>
          <a:prstGeom prst="rect">
            <a:avLst/>
          </a:prstGeom>
        </p:spPr>
      </p:pic>
      <p:sp>
        <p:nvSpPr>
          <p:cNvPr id="43" name="직사각형 42"/>
          <p:cNvSpPr/>
          <p:nvPr/>
        </p:nvSpPr>
        <p:spPr>
          <a:xfrm>
            <a:off x="411884" y="3909600"/>
            <a:ext cx="3326635" cy="36004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외부 </a:t>
            </a:r>
            <a:r>
              <a:rPr lang="en-US" altLang="ko-KR" sz="800" dirty="0" smtClean="0">
                <a:solidFill>
                  <a:schemeClr val="tx1"/>
                </a:solidFill>
              </a:rPr>
              <a:t>+ </a:t>
            </a:r>
            <a:r>
              <a:rPr lang="ko-KR" altLang="en-US" sz="800" smtClean="0">
                <a:solidFill>
                  <a:schemeClr val="tx1"/>
                </a:solidFill>
              </a:rPr>
              <a:t>내부  </a:t>
            </a:r>
            <a:r>
              <a:rPr lang="en-US" altLang="ko-KR" sz="800" dirty="0" smtClean="0">
                <a:solidFill>
                  <a:schemeClr val="tx1"/>
                </a:solidFill>
              </a:rPr>
              <a:t>+ </a:t>
            </a:r>
            <a:r>
              <a:rPr lang="ko-KR" altLang="en-US" sz="800" smtClean="0">
                <a:solidFill>
                  <a:schemeClr val="tx1"/>
                </a:solidFill>
              </a:rPr>
              <a:t>융막 외 </a:t>
            </a:r>
            <a:r>
              <a:rPr lang="en-US" altLang="ko-KR" sz="800" dirty="0" smtClean="0">
                <a:solidFill>
                  <a:schemeClr val="tx1"/>
                </a:solidFill>
              </a:rPr>
              <a:t>2</a:t>
            </a:r>
            <a:r>
              <a:rPr lang="ko-KR" altLang="en-US" sz="800" smtClean="0">
                <a:solidFill>
                  <a:schemeClr val="tx1"/>
                </a:solidFill>
              </a:rPr>
              <a:t>건     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04" name="직사각형 103"/>
          <p:cNvSpPr/>
          <p:nvPr/>
        </p:nvSpPr>
        <p:spPr>
          <a:xfrm>
            <a:off x="422505" y="4320396"/>
            <a:ext cx="3316014" cy="232316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05" name="TextBox 104"/>
          <p:cNvSpPr txBox="1"/>
          <p:nvPr/>
        </p:nvSpPr>
        <p:spPr bwMode="auto">
          <a:xfrm>
            <a:off x="381805" y="4301292"/>
            <a:ext cx="753732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||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예약 내역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0" name="TextBox 109"/>
          <p:cNvSpPr txBox="1"/>
          <p:nvPr/>
        </p:nvSpPr>
        <p:spPr bwMode="auto">
          <a:xfrm>
            <a:off x="429521" y="4582511"/>
            <a:ext cx="3300047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   세차일                                 세차 시간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1" name="직사각형 110"/>
          <p:cNvSpPr/>
          <p:nvPr/>
        </p:nvSpPr>
        <p:spPr>
          <a:xfrm>
            <a:off x="977631" y="4582511"/>
            <a:ext cx="1104568" cy="220143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en-US" altLang="ko-KR" sz="800" dirty="0" smtClean="0">
                <a:solidFill>
                  <a:schemeClr val="tx1"/>
                </a:solidFill>
              </a:rPr>
              <a:t>     2016-04-04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12" name="직사각형 111"/>
          <p:cNvSpPr/>
          <p:nvPr/>
        </p:nvSpPr>
        <p:spPr>
          <a:xfrm>
            <a:off x="2576980" y="4582511"/>
            <a:ext cx="591765" cy="220143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en-US" altLang="ko-KR" sz="800" dirty="0" smtClean="0">
                <a:solidFill>
                  <a:schemeClr val="tx1"/>
                </a:solidFill>
              </a:rPr>
              <a:t>   11 : 30     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13" name="TextBox 112"/>
          <p:cNvSpPr txBox="1"/>
          <p:nvPr/>
        </p:nvSpPr>
        <p:spPr bwMode="auto">
          <a:xfrm>
            <a:off x="427968" y="5618908"/>
            <a:ext cx="595035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algn="r"/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상세위치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1" name="직사각형 120"/>
          <p:cNvSpPr/>
          <p:nvPr/>
        </p:nvSpPr>
        <p:spPr>
          <a:xfrm>
            <a:off x="991111" y="5614164"/>
            <a:ext cx="2666449" cy="425784"/>
          </a:xfrm>
          <a:prstGeom prst="rect">
            <a:avLst/>
          </a:prstGeom>
          <a:solidFill>
            <a:srgbClr val="D7E4BD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세부 </a:t>
            </a:r>
            <a:r>
              <a:rPr lang="ko-KR" altLang="en-US" sz="800" smtClean="0">
                <a:solidFill>
                  <a:schemeClr val="tx1"/>
                </a:solidFill>
              </a:rPr>
              <a:t>사항을 안내 입력 해주십시요</a:t>
            </a:r>
            <a:r>
              <a:rPr lang="en-US" altLang="ko-KR" sz="800" dirty="0" smtClean="0">
                <a:solidFill>
                  <a:schemeClr val="tx1"/>
                </a:solidFill>
              </a:rPr>
              <a:t>. </a:t>
            </a:r>
          </a:p>
        </p:txBody>
      </p:sp>
      <p:pic>
        <p:nvPicPr>
          <p:cNvPr id="122" name="그림 1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388245" y="4580226"/>
            <a:ext cx="205787" cy="208813"/>
          </a:xfrm>
          <a:prstGeom prst="rect">
            <a:avLst/>
          </a:prstGeom>
        </p:spPr>
      </p:pic>
      <p:sp>
        <p:nvSpPr>
          <p:cNvPr id="123" name="TextBox 122"/>
          <p:cNvSpPr txBox="1"/>
          <p:nvPr/>
        </p:nvSpPr>
        <p:spPr bwMode="auto">
          <a:xfrm>
            <a:off x="473238" y="6120437"/>
            <a:ext cx="529312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algn="r"/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연락처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4" name="직사각형 123"/>
          <p:cNvSpPr/>
          <p:nvPr/>
        </p:nvSpPr>
        <p:spPr>
          <a:xfrm>
            <a:off x="987326" y="6108934"/>
            <a:ext cx="1230076" cy="21709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25" name="TextBox 124"/>
          <p:cNvSpPr txBox="1"/>
          <p:nvPr/>
        </p:nvSpPr>
        <p:spPr bwMode="auto">
          <a:xfrm>
            <a:off x="2477430" y="6114437"/>
            <a:ext cx="1180131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(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자동 </a:t>
            </a:r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안심번호 사용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)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7" name="TextBox 126"/>
          <p:cNvSpPr txBox="1"/>
          <p:nvPr/>
        </p:nvSpPr>
        <p:spPr bwMode="auto">
          <a:xfrm>
            <a:off x="407514" y="6438719"/>
            <a:ext cx="595036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algn="r"/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요청사항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8" name="직사각형 127"/>
          <p:cNvSpPr/>
          <p:nvPr/>
        </p:nvSpPr>
        <p:spPr>
          <a:xfrm>
            <a:off x="987326" y="6427216"/>
            <a:ext cx="2670234" cy="21709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29" name="TextBox 128"/>
          <p:cNvSpPr txBox="1"/>
          <p:nvPr/>
        </p:nvSpPr>
        <p:spPr bwMode="auto">
          <a:xfrm>
            <a:off x="531071" y="5303557"/>
            <a:ext cx="463588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algn="r"/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주  소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0" name="직사각형 129"/>
          <p:cNvSpPr/>
          <p:nvPr/>
        </p:nvSpPr>
        <p:spPr>
          <a:xfrm>
            <a:off x="1010922" y="5301208"/>
            <a:ext cx="2369515" cy="220143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경기도 용인시 </a:t>
            </a:r>
            <a:r>
              <a:rPr lang="en-US" altLang="ko-KR" sz="800" dirty="0" smtClean="0">
                <a:solidFill>
                  <a:schemeClr val="tx1"/>
                </a:solidFill>
              </a:rPr>
              <a:t>**** </a:t>
            </a:r>
            <a:r>
              <a:rPr lang="ko-KR" altLang="en-US" sz="800" smtClean="0">
                <a:solidFill>
                  <a:schemeClr val="tx1"/>
                </a:solidFill>
              </a:rPr>
              <a:t>동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pic>
        <p:nvPicPr>
          <p:cNvPr id="131" name="그림 1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450766" y="3197429"/>
            <a:ext cx="205787" cy="208813"/>
          </a:xfrm>
          <a:prstGeom prst="rect">
            <a:avLst/>
          </a:prstGeom>
        </p:spPr>
      </p:pic>
      <p:pic>
        <p:nvPicPr>
          <p:cNvPr id="132" name="그림 1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450260" y="1818370"/>
            <a:ext cx="205787" cy="208813"/>
          </a:xfrm>
          <a:prstGeom prst="rect">
            <a:avLst/>
          </a:prstGeom>
        </p:spPr>
      </p:pic>
      <p:sp>
        <p:nvSpPr>
          <p:cNvPr id="45" name="모서리가 둥근 직사각형 44"/>
          <p:cNvSpPr/>
          <p:nvPr/>
        </p:nvSpPr>
        <p:spPr>
          <a:xfrm>
            <a:off x="4025832" y="3397810"/>
            <a:ext cx="1769630" cy="2479462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cxnSp>
        <p:nvCxnSpPr>
          <p:cNvPr id="47" name="직선 연결선 46"/>
          <p:cNvCxnSpPr/>
          <p:nvPr/>
        </p:nvCxnSpPr>
        <p:spPr>
          <a:xfrm>
            <a:off x="4025832" y="3793284"/>
            <a:ext cx="1769630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 bwMode="auto">
          <a:xfrm>
            <a:off x="4524964" y="3495066"/>
            <a:ext cx="771365" cy="2539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1050" dirty="0" smtClean="0">
                <a:latin typeface="맑은 고딕" pitchFamily="50" charset="-127"/>
                <a:ea typeface="맑은 고딕" pitchFamily="50" charset="-127"/>
              </a:rPr>
              <a:t>추가 옵션</a:t>
            </a:r>
            <a:endParaRPr kumimoji="0" lang="ko-KR" altLang="en-US" sz="105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9" name="그림 4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80437" y="2630373"/>
            <a:ext cx="227343" cy="322278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 bwMode="auto">
          <a:xfrm>
            <a:off x="4153285" y="3980519"/>
            <a:ext cx="1544326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연막      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10,000 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자외선    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10,000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탈퇴       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10,000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52" name="직선 연결선 51"/>
          <p:cNvCxnSpPr/>
          <p:nvPr/>
        </p:nvCxnSpPr>
        <p:spPr>
          <a:xfrm>
            <a:off x="4025832" y="5594287"/>
            <a:ext cx="1769630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 bwMode="auto">
          <a:xfrm>
            <a:off x="4635959" y="5628058"/>
            <a:ext cx="38985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선택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3" name="모서리가 둥근 직사각형 132"/>
          <p:cNvSpPr/>
          <p:nvPr/>
        </p:nvSpPr>
        <p:spPr>
          <a:xfrm>
            <a:off x="5975478" y="3388908"/>
            <a:ext cx="1769630" cy="2479462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cxnSp>
        <p:nvCxnSpPr>
          <p:cNvPr id="134" name="직선 연결선 133"/>
          <p:cNvCxnSpPr/>
          <p:nvPr/>
        </p:nvCxnSpPr>
        <p:spPr>
          <a:xfrm>
            <a:off x="5975478" y="3784382"/>
            <a:ext cx="1769630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TextBox 134"/>
          <p:cNvSpPr txBox="1"/>
          <p:nvPr/>
        </p:nvSpPr>
        <p:spPr bwMode="auto">
          <a:xfrm>
            <a:off x="6474610" y="3486164"/>
            <a:ext cx="819455" cy="2539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1050" dirty="0" smtClean="0">
                <a:latin typeface="맑은 고딕" pitchFamily="50" charset="-127"/>
                <a:ea typeface="맑은 고딕" pitchFamily="50" charset="-127"/>
              </a:rPr>
              <a:t>세차 안내 </a:t>
            </a:r>
            <a:endParaRPr kumimoji="0" lang="ko-KR" altLang="en-US" sz="105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6" name="TextBox 135"/>
          <p:cNvSpPr txBox="1"/>
          <p:nvPr/>
        </p:nvSpPr>
        <p:spPr bwMode="auto">
          <a:xfrm>
            <a:off x="6102931" y="3971617"/>
            <a:ext cx="1544326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외부 세차 </a:t>
            </a:r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왁스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휠세정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타이어 광택 </a:t>
            </a:r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내부 세차 </a:t>
            </a:r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건식 스팀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살균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천연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) </a:t>
            </a:r>
          </a:p>
          <a:p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내부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+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외부 </a:t>
            </a:r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 -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외부옵셥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+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내부옵션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+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세차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+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철분 제거 </a:t>
            </a:r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 </a:t>
            </a:r>
          </a:p>
          <a:p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137" name="직선 연결선 136"/>
          <p:cNvCxnSpPr/>
          <p:nvPr/>
        </p:nvCxnSpPr>
        <p:spPr>
          <a:xfrm>
            <a:off x="5975478" y="5585385"/>
            <a:ext cx="1769630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TextBox 137"/>
          <p:cNvSpPr txBox="1"/>
          <p:nvPr/>
        </p:nvSpPr>
        <p:spPr bwMode="auto">
          <a:xfrm>
            <a:off x="6585605" y="5619156"/>
            <a:ext cx="38985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선택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39" name="그림 13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97415" y="6120437"/>
            <a:ext cx="142970" cy="202672"/>
          </a:xfrm>
          <a:prstGeom prst="rect">
            <a:avLst/>
          </a:prstGeom>
        </p:spPr>
      </p:pic>
      <p:sp>
        <p:nvSpPr>
          <p:cNvPr id="140" name="TextBox 139"/>
          <p:cNvSpPr txBox="1"/>
          <p:nvPr/>
        </p:nvSpPr>
        <p:spPr bwMode="auto">
          <a:xfrm>
            <a:off x="559744" y="4929454"/>
            <a:ext cx="42672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algn="r"/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장소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4" name="타원 53"/>
          <p:cNvSpPr/>
          <p:nvPr/>
        </p:nvSpPr>
        <p:spPr>
          <a:xfrm>
            <a:off x="1010922" y="4963220"/>
            <a:ext cx="124615" cy="127373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55" name="TextBox 54"/>
          <p:cNvSpPr txBox="1"/>
          <p:nvPr/>
        </p:nvSpPr>
        <p:spPr bwMode="auto">
          <a:xfrm>
            <a:off x="1103296" y="4925989"/>
            <a:ext cx="1037463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내부           외부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1" name="타원 140"/>
          <p:cNvSpPr/>
          <p:nvPr/>
        </p:nvSpPr>
        <p:spPr>
          <a:xfrm>
            <a:off x="1648490" y="4959558"/>
            <a:ext cx="124615" cy="127373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pic>
        <p:nvPicPr>
          <p:cNvPr id="142" name="그림 14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464164" y="5327002"/>
            <a:ext cx="205787" cy="208813"/>
          </a:xfrm>
          <a:prstGeom prst="rect">
            <a:avLst/>
          </a:prstGeom>
        </p:spPr>
      </p:pic>
      <p:sp>
        <p:nvSpPr>
          <p:cNvPr id="143" name="직사각형 142"/>
          <p:cNvSpPr/>
          <p:nvPr/>
        </p:nvSpPr>
        <p:spPr>
          <a:xfrm>
            <a:off x="7852398" y="3209552"/>
            <a:ext cx="1836154" cy="266535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44" name="직사각형 143"/>
          <p:cNvSpPr/>
          <p:nvPr/>
        </p:nvSpPr>
        <p:spPr>
          <a:xfrm>
            <a:off x="7852398" y="3209552"/>
            <a:ext cx="1800200" cy="34846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예약 시각 선택</a:t>
            </a:r>
          </a:p>
        </p:txBody>
      </p:sp>
      <p:sp>
        <p:nvSpPr>
          <p:cNvPr id="145" name="직사각형 144"/>
          <p:cNvSpPr/>
          <p:nvPr/>
        </p:nvSpPr>
        <p:spPr>
          <a:xfrm>
            <a:off x="7852398" y="3558013"/>
            <a:ext cx="1800200" cy="33282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46" name="이등변 삼각형 145"/>
          <p:cNvSpPr/>
          <p:nvPr/>
        </p:nvSpPr>
        <p:spPr>
          <a:xfrm rot="16200000">
            <a:off x="8052002" y="3622242"/>
            <a:ext cx="232444" cy="216024"/>
          </a:xfrm>
          <a:prstGeom prst="triangl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47" name="이등변 삼각형 146"/>
          <p:cNvSpPr/>
          <p:nvPr/>
        </p:nvSpPr>
        <p:spPr>
          <a:xfrm rot="5400000" flipH="1">
            <a:off x="9374283" y="3622397"/>
            <a:ext cx="232444" cy="216024"/>
          </a:xfrm>
          <a:prstGeom prst="triangl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48" name="TextBox 147"/>
          <p:cNvSpPr txBox="1"/>
          <p:nvPr/>
        </p:nvSpPr>
        <p:spPr bwMode="auto">
          <a:xfrm>
            <a:off x="8337938" y="3635255"/>
            <a:ext cx="939681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2017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년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4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월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1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일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9" name="TextBox 148"/>
          <p:cNvSpPr txBox="1"/>
          <p:nvPr/>
        </p:nvSpPr>
        <p:spPr bwMode="auto">
          <a:xfrm>
            <a:off x="7939293" y="4368030"/>
            <a:ext cx="1368417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09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시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00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분  예약 가능 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150" name="표 14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1917070"/>
              </p:ext>
            </p:extLst>
          </p:nvPr>
        </p:nvGraphicFramePr>
        <p:xfrm>
          <a:off x="7995942" y="3955625"/>
          <a:ext cx="1562128" cy="146304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781064"/>
                <a:gridCol w="781064"/>
              </a:tblGrid>
              <a:tr h="2058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예약시간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예약상태</a:t>
                      </a:r>
                      <a:endParaRPr lang="ko-KR" altLang="en-US" sz="1000" dirty="0"/>
                    </a:p>
                  </a:txBody>
                  <a:tcPr anchor="ctr"/>
                </a:tc>
              </a:tr>
              <a:tr h="2058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09:00</a:t>
                      </a:r>
                      <a:endParaRPr lang="ko-KR" altLang="en-US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가능</a:t>
                      </a:r>
                      <a:endParaRPr lang="ko-KR" altLang="en-US" sz="1000" dirty="0"/>
                    </a:p>
                  </a:txBody>
                  <a:tcPr anchor="ctr"/>
                </a:tc>
              </a:tr>
              <a:tr h="2058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09:30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가능</a:t>
                      </a:r>
                      <a:endParaRPr lang="ko-KR" altLang="en-US" sz="1000" dirty="0"/>
                    </a:p>
                  </a:txBody>
                  <a:tcPr anchor="ctr"/>
                </a:tc>
              </a:tr>
              <a:tr h="2058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10:00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가능</a:t>
                      </a:r>
                      <a:endParaRPr lang="ko-KR" altLang="en-US" sz="1000" dirty="0"/>
                    </a:p>
                  </a:txBody>
                  <a:tcPr anchor="ctr"/>
                </a:tc>
              </a:tr>
              <a:tr h="2058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10:30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가능</a:t>
                      </a:r>
                      <a:endParaRPr lang="ko-KR" altLang="en-US" sz="1000" dirty="0"/>
                    </a:p>
                  </a:txBody>
                  <a:tcPr anchor="ctr"/>
                </a:tc>
              </a:tr>
              <a:tr h="2058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11:00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가능</a:t>
                      </a:r>
                      <a:endParaRPr lang="ko-KR" altLang="en-US" sz="1000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151" name="TextBox 150"/>
          <p:cNvSpPr txBox="1"/>
          <p:nvPr/>
        </p:nvSpPr>
        <p:spPr bwMode="auto">
          <a:xfrm>
            <a:off x="9346127" y="3235043"/>
            <a:ext cx="269626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1100" dirty="0" smtClean="0">
                <a:latin typeface="맑은 고딕" pitchFamily="50" charset="-127"/>
                <a:ea typeface="맑은 고딕" pitchFamily="50" charset="-127"/>
              </a:rPr>
              <a:t>X</a:t>
            </a:r>
            <a:endParaRPr kumimoji="0" lang="ko-KR" altLang="en-US" sz="11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2" name="직사각형 151"/>
          <p:cNvSpPr/>
          <p:nvPr/>
        </p:nvSpPr>
        <p:spPr>
          <a:xfrm>
            <a:off x="8179920" y="5566948"/>
            <a:ext cx="490917" cy="26075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확인</a:t>
            </a:r>
          </a:p>
        </p:txBody>
      </p:sp>
      <p:sp>
        <p:nvSpPr>
          <p:cNvPr id="153" name="직사각형 152"/>
          <p:cNvSpPr/>
          <p:nvPr/>
        </p:nvSpPr>
        <p:spPr>
          <a:xfrm>
            <a:off x="8926680" y="5559328"/>
            <a:ext cx="490917" cy="26075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취소</a:t>
            </a:r>
          </a:p>
        </p:txBody>
      </p:sp>
      <p:cxnSp>
        <p:nvCxnSpPr>
          <p:cNvPr id="154" name="직선 연결선 153"/>
          <p:cNvCxnSpPr/>
          <p:nvPr/>
        </p:nvCxnSpPr>
        <p:spPr>
          <a:xfrm>
            <a:off x="7869029" y="5481882"/>
            <a:ext cx="1819523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그림 5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82942" y="3657770"/>
            <a:ext cx="169768" cy="154956"/>
          </a:xfrm>
          <a:prstGeom prst="rect">
            <a:avLst/>
          </a:prstGeom>
        </p:spPr>
      </p:pic>
      <p:sp>
        <p:nvSpPr>
          <p:cNvPr id="155" name="TextBox 154"/>
          <p:cNvSpPr txBox="1"/>
          <p:nvPr/>
        </p:nvSpPr>
        <p:spPr bwMode="auto">
          <a:xfrm>
            <a:off x="3885732" y="2592180"/>
            <a:ext cx="2549096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날씨 아이콘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맑은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흐름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비옴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비옴뒤 개임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등등  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77488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353161" y="1321469"/>
            <a:ext cx="3436409" cy="5120155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63" name="텍스트 개체 틀 4"/>
          <p:cNvSpPr>
            <a:spLocks noGrp="1"/>
          </p:cNvSpPr>
          <p:nvPr/>
        </p:nvSpPr>
        <p:spPr bwMode="auto">
          <a:xfrm>
            <a:off x="5333831" y="319616"/>
            <a:ext cx="2936086" cy="2047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ko-KR" altLang="en-US" dirty="0" err="1" smtClean="0"/>
              <a:t>인트로</a:t>
            </a:r>
            <a:r>
              <a:rPr lang="ko-KR" altLang="en-US" dirty="0" smtClean="0"/>
              <a:t> 화면입니다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34769" y="57554"/>
            <a:ext cx="3643338" cy="216000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23"/>
          </p:nvPr>
        </p:nvSpPr>
        <p:spPr>
          <a:xfrm>
            <a:off x="7108419" y="58159"/>
            <a:ext cx="1224136" cy="216000"/>
          </a:xfrm>
        </p:spPr>
        <p:txBody>
          <a:bodyPr/>
          <a:lstStyle/>
          <a:p>
            <a:r>
              <a:rPr lang="ko-KR" altLang="en-US" dirty="0" err="1" smtClean="0"/>
              <a:t>캐피탈</a:t>
            </a:r>
            <a:r>
              <a:rPr lang="ko-KR" altLang="en-US" dirty="0" smtClean="0"/>
              <a:t> 차량관제시스템</a:t>
            </a:r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24"/>
          </p:nvPr>
        </p:nvSpPr>
        <p:spPr>
          <a:xfrm>
            <a:off x="5349341" y="63674"/>
            <a:ext cx="1071001" cy="216000"/>
          </a:xfrm>
        </p:spPr>
        <p:txBody>
          <a:bodyPr/>
          <a:lstStyle/>
          <a:p>
            <a:r>
              <a:rPr lang="ko-KR" altLang="en-US" dirty="0" err="1" smtClean="0"/>
              <a:t>에스원</a:t>
            </a:r>
            <a:endParaRPr lang="ko-KR" altLang="en-US" dirty="0"/>
          </a:p>
        </p:txBody>
      </p:sp>
      <p:sp>
        <p:nvSpPr>
          <p:cNvPr id="61" name="텍스트 개체 틀 2"/>
          <p:cNvSpPr>
            <a:spLocks noGrp="1"/>
          </p:cNvSpPr>
          <p:nvPr/>
        </p:nvSpPr>
        <p:spPr bwMode="auto">
          <a:xfrm>
            <a:off x="4936580" y="39159"/>
            <a:ext cx="1143000" cy="25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mtClean="0"/>
          </a:p>
        </p:txBody>
      </p:sp>
      <p:sp>
        <p:nvSpPr>
          <p:cNvPr id="37" name="텍스트 개체 틀 5"/>
          <p:cNvSpPr>
            <a:spLocks noGrp="1"/>
          </p:cNvSpPr>
          <p:nvPr/>
        </p:nvSpPr>
        <p:spPr bwMode="auto">
          <a:xfrm>
            <a:off x="1064568" y="334367"/>
            <a:ext cx="331210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 smtClean="0"/>
              <a:t>Home &gt; </a:t>
            </a:r>
            <a:r>
              <a:rPr lang="ko-KR" altLang="en-US" dirty="0" smtClean="0"/>
              <a:t>로그인 </a:t>
            </a:r>
            <a:r>
              <a:rPr lang="en-US" altLang="ko-KR" dirty="0" smtClean="0"/>
              <a:t>&gt; </a:t>
            </a:r>
            <a:r>
              <a:rPr lang="ko-KR" altLang="en-US" dirty="0" err="1" smtClean="0"/>
              <a:t>인트로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353162" y="837239"/>
            <a:ext cx="3441675" cy="558867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53162" y="837239"/>
            <a:ext cx="3441675" cy="449826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353161" y="6115050"/>
            <a:ext cx="3456666" cy="326574"/>
          </a:xfrm>
          <a:prstGeom prst="rect">
            <a:avLst/>
          </a:prstGeom>
          <a:solidFill>
            <a:srgbClr val="2E2E2E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prstClr val="white"/>
                </a:solidFill>
              </a:rPr>
              <a:t>결제 하기 </a:t>
            </a:r>
            <a:endParaRPr lang="ko-KR" altLang="en-US" sz="1000" b="1" dirty="0">
              <a:solidFill>
                <a:prstClr val="white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28190" y="859144"/>
            <a:ext cx="2691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세 차 예 약 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2" name="직선 연결선 31"/>
          <p:cNvCxnSpPr/>
          <p:nvPr/>
        </p:nvCxnSpPr>
        <p:spPr>
          <a:xfrm>
            <a:off x="353162" y="871643"/>
            <a:ext cx="3456665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/>
          <p:cNvCxnSpPr/>
          <p:nvPr/>
        </p:nvCxnSpPr>
        <p:spPr>
          <a:xfrm>
            <a:off x="353162" y="1298928"/>
            <a:ext cx="3456665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직사각형 80"/>
          <p:cNvSpPr/>
          <p:nvPr/>
        </p:nvSpPr>
        <p:spPr>
          <a:xfrm>
            <a:off x="411885" y="3376096"/>
            <a:ext cx="3316014" cy="205082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79" name="TextBox 78"/>
          <p:cNvSpPr txBox="1"/>
          <p:nvPr/>
        </p:nvSpPr>
        <p:spPr bwMode="auto">
          <a:xfrm>
            <a:off x="371185" y="3356992"/>
            <a:ext cx="753732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||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예약 내역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 bwMode="auto">
          <a:xfrm>
            <a:off x="418901" y="3638211"/>
            <a:ext cx="3300047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   세차일                                 세차 시간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2" name="직사각형 81"/>
          <p:cNvSpPr/>
          <p:nvPr/>
        </p:nvSpPr>
        <p:spPr>
          <a:xfrm>
            <a:off x="967011" y="3638211"/>
            <a:ext cx="1104568" cy="220143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en-US" altLang="ko-KR" sz="800" dirty="0" smtClean="0">
                <a:solidFill>
                  <a:schemeClr val="tx1"/>
                </a:solidFill>
              </a:rPr>
              <a:t>     2016-04-04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84" name="직사각형 83"/>
          <p:cNvSpPr/>
          <p:nvPr/>
        </p:nvSpPr>
        <p:spPr>
          <a:xfrm>
            <a:off x="2566360" y="3638211"/>
            <a:ext cx="591765" cy="220143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en-US" altLang="ko-KR" sz="800" dirty="0" smtClean="0">
                <a:solidFill>
                  <a:schemeClr val="tx1"/>
                </a:solidFill>
              </a:rPr>
              <a:t>   11 : 30     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85" name="TextBox 84"/>
          <p:cNvSpPr txBox="1"/>
          <p:nvPr/>
        </p:nvSpPr>
        <p:spPr bwMode="auto">
          <a:xfrm>
            <a:off x="417348" y="4281957"/>
            <a:ext cx="595035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algn="r"/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상세위치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6" name="직사각형 85"/>
          <p:cNvSpPr/>
          <p:nvPr/>
        </p:nvSpPr>
        <p:spPr>
          <a:xfrm>
            <a:off x="980491" y="4277213"/>
            <a:ext cx="2666449" cy="425784"/>
          </a:xfrm>
          <a:prstGeom prst="rect">
            <a:avLst/>
          </a:prstGeom>
          <a:solidFill>
            <a:srgbClr val="D7E4BD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pic>
        <p:nvPicPr>
          <p:cNvPr id="87" name="그림 8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367574" y="891735"/>
            <a:ext cx="327743" cy="332563"/>
          </a:xfrm>
          <a:prstGeom prst="rect">
            <a:avLst/>
          </a:prstGeom>
        </p:spPr>
      </p:pic>
      <p:pic>
        <p:nvPicPr>
          <p:cNvPr id="88" name="그림 8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377625" y="3635926"/>
            <a:ext cx="205787" cy="208813"/>
          </a:xfrm>
          <a:prstGeom prst="rect">
            <a:avLst/>
          </a:prstGeom>
        </p:spPr>
      </p:pic>
      <p:sp>
        <p:nvSpPr>
          <p:cNvPr id="89" name="TextBox 88"/>
          <p:cNvSpPr txBox="1"/>
          <p:nvPr/>
        </p:nvSpPr>
        <p:spPr bwMode="auto">
          <a:xfrm>
            <a:off x="462618" y="4783486"/>
            <a:ext cx="529312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algn="r"/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연락처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0" name="직사각형 89"/>
          <p:cNvSpPr/>
          <p:nvPr/>
        </p:nvSpPr>
        <p:spPr>
          <a:xfrm>
            <a:off x="976706" y="4771983"/>
            <a:ext cx="1230076" cy="21709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 bwMode="auto">
          <a:xfrm>
            <a:off x="2466810" y="4777486"/>
            <a:ext cx="1180131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(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자동 </a:t>
            </a:r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안심번호 사용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)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7482" y="4742444"/>
            <a:ext cx="239787" cy="246638"/>
          </a:xfrm>
          <a:prstGeom prst="rect">
            <a:avLst/>
          </a:prstGeom>
        </p:spPr>
      </p:pic>
      <p:sp>
        <p:nvSpPr>
          <p:cNvPr id="92" name="TextBox 91"/>
          <p:cNvSpPr txBox="1"/>
          <p:nvPr/>
        </p:nvSpPr>
        <p:spPr bwMode="auto">
          <a:xfrm>
            <a:off x="396894" y="5101768"/>
            <a:ext cx="595036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algn="r"/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요청사항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3" name="직사각형 92"/>
          <p:cNvSpPr/>
          <p:nvPr/>
        </p:nvSpPr>
        <p:spPr>
          <a:xfrm>
            <a:off x="976706" y="5090265"/>
            <a:ext cx="2670234" cy="21709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94" name="직사각형 93"/>
          <p:cNvSpPr/>
          <p:nvPr/>
        </p:nvSpPr>
        <p:spPr>
          <a:xfrm>
            <a:off x="411885" y="5552719"/>
            <a:ext cx="3316014" cy="55081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95" name="TextBox 94"/>
          <p:cNvSpPr txBox="1"/>
          <p:nvPr/>
        </p:nvSpPr>
        <p:spPr bwMode="auto">
          <a:xfrm>
            <a:off x="371185" y="5533614"/>
            <a:ext cx="753732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||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결제 금액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6" name="TextBox 95"/>
          <p:cNvSpPr txBox="1"/>
          <p:nvPr/>
        </p:nvSpPr>
        <p:spPr bwMode="auto">
          <a:xfrm>
            <a:off x="385305" y="5794370"/>
            <a:ext cx="631903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algn="r"/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결제 금액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7" name="직사각형 96"/>
          <p:cNvSpPr/>
          <p:nvPr/>
        </p:nvSpPr>
        <p:spPr>
          <a:xfrm>
            <a:off x="984716" y="5795333"/>
            <a:ext cx="2662224" cy="220143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60" name="TextBox 59"/>
          <p:cNvSpPr txBox="1"/>
          <p:nvPr/>
        </p:nvSpPr>
        <p:spPr bwMode="auto">
          <a:xfrm>
            <a:off x="520451" y="3966606"/>
            <a:ext cx="463588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algn="r"/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주  소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4" name="직사각형 63"/>
          <p:cNvSpPr/>
          <p:nvPr/>
        </p:nvSpPr>
        <p:spPr>
          <a:xfrm>
            <a:off x="1000302" y="3964257"/>
            <a:ext cx="2665641" cy="220143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경기도 용인시 </a:t>
            </a:r>
            <a:r>
              <a:rPr lang="en-US" altLang="ko-KR" sz="800" dirty="0" smtClean="0">
                <a:solidFill>
                  <a:schemeClr val="tx1"/>
                </a:solidFill>
              </a:rPr>
              <a:t>**** </a:t>
            </a:r>
            <a:r>
              <a:rPr lang="ko-KR" altLang="en-US" sz="800" smtClean="0">
                <a:solidFill>
                  <a:schemeClr val="tx1"/>
                </a:solidFill>
              </a:rPr>
              <a:t>동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4063723" y="830882"/>
            <a:ext cx="1836154" cy="266535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4063723" y="830882"/>
            <a:ext cx="1800200" cy="34846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예약 시각 선택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4063723" y="1179343"/>
            <a:ext cx="1800200" cy="44790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25" name="이등변 삼각형 24"/>
          <p:cNvSpPr/>
          <p:nvPr/>
        </p:nvSpPr>
        <p:spPr>
          <a:xfrm rot="16200000">
            <a:off x="4263327" y="1274052"/>
            <a:ext cx="232444" cy="216024"/>
          </a:xfrm>
          <a:prstGeom prst="triangl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76" name="이등변 삼각형 75"/>
          <p:cNvSpPr/>
          <p:nvPr/>
        </p:nvSpPr>
        <p:spPr>
          <a:xfrm rot="5400000" flipH="1">
            <a:off x="5449966" y="1274052"/>
            <a:ext cx="232444" cy="216024"/>
          </a:xfrm>
          <a:prstGeom prst="triangl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 bwMode="auto">
          <a:xfrm>
            <a:off x="4549263" y="1287065"/>
            <a:ext cx="939681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2017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년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4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월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1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일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8" name="TextBox 27"/>
          <p:cNvSpPr txBox="1"/>
          <p:nvPr/>
        </p:nvSpPr>
        <p:spPr bwMode="auto">
          <a:xfrm>
            <a:off x="4150618" y="1989360"/>
            <a:ext cx="1368417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09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시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00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분  예약 가능 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7374293"/>
              </p:ext>
            </p:extLst>
          </p:nvPr>
        </p:nvGraphicFramePr>
        <p:xfrm>
          <a:off x="4199959" y="1720632"/>
          <a:ext cx="1562128" cy="146304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781064"/>
                <a:gridCol w="781064"/>
              </a:tblGrid>
              <a:tr h="2058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예약시간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예약상태</a:t>
                      </a:r>
                      <a:endParaRPr lang="ko-KR" altLang="en-US" sz="1000" dirty="0"/>
                    </a:p>
                  </a:txBody>
                  <a:tcPr anchor="ctr"/>
                </a:tc>
              </a:tr>
              <a:tr h="2058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09:00</a:t>
                      </a:r>
                      <a:endParaRPr lang="ko-KR" altLang="en-US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가능</a:t>
                      </a:r>
                      <a:endParaRPr lang="ko-KR" altLang="en-US" sz="1000" dirty="0"/>
                    </a:p>
                  </a:txBody>
                  <a:tcPr anchor="ctr"/>
                </a:tc>
              </a:tr>
              <a:tr h="2058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09:30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가능</a:t>
                      </a:r>
                      <a:endParaRPr lang="ko-KR" altLang="en-US" sz="1000" dirty="0"/>
                    </a:p>
                  </a:txBody>
                  <a:tcPr anchor="ctr"/>
                </a:tc>
              </a:tr>
              <a:tr h="2058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10:00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가능</a:t>
                      </a:r>
                      <a:endParaRPr lang="ko-KR" altLang="en-US" sz="1000" dirty="0"/>
                    </a:p>
                  </a:txBody>
                  <a:tcPr anchor="ctr"/>
                </a:tc>
              </a:tr>
              <a:tr h="2058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10:30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가능</a:t>
                      </a:r>
                      <a:endParaRPr lang="ko-KR" altLang="en-US" sz="1000" dirty="0"/>
                    </a:p>
                  </a:txBody>
                  <a:tcPr anchor="ctr"/>
                </a:tc>
              </a:tr>
              <a:tr h="2058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11:00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가능</a:t>
                      </a:r>
                      <a:endParaRPr lang="ko-KR" altLang="en-US" sz="1000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83" name="직사각형 82"/>
          <p:cNvSpPr/>
          <p:nvPr/>
        </p:nvSpPr>
        <p:spPr>
          <a:xfrm>
            <a:off x="4080872" y="3828643"/>
            <a:ext cx="1800200" cy="253140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91" name="직사각형 90"/>
          <p:cNvSpPr/>
          <p:nvPr/>
        </p:nvSpPr>
        <p:spPr>
          <a:xfrm>
            <a:off x="4080872" y="3828643"/>
            <a:ext cx="1800200" cy="34846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예약일 선택 </a:t>
            </a: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21657" y="4242297"/>
            <a:ext cx="1724418" cy="1590675"/>
          </a:xfrm>
          <a:prstGeom prst="rect">
            <a:avLst/>
          </a:prstGeom>
        </p:spPr>
      </p:pic>
      <p:sp>
        <p:nvSpPr>
          <p:cNvPr id="36" name="직사각형 35"/>
          <p:cNvSpPr/>
          <p:nvPr/>
        </p:nvSpPr>
        <p:spPr>
          <a:xfrm>
            <a:off x="4363331" y="5957228"/>
            <a:ext cx="490917" cy="26075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확인</a:t>
            </a:r>
          </a:p>
        </p:txBody>
      </p:sp>
      <p:sp>
        <p:nvSpPr>
          <p:cNvPr id="106" name="직사각형 105"/>
          <p:cNvSpPr/>
          <p:nvPr/>
        </p:nvSpPr>
        <p:spPr>
          <a:xfrm>
            <a:off x="5110091" y="5949608"/>
            <a:ext cx="490917" cy="26075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취소</a:t>
            </a:r>
          </a:p>
        </p:txBody>
      </p:sp>
      <p:sp>
        <p:nvSpPr>
          <p:cNvPr id="38" name="TextBox 37"/>
          <p:cNvSpPr txBox="1"/>
          <p:nvPr/>
        </p:nvSpPr>
        <p:spPr bwMode="auto">
          <a:xfrm>
            <a:off x="5557452" y="856373"/>
            <a:ext cx="269626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1100" dirty="0" smtClean="0">
                <a:latin typeface="맑은 고딕" pitchFamily="50" charset="-127"/>
                <a:ea typeface="맑은 고딕" pitchFamily="50" charset="-127"/>
              </a:rPr>
              <a:t>X</a:t>
            </a:r>
            <a:endParaRPr kumimoji="0" lang="ko-KR" altLang="en-US" sz="11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7" name="TextBox 106"/>
          <p:cNvSpPr txBox="1"/>
          <p:nvPr/>
        </p:nvSpPr>
        <p:spPr bwMode="auto">
          <a:xfrm>
            <a:off x="5557452" y="3875463"/>
            <a:ext cx="269626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1100" dirty="0" smtClean="0">
                <a:latin typeface="맑은 고딕" pitchFamily="50" charset="-127"/>
                <a:ea typeface="맑은 고딕" pitchFamily="50" charset="-127"/>
              </a:rPr>
              <a:t>X</a:t>
            </a:r>
            <a:endParaRPr kumimoji="0" lang="ko-KR" altLang="en-US" sz="11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8" name="직사각형 107"/>
          <p:cNvSpPr/>
          <p:nvPr/>
        </p:nvSpPr>
        <p:spPr>
          <a:xfrm>
            <a:off x="6121589" y="3806033"/>
            <a:ext cx="1836154" cy="255401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09" name="직사각형 108"/>
          <p:cNvSpPr/>
          <p:nvPr/>
        </p:nvSpPr>
        <p:spPr>
          <a:xfrm>
            <a:off x="6121589" y="3806033"/>
            <a:ext cx="1800200" cy="34846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예약 시각 선택</a:t>
            </a:r>
          </a:p>
        </p:txBody>
      </p:sp>
      <p:sp>
        <p:nvSpPr>
          <p:cNvPr id="114" name="TextBox 113"/>
          <p:cNvSpPr txBox="1"/>
          <p:nvPr/>
        </p:nvSpPr>
        <p:spPr bwMode="auto">
          <a:xfrm>
            <a:off x="6208484" y="4964511"/>
            <a:ext cx="1368417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09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시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00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분  예약 가능 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115" name="표 1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8996743"/>
              </p:ext>
            </p:extLst>
          </p:nvPr>
        </p:nvGraphicFramePr>
        <p:xfrm>
          <a:off x="6269489" y="4543723"/>
          <a:ext cx="1562128" cy="146304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781064"/>
                <a:gridCol w="781064"/>
              </a:tblGrid>
              <a:tr h="2106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예약시간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예약상태</a:t>
                      </a:r>
                      <a:endParaRPr lang="ko-KR" altLang="en-US" sz="1000" dirty="0"/>
                    </a:p>
                  </a:txBody>
                  <a:tcPr anchor="ctr"/>
                </a:tc>
              </a:tr>
              <a:tr h="2106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09:00</a:t>
                      </a:r>
                      <a:endParaRPr lang="ko-KR" altLang="en-US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가능</a:t>
                      </a:r>
                      <a:endParaRPr lang="ko-KR" altLang="en-US" sz="1000" dirty="0"/>
                    </a:p>
                  </a:txBody>
                  <a:tcPr anchor="ctr"/>
                </a:tc>
              </a:tr>
              <a:tr h="2106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09:30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가능</a:t>
                      </a:r>
                      <a:endParaRPr lang="ko-KR" altLang="en-US" sz="1000" dirty="0"/>
                    </a:p>
                  </a:txBody>
                  <a:tcPr anchor="ctr"/>
                </a:tc>
              </a:tr>
              <a:tr h="2106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10:00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가능</a:t>
                      </a:r>
                      <a:endParaRPr lang="ko-KR" altLang="en-US" sz="1000" dirty="0"/>
                    </a:p>
                  </a:txBody>
                  <a:tcPr anchor="ctr"/>
                </a:tc>
              </a:tr>
              <a:tr h="2106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10:30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가능</a:t>
                      </a:r>
                      <a:endParaRPr lang="ko-KR" altLang="en-US" sz="1000" dirty="0"/>
                    </a:p>
                  </a:txBody>
                  <a:tcPr anchor="ctr"/>
                </a:tc>
              </a:tr>
              <a:tr h="2106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11:00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가능</a:t>
                      </a:r>
                      <a:endParaRPr lang="ko-KR" altLang="en-US" sz="1000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116" name="TextBox 115"/>
          <p:cNvSpPr txBox="1"/>
          <p:nvPr/>
        </p:nvSpPr>
        <p:spPr bwMode="auto">
          <a:xfrm>
            <a:off x="7615318" y="3831524"/>
            <a:ext cx="269626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1100" dirty="0" smtClean="0">
                <a:latin typeface="맑은 고딕" pitchFamily="50" charset="-127"/>
                <a:ea typeface="맑은 고딕" pitchFamily="50" charset="-127"/>
              </a:rPr>
              <a:t>X</a:t>
            </a:r>
            <a:endParaRPr kumimoji="0" lang="ko-KR" altLang="en-US" sz="11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7" name="직사각형 116"/>
          <p:cNvSpPr/>
          <p:nvPr/>
        </p:nvSpPr>
        <p:spPr>
          <a:xfrm>
            <a:off x="6431038" y="6046802"/>
            <a:ext cx="490917" cy="26075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확인</a:t>
            </a:r>
          </a:p>
        </p:txBody>
      </p:sp>
      <p:sp>
        <p:nvSpPr>
          <p:cNvPr id="118" name="직사각형 117"/>
          <p:cNvSpPr/>
          <p:nvPr/>
        </p:nvSpPr>
        <p:spPr>
          <a:xfrm>
            <a:off x="7177798" y="6039182"/>
            <a:ext cx="490917" cy="26075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취소</a:t>
            </a:r>
          </a:p>
        </p:txBody>
      </p:sp>
      <p:sp>
        <p:nvSpPr>
          <p:cNvPr id="39" name="TextBox 38"/>
          <p:cNvSpPr txBox="1"/>
          <p:nvPr/>
        </p:nvSpPr>
        <p:spPr bwMode="auto">
          <a:xfrm>
            <a:off x="6159389" y="4204188"/>
            <a:ext cx="16795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예약기간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4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월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5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일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~ 6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월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10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일 까지  총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10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회 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매주 화요일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9" name="직사각형 118"/>
          <p:cNvSpPr/>
          <p:nvPr/>
        </p:nvSpPr>
        <p:spPr>
          <a:xfrm>
            <a:off x="4370951" y="3206408"/>
            <a:ext cx="490917" cy="26075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확인</a:t>
            </a:r>
          </a:p>
        </p:txBody>
      </p:sp>
      <p:sp>
        <p:nvSpPr>
          <p:cNvPr id="120" name="직사각형 119"/>
          <p:cNvSpPr/>
          <p:nvPr/>
        </p:nvSpPr>
        <p:spPr>
          <a:xfrm>
            <a:off x="5117711" y="3198788"/>
            <a:ext cx="490917" cy="26075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취소</a:t>
            </a:r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32726" y="3748282"/>
            <a:ext cx="1387364" cy="1923884"/>
          </a:xfrm>
          <a:prstGeom prst="rect">
            <a:avLst/>
          </a:prstGeom>
        </p:spPr>
      </p:pic>
      <p:pic>
        <p:nvPicPr>
          <p:cNvPr id="41" name="그림 4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16440" y="926720"/>
            <a:ext cx="1584580" cy="2137630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 bwMode="auto">
          <a:xfrm>
            <a:off x="6079580" y="922031"/>
            <a:ext cx="966931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1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회 예약인 경우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6735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텍스트 개체 틀 4"/>
          <p:cNvSpPr>
            <a:spLocks noGrp="1"/>
          </p:cNvSpPr>
          <p:nvPr/>
        </p:nvSpPr>
        <p:spPr bwMode="auto">
          <a:xfrm>
            <a:off x="5333831" y="319616"/>
            <a:ext cx="2936086" cy="2047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ko-KR" altLang="en-US" dirty="0" err="1" smtClean="0"/>
              <a:t>인트로</a:t>
            </a:r>
            <a:r>
              <a:rPr lang="ko-KR" altLang="en-US" dirty="0" smtClean="0"/>
              <a:t> 화면입니다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34769" y="57554"/>
            <a:ext cx="3643338" cy="216000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23"/>
          </p:nvPr>
        </p:nvSpPr>
        <p:spPr>
          <a:xfrm>
            <a:off x="7108419" y="58159"/>
            <a:ext cx="1224136" cy="216000"/>
          </a:xfrm>
        </p:spPr>
        <p:txBody>
          <a:bodyPr/>
          <a:lstStyle/>
          <a:p>
            <a:r>
              <a:rPr lang="ko-KR" altLang="en-US" dirty="0" err="1" smtClean="0"/>
              <a:t>캐피탈</a:t>
            </a:r>
            <a:r>
              <a:rPr lang="ko-KR" altLang="en-US" dirty="0" smtClean="0"/>
              <a:t> 차량관제시스템</a:t>
            </a:r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24"/>
          </p:nvPr>
        </p:nvSpPr>
        <p:spPr>
          <a:xfrm>
            <a:off x="5349341" y="63674"/>
            <a:ext cx="1071001" cy="216000"/>
          </a:xfrm>
        </p:spPr>
        <p:txBody>
          <a:bodyPr/>
          <a:lstStyle/>
          <a:p>
            <a:r>
              <a:rPr lang="ko-KR" altLang="en-US" dirty="0" err="1" smtClean="0"/>
              <a:t>에스원</a:t>
            </a:r>
            <a:endParaRPr lang="ko-KR" altLang="en-US" dirty="0"/>
          </a:p>
        </p:txBody>
      </p:sp>
      <p:sp>
        <p:nvSpPr>
          <p:cNvPr id="61" name="텍스트 개체 틀 2"/>
          <p:cNvSpPr>
            <a:spLocks noGrp="1"/>
          </p:cNvSpPr>
          <p:nvPr/>
        </p:nvSpPr>
        <p:spPr bwMode="auto">
          <a:xfrm>
            <a:off x="4936580" y="39159"/>
            <a:ext cx="1143000" cy="25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mtClean="0"/>
          </a:p>
        </p:txBody>
      </p:sp>
      <p:sp>
        <p:nvSpPr>
          <p:cNvPr id="37" name="텍스트 개체 틀 5"/>
          <p:cNvSpPr>
            <a:spLocks noGrp="1"/>
          </p:cNvSpPr>
          <p:nvPr/>
        </p:nvSpPr>
        <p:spPr bwMode="auto">
          <a:xfrm>
            <a:off x="1064568" y="334367"/>
            <a:ext cx="331210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 smtClean="0"/>
              <a:t>Home &gt; </a:t>
            </a:r>
            <a:r>
              <a:rPr lang="ko-KR" altLang="en-US" dirty="0" smtClean="0"/>
              <a:t>로그인 </a:t>
            </a:r>
            <a:r>
              <a:rPr lang="en-US" altLang="ko-KR" dirty="0" smtClean="0"/>
              <a:t>&gt; </a:t>
            </a:r>
            <a:r>
              <a:rPr lang="ko-KR" altLang="en-US" dirty="0" err="1" smtClean="0"/>
              <a:t>인트로</a:t>
            </a:r>
            <a:endParaRPr lang="ko-KR" altLang="en-US" dirty="0"/>
          </a:p>
        </p:txBody>
      </p:sp>
      <p:pic>
        <p:nvPicPr>
          <p:cNvPr id="44" name="그림 4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4114376" y="1449616"/>
            <a:ext cx="327743" cy="332563"/>
          </a:xfrm>
          <a:prstGeom prst="rect">
            <a:avLst/>
          </a:prstGeom>
        </p:spPr>
      </p:pic>
      <p:sp>
        <p:nvSpPr>
          <p:cNvPr id="4" name="텍스트 개체 틀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353162" y="837239"/>
            <a:ext cx="3441675" cy="558867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53162" y="837239"/>
            <a:ext cx="3441675" cy="59824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pic>
        <p:nvPicPr>
          <p:cNvPr id="12" name="Picture 3" descr="C:\Users\HQ0384\Desktop\메뉴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6162" y="881295"/>
            <a:ext cx="333149" cy="380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728190" y="1417025"/>
            <a:ext cx="2691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세 차 예 약 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2796" y="924746"/>
            <a:ext cx="293841" cy="293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 bwMode="auto">
          <a:xfrm>
            <a:off x="661498" y="1198372"/>
            <a:ext cx="287258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홈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9" name="TextBox 28"/>
          <p:cNvSpPr txBox="1"/>
          <p:nvPr/>
        </p:nvSpPr>
        <p:spPr bwMode="auto">
          <a:xfrm>
            <a:off x="3173147" y="1214080"/>
            <a:ext cx="38985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메뉴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87711" y="922031"/>
            <a:ext cx="270962" cy="299271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 bwMode="auto">
          <a:xfrm>
            <a:off x="1329921" y="1207376"/>
            <a:ext cx="595035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예약확인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09747" y="902402"/>
            <a:ext cx="315342" cy="338529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 bwMode="auto">
          <a:xfrm>
            <a:off x="2178511" y="1214981"/>
            <a:ext cx="595035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공지사항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32" name="직선 연결선 31"/>
          <p:cNvCxnSpPr/>
          <p:nvPr/>
        </p:nvCxnSpPr>
        <p:spPr>
          <a:xfrm>
            <a:off x="353162" y="1429524"/>
            <a:ext cx="3456665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/>
          <p:cNvSpPr/>
          <p:nvPr/>
        </p:nvSpPr>
        <p:spPr>
          <a:xfrm>
            <a:off x="4051010" y="815440"/>
            <a:ext cx="3441675" cy="558867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4051010" y="815440"/>
            <a:ext cx="3441675" cy="59824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pic>
        <p:nvPicPr>
          <p:cNvPr id="50" name="Picture 3" descr="C:\Users\HQ0384\Desktop\메뉴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4010" y="859496"/>
            <a:ext cx="333149" cy="380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TextBox 51"/>
          <p:cNvSpPr txBox="1"/>
          <p:nvPr/>
        </p:nvSpPr>
        <p:spPr>
          <a:xfrm>
            <a:off x="4426038" y="1395226"/>
            <a:ext cx="2691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세 차 예 약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3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340644" y="902947"/>
            <a:ext cx="293841" cy="293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TextBox 53"/>
          <p:cNvSpPr txBox="1"/>
          <p:nvPr/>
        </p:nvSpPr>
        <p:spPr bwMode="auto">
          <a:xfrm>
            <a:off x="4359346" y="1176573"/>
            <a:ext cx="287258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홈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5" name="TextBox 54"/>
          <p:cNvSpPr txBox="1"/>
          <p:nvPr/>
        </p:nvSpPr>
        <p:spPr bwMode="auto">
          <a:xfrm>
            <a:off x="6870995" y="1192281"/>
            <a:ext cx="38985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메뉴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6" name="그림 5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85559" y="900232"/>
            <a:ext cx="270962" cy="299271"/>
          </a:xfrm>
          <a:prstGeom prst="rect">
            <a:avLst/>
          </a:prstGeom>
        </p:spPr>
      </p:pic>
      <p:sp>
        <p:nvSpPr>
          <p:cNvPr id="57" name="TextBox 56"/>
          <p:cNvSpPr txBox="1"/>
          <p:nvPr/>
        </p:nvSpPr>
        <p:spPr bwMode="auto">
          <a:xfrm>
            <a:off x="5027769" y="1185577"/>
            <a:ext cx="595035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예약확인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8" name="그림 5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07595" y="880603"/>
            <a:ext cx="315342" cy="338529"/>
          </a:xfrm>
          <a:prstGeom prst="rect">
            <a:avLst/>
          </a:prstGeom>
        </p:spPr>
      </p:pic>
      <p:sp>
        <p:nvSpPr>
          <p:cNvPr id="59" name="TextBox 58"/>
          <p:cNvSpPr txBox="1"/>
          <p:nvPr/>
        </p:nvSpPr>
        <p:spPr bwMode="auto">
          <a:xfrm>
            <a:off x="5876359" y="1193182"/>
            <a:ext cx="595035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공지사항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62" name="직선 연결선 61"/>
          <p:cNvCxnSpPr/>
          <p:nvPr/>
        </p:nvCxnSpPr>
        <p:spPr>
          <a:xfrm>
            <a:off x="4051010" y="1407725"/>
            <a:ext cx="3456665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/>
          <p:cNvCxnSpPr/>
          <p:nvPr/>
        </p:nvCxnSpPr>
        <p:spPr>
          <a:xfrm>
            <a:off x="345491" y="1812648"/>
            <a:ext cx="3456665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" name="그림 8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367574" y="1449616"/>
            <a:ext cx="327743" cy="332563"/>
          </a:xfrm>
          <a:prstGeom prst="rect">
            <a:avLst/>
          </a:prstGeom>
        </p:spPr>
      </p:pic>
      <p:sp>
        <p:nvSpPr>
          <p:cNvPr id="98" name="직사각형 97"/>
          <p:cNvSpPr/>
          <p:nvPr/>
        </p:nvSpPr>
        <p:spPr>
          <a:xfrm>
            <a:off x="418712" y="1875754"/>
            <a:ext cx="3316014" cy="248935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99" name="TextBox 98"/>
          <p:cNvSpPr txBox="1"/>
          <p:nvPr/>
        </p:nvSpPr>
        <p:spPr bwMode="auto">
          <a:xfrm>
            <a:off x="418712" y="1875755"/>
            <a:ext cx="753732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||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예약 정보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4" name="TextBox 73"/>
          <p:cNvSpPr txBox="1"/>
          <p:nvPr/>
        </p:nvSpPr>
        <p:spPr bwMode="auto">
          <a:xfrm>
            <a:off x="496123" y="2037988"/>
            <a:ext cx="463588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algn="r"/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차  량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975974" y="2263656"/>
            <a:ext cx="2665642" cy="220143"/>
          </a:xfrm>
          <a:prstGeom prst="rect">
            <a:avLst/>
          </a:prstGeom>
          <a:solidFill>
            <a:srgbClr val="92D05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내부 </a:t>
            </a:r>
            <a:r>
              <a:rPr lang="en-US" altLang="ko-KR" sz="800" dirty="0" smtClean="0">
                <a:solidFill>
                  <a:schemeClr val="tx1"/>
                </a:solidFill>
              </a:rPr>
              <a:t>+ </a:t>
            </a:r>
            <a:r>
              <a:rPr lang="ko-KR" altLang="en-US" sz="800" smtClean="0">
                <a:solidFill>
                  <a:schemeClr val="tx1"/>
                </a:solidFill>
              </a:rPr>
              <a:t>외부 세차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80" name="TextBox 79"/>
          <p:cNvSpPr txBox="1"/>
          <p:nvPr/>
        </p:nvSpPr>
        <p:spPr bwMode="auto">
          <a:xfrm>
            <a:off x="399942" y="2271668"/>
            <a:ext cx="595035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algn="r"/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주문내역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1" name="TextBox 90"/>
          <p:cNvSpPr txBox="1"/>
          <p:nvPr/>
        </p:nvSpPr>
        <p:spPr bwMode="auto">
          <a:xfrm>
            <a:off x="404496" y="2499212"/>
            <a:ext cx="595035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algn="r"/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추가주문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0" name="직사각형 99"/>
          <p:cNvSpPr/>
          <p:nvPr/>
        </p:nvSpPr>
        <p:spPr>
          <a:xfrm>
            <a:off x="962485" y="2523479"/>
            <a:ext cx="1795821" cy="220143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err="1" smtClean="0">
                <a:solidFill>
                  <a:schemeClr val="tx1"/>
                </a:solidFill>
              </a:rPr>
              <a:t>융막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pic>
        <p:nvPicPr>
          <p:cNvPr id="101" name="그림 10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20263" y="2515325"/>
            <a:ext cx="224550" cy="231059"/>
          </a:xfrm>
          <a:prstGeom prst="rect">
            <a:avLst/>
          </a:prstGeom>
        </p:spPr>
      </p:pic>
      <p:sp>
        <p:nvSpPr>
          <p:cNvPr id="104" name="TextBox 103"/>
          <p:cNvSpPr txBox="1"/>
          <p:nvPr/>
        </p:nvSpPr>
        <p:spPr bwMode="auto">
          <a:xfrm>
            <a:off x="413576" y="2788016"/>
            <a:ext cx="3300047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   세차일                                 세차 시간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5" name="직사각형 104"/>
          <p:cNvSpPr/>
          <p:nvPr/>
        </p:nvSpPr>
        <p:spPr>
          <a:xfrm>
            <a:off x="961686" y="2788016"/>
            <a:ext cx="1104568" cy="220143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en-US" altLang="ko-KR" sz="800" dirty="0" smtClean="0">
                <a:solidFill>
                  <a:schemeClr val="tx1"/>
                </a:solidFill>
              </a:rPr>
              <a:t>     2016-04-04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06" name="직사각형 105"/>
          <p:cNvSpPr/>
          <p:nvPr/>
        </p:nvSpPr>
        <p:spPr>
          <a:xfrm>
            <a:off x="2561035" y="2788016"/>
            <a:ext cx="591765" cy="220143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en-US" altLang="ko-KR" sz="800" dirty="0" smtClean="0">
                <a:solidFill>
                  <a:schemeClr val="tx1"/>
                </a:solidFill>
              </a:rPr>
              <a:t>   11 : 30     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07" name="TextBox 106"/>
          <p:cNvSpPr txBox="1"/>
          <p:nvPr/>
        </p:nvSpPr>
        <p:spPr bwMode="auto">
          <a:xfrm>
            <a:off x="412023" y="3386660"/>
            <a:ext cx="595035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algn="r"/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상세위치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09" name="그림 10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372300" y="2785731"/>
            <a:ext cx="205787" cy="208813"/>
          </a:xfrm>
          <a:prstGeom prst="rect">
            <a:avLst/>
          </a:prstGeom>
        </p:spPr>
      </p:pic>
      <p:sp>
        <p:nvSpPr>
          <p:cNvPr id="110" name="TextBox 109"/>
          <p:cNvSpPr txBox="1"/>
          <p:nvPr/>
        </p:nvSpPr>
        <p:spPr bwMode="auto">
          <a:xfrm>
            <a:off x="446271" y="3641911"/>
            <a:ext cx="529312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algn="r"/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연락처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1" name="직사각형 110"/>
          <p:cNvSpPr/>
          <p:nvPr/>
        </p:nvSpPr>
        <p:spPr>
          <a:xfrm>
            <a:off x="960359" y="3630408"/>
            <a:ext cx="1230076" cy="21709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12" name="TextBox 111"/>
          <p:cNvSpPr txBox="1"/>
          <p:nvPr/>
        </p:nvSpPr>
        <p:spPr bwMode="auto">
          <a:xfrm>
            <a:off x="2450463" y="3635911"/>
            <a:ext cx="1180131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(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자동 </a:t>
            </a:r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안심번호 사용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)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13" name="그림 1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31135" y="3600869"/>
            <a:ext cx="239787" cy="246638"/>
          </a:xfrm>
          <a:prstGeom prst="rect">
            <a:avLst/>
          </a:prstGeom>
        </p:spPr>
      </p:pic>
      <p:sp>
        <p:nvSpPr>
          <p:cNvPr id="114" name="TextBox 113"/>
          <p:cNvSpPr txBox="1"/>
          <p:nvPr/>
        </p:nvSpPr>
        <p:spPr bwMode="auto">
          <a:xfrm>
            <a:off x="380547" y="3944559"/>
            <a:ext cx="595036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algn="r"/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요청사항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5" name="직사각형 114"/>
          <p:cNvSpPr/>
          <p:nvPr/>
        </p:nvSpPr>
        <p:spPr>
          <a:xfrm>
            <a:off x="960359" y="3933056"/>
            <a:ext cx="2670234" cy="21709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16" name="TextBox 115"/>
          <p:cNvSpPr txBox="1"/>
          <p:nvPr/>
        </p:nvSpPr>
        <p:spPr bwMode="auto">
          <a:xfrm>
            <a:off x="515126" y="3071309"/>
            <a:ext cx="463588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algn="r"/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주  소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7" name="직사각형 116"/>
          <p:cNvSpPr/>
          <p:nvPr/>
        </p:nvSpPr>
        <p:spPr>
          <a:xfrm>
            <a:off x="977320" y="3068960"/>
            <a:ext cx="2665641" cy="220143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경기도 용인시 </a:t>
            </a:r>
            <a:r>
              <a:rPr lang="en-US" altLang="ko-KR" sz="800" dirty="0" smtClean="0">
                <a:solidFill>
                  <a:schemeClr val="tx1"/>
                </a:solidFill>
              </a:rPr>
              <a:t>**** </a:t>
            </a:r>
            <a:r>
              <a:rPr lang="ko-KR" altLang="en-US" sz="800" smtClean="0">
                <a:solidFill>
                  <a:schemeClr val="tx1"/>
                </a:solidFill>
              </a:rPr>
              <a:t>동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cxnSp>
        <p:nvCxnSpPr>
          <p:cNvPr id="21" name="직선 연결선 20"/>
          <p:cNvCxnSpPr/>
          <p:nvPr/>
        </p:nvCxnSpPr>
        <p:spPr>
          <a:xfrm>
            <a:off x="1006777" y="2174633"/>
            <a:ext cx="2274799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연결선 117"/>
          <p:cNvCxnSpPr/>
          <p:nvPr/>
        </p:nvCxnSpPr>
        <p:spPr>
          <a:xfrm>
            <a:off x="1019529" y="3548747"/>
            <a:ext cx="2274799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모서리가 둥근 직사각형 119"/>
          <p:cNvSpPr/>
          <p:nvPr/>
        </p:nvSpPr>
        <p:spPr>
          <a:xfrm>
            <a:off x="619802" y="5358709"/>
            <a:ext cx="867909" cy="382485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카드</a:t>
            </a:r>
          </a:p>
        </p:txBody>
      </p:sp>
      <p:sp>
        <p:nvSpPr>
          <p:cNvPr id="121" name="모서리가 둥근 직사각형 120"/>
          <p:cNvSpPr/>
          <p:nvPr/>
        </p:nvSpPr>
        <p:spPr>
          <a:xfrm>
            <a:off x="2606573" y="5352050"/>
            <a:ext cx="867909" cy="382485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현장지급 </a:t>
            </a:r>
          </a:p>
        </p:txBody>
      </p:sp>
      <p:sp>
        <p:nvSpPr>
          <p:cNvPr id="122" name="모서리가 둥근 직사각형 121"/>
          <p:cNvSpPr/>
          <p:nvPr/>
        </p:nvSpPr>
        <p:spPr>
          <a:xfrm>
            <a:off x="1575397" y="5358709"/>
            <a:ext cx="867909" cy="382485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계좌이체 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812689" y="4456753"/>
            <a:ext cx="2537609" cy="590583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4442119" y="2699129"/>
            <a:ext cx="2777374" cy="175762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4678107" y="2888940"/>
            <a:ext cx="641353" cy="36004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23" name="직사각형 122"/>
          <p:cNvSpPr/>
          <p:nvPr/>
        </p:nvSpPr>
        <p:spPr>
          <a:xfrm>
            <a:off x="4684977" y="3411221"/>
            <a:ext cx="641353" cy="36004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24" name="직사각형 123"/>
          <p:cNvSpPr/>
          <p:nvPr/>
        </p:nvSpPr>
        <p:spPr>
          <a:xfrm>
            <a:off x="4707988" y="3933502"/>
            <a:ext cx="641353" cy="36004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4538235" y="4719308"/>
            <a:ext cx="2585008" cy="144016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4707988" y="5201067"/>
            <a:ext cx="228592" cy="32217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25" name="직사각형 124"/>
          <p:cNvSpPr/>
          <p:nvPr/>
        </p:nvSpPr>
        <p:spPr>
          <a:xfrm>
            <a:off x="5202886" y="5201067"/>
            <a:ext cx="228592" cy="32217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26" name="직사각형 125"/>
          <p:cNvSpPr/>
          <p:nvPr/>
        </p:nvSpPr>
        <p:spPr>
          <a:xfrm>
            <a:off x="5697784" y="5201067"/>
            <a:ext cx="228592" cy="32217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27" name="직사각형 126"/>
          <p:cNvSpPr/>
          <p:nvPr/>
        </p:nvSpPr>
        <p:spPr>
          <a:xfrm>
            <a:off x="6192682" y="5201067"/>
            <a:ext cx="228592" cy="32217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28" name="직사각형 127"/>
          <p:cNvSpPr/>
          <p:nvPr/>
        </p:nvSpPr>
        <p:spPr>
          <a:xfrm>
            <a:off x="6687578" y="5201067"/>
            <a:ext cx="228592" cy="32217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cxnSp>
        <p:nvCxnSpPr>
          <p:cNvPr id="129" name="직선 연결선 128"/>
          <p:cNvCxnSpPr/>
          <p:nvPr/>
        </p:nvCxnSpPr>
        <p:spPr>
          <a:xfrm>
            <a:off x="4036020" y="1810724"/>
            <a:ext cx="3456665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5205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464" y="692696"/>
            <a:ext cx="9649072" cy="4924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220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464" y="620688"/>
            <a:ext cx="9722210" cy="5328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60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552" y="0"/>
            <a:ext cx="9735537" cy="5597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13985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텍스트 개체 틀 3"/>
          <p:cNvSpPr>
            <a:spLocks noGrp="1"/>
          </p:cNvSpPr>
          <p:nvPr/>
        </p:nvSpPr>
        <p:spPr bwMode="auto">
          <a:xfrm>
            <a:off x="7743825" y="864659"/>
            <a:ext cx="2066925" cy="600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lang="ko-KR" alt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>
              <a:solidFill>
                <a:prstClr val="black"/>
              </a:solidFill>
            </a:endParaRPr>
          </a:p>
        </p:txBody>
      </p:sp>
      <p:sp>
        <p:nvSpPr>
          <p:cNvPr id="63" name="텍스트 개체 틀 4"/>
          <p:cNvSpPr>
            <a:spLocks noGrp="1"/>
          </p:cNvSpPr>
          <p:nvPr/>
        </p:nvSpPr>
        <p:spPr bwMode="auto">
          <a:xfrm>
            <a:off x="5167313" y="302684"/>
            <a:ext cx="3429000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11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lvl="0" indent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로그인 화면입니다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/>
              <a:t>메뉴버튼 </a:t>
            </a:r>
            <a:r>
              <a:rPr lang="ko-KR" altLang="en-US" sz="900" dirty="0" err="1"/>
              <a:t>선택시</a:t>
            </a:r>
            <a:r>
              <a:rPr lang="en-US" altLang="ko-KR" sz="900" dirty="0"/>
              <a:t>,</a:t>
            </a:r>
            <a:r>
              <a:rPr lang="ko-KR" altLang="en-US" sz="900" dirty="0"/>
              <a:t> 로그인 안내 팝업을 표출한다</a:t>
            </a:r>
            <a:r>
              <a:rPr lang="en-US" altLang="ko-KR" sz="900" dirty="0"/>
              <a:t>.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smtClean="0"/>
              <a:t>사용자 </a:t>
            </a:r>
            <a:r>
              <a:rPr lang="ko-KR" altLang="en-US" sz="900" dirty="0"/>
              <a:t>아이콘 </a:t>
            </a:r>
            <a:r>
              <a:rPr lang="ko-KR" altLang="en-US" sz="900" dirty="0" err="1"/>
              <a:t>선택시</a:t>
            </a:r>
            <a:r>
              <a:rPr lang="en-US" altLang="ko-KR" sz="900" dirty="0"/>
              <a:t>, </a:t>
            </a:r>
            <a:r>
              <a:rPr lang="ko-KR" altLang="en-US" sz="900" dirty="0"/>
              <a:t>로그인 안내 팝업을 표출한다</a:t>
            </a:r>
            <a:r>
              <a:rPr lang="en-US" altLang="ko-KR" sz="900" dirty="0"/>
              <a:t>.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smtClean="0"/>
              <a:t>로그인 </a:t>
            </a:r>
            <a:r>
              <a:rPr lang="ko-KR" altLang="en-US" sz="900" dirty="0"/>
              <a:t>창에 알맞은 로그인 정보 </a:t>
            </a:r>
            <a:r>
              <a:rPr lang="ko-KR" altLang="en-US" sz="900" dirty="0" err="1"/>
              <a:t>입력시</a:t>
            </a:r>
            <a:r>
              <a:rPr lang="ko-KR" altLang="en-US" sz="900" dirty="0"/>
              <a:t> 메인 화면으로 화면 전환되며</a:t>
            </a:r>
            <a:r>
              <a:rPr lang="en-US" altLang="ko-KR" sz="900" dirty="0"/>
              <a:t>, </a:t>
            </a:r>
            <a:r>
              <a:rPr lang="ko-KR" altLang="en-US" sz="900" dirty="0"/>
              <a:t>비정상 정보 </a:t>
            </a:r>
            <a:r>
              <a:rPr lang="ko-KR" altLang="en-US" sz="900" dirty="0" err="1"/>
              <a:t>입력시</a:t>
            </a:r>
            <a:r>
              <a:rPr lang="ko-KR" altLang="en-US" sz="900" dirty="0"/>
              <a:t> </a:t>
            </a:r>
            <a:r>
              <a:rPr lang="en-US" altLang="ko-KR" sz="900" dirty="0"/>
              <a:t>Alert</a:t>
            </a:r>
            <a:r>
              <a:rPr lang="ko-KR" altLang="en-US" sz="900" dirty="0"/>
              <a:t> 팝업을 띄운다</a:t>
            </a:r>
            <a:r>
              <a:rPr lang="en-US" altLang="ko-KR" sz="900" dirty="0"/>
              <a:t>.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Tx/>
              <a:buAutoNum type="arabicPeriod"/>
              <a:tabLst>
                <a:tab pos="228600" algn="l"/>
              </a:tabLst>
            </a:pP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아이디 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저장 </a:t>
            </a: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체크시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정상적으로 </a:t>
            </a: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로그인된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이후 아이디를 저장한다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Tx/>
              <a:buAutoNum type="arabicPeriod"/>
              <a:tabLst>
                <a:tab pos="228600" algn="l"/>
              </a:tabLst>
            </a:pP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로그인 안내 팝업 </a:t>
            </a: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표출시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기존 화면은 어둡게 처리되고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안내 </a:t>
            </a: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멘트가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팝업과 함께 표출된다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Tx/>
              <a:buAutoNum type="arabicPeriod"/>
              <a:tabLst>
                <a:tab pos="228600" algn="l"/>
              </a:tabLst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** 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아이디 </a:t>
            </a:r>
            <a:r>
              <a:rPr lang="ko-KR" altLang="en-US" sz="9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파라미터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9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누락시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아이디를 입력해 주세요</a:t>
            </a:r>
            <a:endParaRPr lang="en-US" altLang="ko-KR" sz="9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:: 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비밀번호 </a:t>
            </a:r>
            <a:r>
              <a:rPr lang="ko-KR" altLang="en-US" sz="9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파라미터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9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누락시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비밀번호를 입력하여 주세요</a:t>
            </a:r>
            <a:endParaRPr lang="en-US" altLang="ko-KR" sz="9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:: 60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일 이상 </a:t>
            </a:r>
            <a:r>
              <a:rPr lang="ko-KR" altLang="en-US" sz="9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미사용계정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인증 </a:t>
            </a:r>
            <a:r>
              <a:rPr lang="ko-KR" altLang="en-US" sz="9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성공시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dirty="0"/>
              <a:t> </a:t>
            </a:r>
            <a:r>
              <a:rPr lang="ko-KR" altLang="en-US" dirty="0" smtClean="0"/>
              <a:t>장기 미사용으로 인하여 아이디가 회수되었습니다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관리자에게 문의하세요</a:t>
            </a:r>
            <a:r>
              <a:rPr lang="en-US" altLang="ko-KR" dirty="0" smtClean="0"/>
              <a:t>..</a:t>
            </a: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::90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일 이상 비밀번호 변경하지 않았을 경우 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장기 비밀번호를 변경하지 않아 아이디가 회수되었습니다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관리자에게 문의하세요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::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비밀번호가 연속 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회 </a:t>
            </a:r>
            <a:r>
              <a:rPr lang="ko-KR" altLang="en-US" sz="9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실패시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비밀번호가 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번 이상 틀려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아이디가 회수 조치되었습니다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관리자에게 문의하세요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:: 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아이디 혹은 비밀번호가 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1~4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회 </a:t>
            </a:r>
            <a:r>
              <a:rPr lang="ko-KR" altLang="en-US" sz="9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실패시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아이디 혹은 비밀번호가 틀렸습니다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::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정상계정이고 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80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일 이전의 경우 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정상처리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[S0000]</a:t>
            </a: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::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정상계정이고 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80~90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일 사이 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: 90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일 이전에는 비밀번호 변경이 필요합니다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비밀번호 변경 후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사용하여 주시기 바랍니다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 [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정상처리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[S0001]]</a:t>
            </a: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ko-KR" altLang="en-US" dirty="0" err="1" smtClean="0"/>
              <a:t>캐피탈</a:t>
            </a:r>
            <a:r>
              <a:rPr lang="ko-KR" altLang="en-US" dirty="0" smtClean="0"/>
              <a:t> 운송관리시스템</a:t>
            </a:r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ko-KR" altLang="en-US" dirty="0" err="1" smtClean="0"/>
              <a:t>에스원</a:t>
            </a:r>
            <a:endParaRPr lang="ko-KR" altLang="en-US" dirty="0"/>
          </a:p>
        </p:txBody>
      </p:sp>
      <p:sp>
        <p:nvSpPr>
          <p:cNvPr id="61" name="텍스트 개체 틀 2"/>
          <p:cNvSpPr>
            <a:spLocks noGrp="1"/>
          </p:cNvSpPr>
          <p:nvPr/>
        </p:nvSpPr>
        <p:spPr bwMode="auto">
          <a:xfrm>
            <a:off x="4936580" y="39159"/>
            <a:ext cx="1143000" cy="25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mtClean="0">
              <a:solidFill>
                <a:prstClr val="black"/>
              </a:solidFill>
            </a:endParaRPr>
          </a:p>
        </p:txBody>
      </p:sp>
      <p:grpSp>
        <p:nvGrpSpPr>
          <p:cNvPr id="90" name="그룹 89"/>
          <p:cNvGrpSpPr/>
          <p:nvPr/>
        </p:nvGrpSpPr>
        <p:grpSpPr>
          <a:xfrm>
            <a:off x="368152" y="830174"/>
            <a:ext cx="3441675" cy="5588677"/>
            <a:chOff x="128464" y="836712"/>
            <a:chExt cx="3441675" cy="5588677"/>
          </a:xfrm>
        </p:grpSpPr>
        <p:sp>
          <p:nvSpPr>
            <p:cNvPr id="91" name="직사각형 90"/>
            <p:cNvSpPr/>
            <p:nvPr/>
          </p:nvSpPr>
          <p:spPr>
            <a:xfrm>
              <a:off x="128464" y="836712"/>
              <a:ext cx="3441675" cy="5588677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prstClr val="black"/>
                </a:solidFill>
              </a:endParaRPr>
            </a:p>
          </p:txBody>
        </p:sp>
        <p:sp>
          <p:nvSpPr>
            <p:cNvPr id="92" name="직사각형 91"/>
            <p:cNvSpPr/>
            <p:nvPr/>
          </p:nvSpPr>
          <p:spPr>
            <a:xfrm>
              <a:off x="128464" y="836712"/>
              <a:ext cx="3441675" cy="598240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prstClr val="black"/>
                </a:solidFill>
              </a:endParaRPr>
            </a:p>
          </p:txBody>
        </p:sp>
        <p:pic>
          <p:nvPicPr>
            <p:cNvPr id="94" name="Picture 3" descr="C:\Users\HQ0384\Desktop\메뉴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6464" y="980714"/>
              <a:ext cx="252040" cy="2880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6" name="TextBox 95"/>
          <p:cNvSpPr txBox="1"/>
          <p:nvPr/>
        </p:nvSpPr>
        <p:spPr>
          <a:xfrm>
            <a:off x="526552" y="1497677"/>
            <a:ext cx="23196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위고 출장 </a:t>
            </a:r>
            <a:r>
              <a:rPr lang="ko-KR" altLang="en-US" sz="800" b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세차 </a:t>
            </a:r>
            <a:r>
              <a:rPr lang="en-US" altLang="ko-KR" sz="8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 </a:t>
            </a:r>
            <a:r>
              <a:rPr lang="ko-KR" altLang="en-US" sz="800" b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매니저</a:t>
            </a:r>
            <a:r>
              <a:rPr lang="en-US" altLang="ko-KR" sz="8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8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endParaRPr lang="ko-KR" altLang="en-US" sz="8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526552" y="1903711"/>
            <a:ext cx="1884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600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위고는</a:t>
            </a:r>
            <a:r>
              <a:rPr lang="ko-KR" altLang="en-US" sz="6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차량 관리를 위한 통합 브랜드입니다</a:t>
            </a:r>
            <a:r>
              <a:rPr lang="en-US" altLang="ko-KR" sz="6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6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세차업무지원을 스마트하게 관리해 드립니다</a:t>
            </a:r>
            <a:r>
              <a:rPr lang="en-US" altLang="ko-KR" sz="6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6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8" name="직사각형 97"/>
          <p:cNvSpPr/>
          <p:nvPr/>
        </p:nvSpPr>
        <p:spPr>
          <a:xfrm>
            <a:off x="368152" y="1428414"/>
            <a:ext cx="3438730" cy="1165967"/>
          </a:xfrm>
          <a:prstGeom prst="rect">
            <a:avLst/>
          </a:prstGeom>
          <a:noFill/>
          <a:ln w="31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100" name="직사각형 99"/>
          <p:cNvSpPr/>
          <p:nvPr/>
        </p:nvSpPr>
        <p:spPr>
          <a:xfrm>
            <a:off x="482073" y="4005064"/>
            <a:ext cx="3222725" cy="453595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 smtClean="0">
                <a:solidFill>
                  <a:prstClr val="black"/>
                </a:solidFill>
              </a:rPr>
              <a:t>아이</a:t>
            </a:r>
            <a:r>
              <a:rPr lang="ko-KR" altLang="en-US" sz="1000" dirty="0">
                <a:solidFill>
                  <a:prstClr val="black"/>
                </a:solidFill>
              </a:rPr>
              <a:t>디</a:t>
            </a:r>
          </a:p>
        </p:txBody>
      </p:sp>
      <p:sp>
        <p:nvSpPr>
          <p:cNvPr id="101" name="직사각형 100"/>
          <p:cNvSpPr/>
          <p:nvPr/>
        </p:nvSpPr>
        <p:spPr>
          <a:xfrm>
            <a:off x="482073" y="4573106"/>
            <a:ext cx="3222725" cy="474617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 smtClean="0">
                <a:solidFill>
                  <a:prstClr val="black"/>
                </a:solidFill>
              </a:rPr>
              <a:t>비밀번호</a:t>
            </a:r>
            <a:endParaRPr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102" name="직사각형 101"/>
          <p:cNvSpPr/>
          <p:nvPr/>
        </p:nvSpPr>
        <p:spPr>
          <a:xfrm>
            <a:off x="505756" y="5157192"/>
            <a:ext cx="3199042" cy="520577"/>
          </a:xfrm>
          <a:prstGeom prst="rect">
            <a:avLst/>
          </a:prstGeom>
          <a:solidFill>
            <a:srgbClr val="2E2E2E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prstClr val="white"/>
                </a:solidFill>
              </a:rPr>
              <a:t>로그</a:t>
            </a:r>
            <a:r>
              <a:rPr lang="ko-KR" altLang="en-US" sz="1000" b="1" dirty="0">
                <a:solidFill>
                  <a:prstClr val="white"/>
                </a:solidFill>
              </a:rPr>
              <a:t>인</a:t>
            </a:r>
          </a:p>
        </p:txBody>
      </p:sp>
      <p:cxnSp>
        <p:nvCxnSpPr>
          <p:cNvPr id="103" name="직선 연결선 102"/>
          <p:cNvCxnSpPr/>
          <p:nvPr/>
        </p:nvCxnSpPr>
        <p:spPr>
          <a:xfrm flipH="1">
            <a:off x="368227" y="6093296"/>
            <a:ext cx="3441600" cy="0"/>
          </a:xfrm>
          <a:prstGeom prst="line">
            <a:avLst/>
          </a:prstGeom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/>
          <p:cNvSpPr txBox="1"/>
          <p:nvPr/>
        </p:nvSpPr>
        <p:spPr bwMode="auto">
          <a:xfrm>
            <a:off x="434448" y="5784056"/>
            <a:ext cx="947695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□   아이디 저</a:t>
            </a:r>
            <a:r>
              <a:rPr lang="ko-KR" altLang="en-US" sz="8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</a:t>
            </a:r>
            <a:endParaRPr lang="ko-KR" altLang="en-US" sz="800" dirty="0" smtClean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482072" y="2605913"/>
            <a:ext cx="56306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로그인</a:t>
            </a:r>
            <a:endParaRPr lang="en-US" altLang="ko-KR" sz="900" b="1" dirty="0" smtClean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9" name="타원 78"/>
          <p:cNvSpPr>
            <a:spLocks noChangeAspect="1"/>
          </p:cNvSpPr>
          <p:nvPr/>
        </p:nvSpPr>
        <p:spPr>
          <a:xfrm>
            <a:off x="349040" y="900094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prstClr val="white"/>
                </a:solidFill>
              </a:rPr>
              <a:t>1</a:t>
            </a:r>
            <a:endParaRPr lang="ko-KR" altLang="en-US" sz="800" dirty="0" smtClean="0">
              <a:solidFill>
                <a:prstClr val="white"/>
              </a:solidFill>
            </a:endParaRPr>
          </a:p>
        </p:txBody>
      </p:sp>
      <p:sp>
        <p:nvSpPr>
          <p:cNvPr id="82" name="타원 81"/>
          <p:cNvSpPr>
            <a:spLocks noChangeAspect="1"/>
          </p:cNvSpPr>
          <p:nvPr/>
        </p:nvSpPr>
        <p:spPr>
          <a:xfrm>
            <a:off x="-537232" y="3358530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prstClr val="white"/>
                </a:solidFill>
              </a:rPr>
              <a:t>3</a:t>
            </a:r>
            <a:endParaRPr lang="ko-KR" altLang="en-US" sz="800" dirty="0" smtClean="0">
              <a:solidFill>
                <a:prstClr val="white"/>
              </a:solidFill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728192" y="908720"/>
            <a:ext cx="2691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위고 출장 세차 관리 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12" name="그룹 111"/>
          <p:cNvGrpSpPr/>
          <p:nvPr/>
        </p:nvGrpSpPr>
        <p:grpSpPr>
          <a:xfrm>
            <a:off x="7869324" y="2183022"/>
            <a:ext cx="1872208" cy="974668"/>
            <a:chOff x="7905328" y="2238308"/>
            <a:chExt cx="1872208" cy="974668"/>
          </a:xfrm>
        </p:grpSpPr>
        <p:sp>
          <p:nvSpPr>
            <p:cNvPr id="113" name="직사각형 112"/>
            <p:cNvSpPr/>
            <p:nvPr/>
          </p:nvSpPr>
          <p:spPr>
            <a:xfrm>
              <a:off x="7905328" y="2238308"/>
              <a:ext cx="1800200" cy="974668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>
                <a:solidFill>
                  <a:prstClr val="white"/>
                </a:solidFill>
              </a:endParaRPr>
            </a:p>
          </p:txBody>
        </p:sp>
        <p:sp>
          <p:nvSpPr>
            <p:cNvPr id="114" name="직사각형 113"/>
            <p:cNvSpPr/>
            <p:nvPr/>
          </p:nvSpPr>
          <p:spPr>
            <a:xfrm>
              <a:off x="7905328" y="2639642"/>
              <a:ext cx="1800200" cy="573334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prstClr val="black"/>
                </a:solidFill>
              </a:endParaRPr>
            </a:p>
          </p:txBody>
        </p:sp>
        <p:sp>
          <p:nvSpPr>
            <p:cNvPr id="115" name="TextBox 114"/>
            <p:cNvSpPr txBox="1"/>
            <p:nvPr/>
          </p:nvSpPr>
          <p:spPr bwMode="auto">
            <a:xfrm>
              <a:off x="7981926" y="2318683"/>
              <a:ext cx="643482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rtlCol="0">
              <a:spAutoFit/>
            </a:bodyPr>
            <a:lstStyle/>
            <a:p>
              <a:r>
                <a:rPr kumimoji="0" lang="ko-KR" altLang="en-US" sz="1000" b="1" dirty="0" smtClean="0">
                  <a:solidFill>
                    <a:prstClr val="white"/>
                  </a:solidFill>
                  <a:latin typeface="맑은 고딕" pitchFamily="50" charset="-127"/>
                  <a:ea typeface="맑은 고딕" pitchFamily="50" charset="-127"/>
                </a:rPr>
                <a:t>알림</a:t>
              </a:r>
              <a:endParaRPr kumimoji="0" lang="ko-KR" altLang="en-US" sz="1000" b="1" dirty="0">
                <a:solidFill>
                  <a:prstClr val="white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16" name="TextBox 115"/>
            <p:cNvSpPr txBox="1"/>
            <p:nvPr/>
          </p:nvSpPr>
          <p:spPr bwMode="auto">
            <a:xfrm>
              <a:off x="7977336" y="2695620"/>
              <a:ext cx="1800200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rtlCol="0">
              <a:spAutoFit/>
            </a:bodyPr>
            <a:lstStyle/>
            <a:p>
              <a:r>
                <a:rPr kumimoji="0" lang="ko-KR" altLang="en-US" sz="800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로그인 정보를 다시 입력 해주세요</a:t>
              </a:r>
              <a:r>
                <a:rPr kumimoji="0" lang="en-US" altLang="ko-KR" sz="800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.</a:t>
              </a:r>
              <a:endParaRPr kumimoji="0" lang="ko-KR" altLang="en-US" sz="80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25" name="모서리가 둥근 직사각형 124"/>
            <p:cNvSpPr/>
            <p:nvPr/>
          </p:nvSpPr>
          <p:spPr>
            <a:xfrm>
              <a:off x="8625408" y="3006864"/>
              <a:ext cx="421467" cy="140935"/>
            </a:xfrm>
            <a:prstGeom prst="roundRect">
              <a:avLst>
                <a:gd name="adj" fmla="val 4924"/>
              </a:avLst>
            </a:prstGeom>
            <a:solidFill>
              <a:schemeClr val="accent1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dirty="0" smtClean="0">
                  <a:solidFill>
                    <a:prstClr val="white"/>
                  </a:solidFill>
                </a:rPr>
                <a:t>확인</a:t>
              </a:r>
            </a:p>
          </p:txBody>
        </p:sp>
      </p:grpSp>
      <p:sp>
        <p:nvSpPr>
          <p:cNvPr id="121" name="타원 120"/>
          <p:cNvSpPr>
            <a:spLocks noChangeAspect="1"/>
          </p:cNvSpPr>
          <p:nvPr/>
        </p:nvSpPr>
        <p:spPr>
          <a:xfrm>
            <a:off x="-591616" y="5301232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prstClr val="white"/>
                </a:solidFill>
              </a:rPr>
              <a:t>4</a:t>
            </a:r>
            <a:endParaRPr lang="ko-KR" altLang="en-US" sz="800" dirty="0" smtClean="0">
              <a:solidFill>
                <a:prstClr val="white"/>
              </a:solidFill>
            </a:endParaRPr>
          </a:p>
        </p:txBody>
      </p:sp>
      <p:pic>
        <p:nvPicPr>
          <p:cNvPr id="71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19810" y="982662"/>
            <a:ext cx="286122" cy="286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" name="타원 71"/>
          <p:cNvSpPr>
            <a:spLocks noChangeAspect="1"/>
          </p:cNvSpPr>
          <p:nvPr/>
        </p:nvSpPr>
        <p:spPr>
          <a:xfrm>
            <a:off x="3329171" y="933041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prstClr val="white"/>
                </a:solidFill>
              </a:rPr>
              <a:t>2</a:t>
            </a:r>
            <a:endParaRPr lang="ko-KR" altLang="en-US" sz="800" dirty="0" smtClean="0">
              <a:solidFill>
                <a:prstClr val="white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4166922" y="832262"/>
            <a:ext cx="3440388" cy="5586589"/>
          </a:xfrm>
          <a:prstGeom prst="rect">
            <a:avLst/>
          </a:prstGeom>
          <a:solidFill>
            <a:schemeClr val="tx1">
              <a:alpha val="51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482073" y="2964913"/>
            <a:ext cx="3222725" cy="453595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 smtClean="0">
                <a:solidFill>
                  <a:prstClr val="black"/>
                </a:solidFill>
              </a:rPr>
              <a:t>차량번호</a:t>
            </a:r>
            <a:endParaRPr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75" name="TextBox 74"/>
          <p:cNvSpPr txBox="1"/>
          <p:nvPr/>
        </p:nvSpPr>
        <p:spPr bwMode="auto">
          <a:xfrm>
            <a:off x="445423" y="3523856"/>
            <a:ext cx="1418978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○  아이디       ○ </a:t>
            </a:r>
            <a:r>
              <a:rPr lang="ko-KR" altLang="en-US" sz="800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사번</a:t>
            </a:r>
            <a:r>
              <a:rPr lang="ko-KR" altLang="en-US" sz="8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</p:txBody>
      </p:sp>
      <p:grpSp>
        <p:nvGrpSpPr>
          <p:cNvPr id="65" name="그룹 64"/>
          <p:cNvGrpSpPr/>
          <p:nvPr/>
        </p:nvGrpSpPr>
        <p:grpSpPr>
          <a:xfrm>
            <a:off x="4139607" y="840827"/>
            <a:ext cx="3441675" cy="5588677"/>
            <a:chOff x="128464" y="836712"/>
            <a:chExt cx="3441675" cy="5588677"/>
          </a:xfrm>
        </p:grpSpPr>
        <p:sp>
          <p:nvSpPr>
            <p:cNvPr id="66" name="직사각형 65"/>
            <p:cNvSpPr/>
            <p:nvPr/>
          </p:nvSpPr>
          <p:spPr>
            <a:xfrm>
              <a:off x="128464" y="836712"/>
              <a:ext cx="3441675" cy="5588677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prstClr val="black"/>
                </a:solidFill>
              </a:endParaRPr>
            </a:p>
          </p:txBody>
        </p:sp>
        <p:sp>
          <p:nvSpPr>
            <p:cNvPr id="67" name="직사각형 66"/>
            <p:cNvSpPr/>
            <p:nvPr/>
          </p:nvSpPr>
          <p:spPr>
            <a:xfrm>
              <a:off x="128464" y="836712"/>
              <a:ext cx="3441675" cy="598240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prstClr val="black"/>
                </a:solidFill>
              </a:endParaRPr>
            </a:p>
          </p:txBody>
        </p:sp>
        <p:pic>
          <p:nvPicPr>
            <p:cNvPr id="68" name="Picture 3" descr="C:\Users\HQ0384\Desktop\메뉴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6464" y="980714"/>
              <a:ext cx="252040" cy="2880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9" name="TextBox 68"/>
          <p:cNvSpPr txBox="1"/>
          <p:nvPr/>
        </p:nvSpPr>
        <p:spPr>
          <a:xfrm>
            <a:off x="4298007" y="1508330"/>
            <a:ext cx="23196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위고 출장 </a:t>
            </a:r>
            <a:r>
              <a:rPr lang="ko-KR" altLang="en-US" sz="800" b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세차 </a:t>
            </a:r>
            <a:r>
              <a:rPr lang="en-US" altLang="ko-KR" sz="8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 </a:t>
            </a:r>
            <a:r>
              <a:rPr lang="ko-KR" altLang="en-US" sz="800" b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매니저</a:t>
            </a:r>
            <a:r>
              <a:rPr lang="en-US" altLang="ko-KR" sz="8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8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endParaRPr lang="ko-KR" altLang="en-US" sz="8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4298007" y="1914364"/>
            <a:ext cx="1884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600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위고는</a:t>
            </a:r>
            <a:r>
              <a:rPr lang="ko-KR" altLang="en-US" sz="6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차량 관리를 위한 통합 브랜드입니다</a:t>
            </a:r>
            <a:r>
              <a:rPr lang="en-US" altLang="ko-KR" sz="6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6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세차업무지원을 스마트하게 관리해 드립니다</a:t>
            </a:r>
            <a:r>
              <a:rPr lang="en-US" altLang="ko-KR" sz="6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6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8" name="직사각형 77"/>
          <p:cNvSpPr/>
          <p:nvPr/>
        </p:nvSpPr>
        <p:spPr>
          <a:xfrm>
            <a:off x="4139607" y="1439067"/>
            <a:ext cx="3438730" cy="1165967"/>
          </a:xfrm>
          <a:prstGeom prst="rect">
            <a:avLst/>
          </a:prstGeom>
          <a:noFill/>
          <a:ln w="31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80" name="직사각형 79"/>
          <p:cNvSpPr/>
          <p:nvPr/>
        </p:nvSpPr>
        <p:spPr>
          <a:xfrm>
            <a:off x="4253528" y="4015717"/>
            <a:ext cx="3222725" cy="453595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 smtClean="0">
                <a:solidFill>
                  <a:prstClr val="black"/>
                </a:solidFill>
              </a:rPr>
              <a:t>아이</a:t>
            </a:r>
            <a:r>
              <a:rPr lang="ko-KR" altLang="en-US" sz="1000" dirty="0">
                <a:solidFill>
                  <a:prstClr val="black"/>
                </a:solidFill>
              </a:rPr>
              <a:t>디</a:t>
            </a:r>
          </a:p>
        </p:txBody>
      </p:sp>
      <p:sp>
        <p:nvSpPr>
          <p:cNvPr id="83" name="직사각형 82"/>
          <p:cNvSpPr/>
          <p:nvPr/>
        </p:nvSpPr>
        <p:spPr>
          <a:xfrm>
            <a:off x="4253528" y="4583759"/>
            <a:ext cx="3222725" cy="474617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 smtClean="0">
                <a:solidFill>
                  <a:prstClr val="black"/>
                </a:solidFill>
              </a:rPr>
              <a:t>비밀번호</a:t>
            </a:r>
            <a:endParaRPr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89" name="직사각형 88"/>
          <p:cNvSpPr/>
          <p:nvPr/>
        </p:nvSpPr>
        <p:spPr>
          <a:xfrm>
            <a:off x="4277211" y="5167845"/>
            <a:ext cx="3199042" cy="520577"/>
          </a:xfrm>
          <a:prstGeom prst="rect">
            <a:avLst/>
          </a:prstGeom>
          <a:solidFill>
            <a:srgbClr val="2E2E2E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prstClr val="white"/>
                </a:solidFill>
              </a:rPr>
              <a:t>로그</a:t>
            </a:r>
            <a:r>
              <a:rPr lang="ko-KR" altLang="en-US" sz="1000" b="1" dirty="0">
                <a:solidFill>
                  <a:prstClr val="white"/>
                </a:solidFill>
              </a:rPr>
              <a:t>인</a:t>
            </a:r>
          </a:p>
        </p:txBody>
      </p:sp>
      <p:cxnSp>
        <p:nvCxnSpPr>
          <p:cNvPr id="93" name="직선 연결선 92"/>
          <p:cNvCxnSpPr/>
          <p:nvPr/>
        </p:nvCxnSpPr>
        <p:spPr>
          <a:xfrm flipH="1">
            <a:off x="4139682" y="6103949"/>
            <a:ext cx="3441600" cy="0"/>
          </a:xfrm>
          <a:prstGeom prst="line">
            <a:avLst/>
          </a:prstGeom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/>
          <p:cNvSpPr txBox="1"/>
          <p:nvPr/>
        </p:nvSpPr>
        <p:spPr bwMode="auto">
          <a:xfrm>
            <a:off x="4205903" y="5794709"/>
            <a:ext cx="947695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□   아이디 저</a:t>
            </a:r>
            <a:r>
              <a:rPr lang="ko-KR" altLang="en-US" sz="8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</a:t>
            </a:r>
            <a:endParaRPr lang="ko-KR" altLang="en-US" sz="800" dirty="0" smtClean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4253527" y="2616566"/>
            <a:ext cx="56306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로그인</a:t>
            </a:r>
            <a:endParaRPr lang="en-US" altLang="ko-KR" sz="900" b="1" dirty="0" smtClean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9" name="타원 108"/>
          <p:cNvSpPr>
            <a:spLocks noChangeAspect="1"/>
          </p:cNvSpPr>
          <p:nvPr/>
        </p:nvSpPr>
        <p:spPr>
          <a:xfrm>
            <a:off x="4120495" y="910747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prstClr val="white"/>
                </a:solidFill>
              </a:rPr>
              <a:t>1</a:t>
            </a:r>
            <a:endParaRPr lang="ko-KR" altLang="en-US" sz="800" dirty="0" smtClean="0">
              <a:solidFill>
                <a:prstClr val="white"/>
              </a:solidFill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4499647" y="919373"/>
            <a:ext cx="2691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위고 출장 세차 관리 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1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91265" y="993315"/>
            <a:ext cx="286122" cy="286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0" name="타원 119"/>
          <p:cNvSpPr>
            <a:spLocks noChangeAspect="1"/>
          </p:cNvSpPr>
          <p:nvPr/>
        </p:nvSpPr>
        <p:spPr>
          <a:xfrm>
            <a:off x="7100626" y="943694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prstClr val="white"/>
                </a:solidFill>
              </a:rPr>
              <a:t>2</a:t>
            </a:r>
            <a:endParaRPr lang="ko-KR" altLang="en-US" sz="800" dirty="0" smtClean="0">
              <a:solidFill>
                <a:prstClr val="white"/>
              </a:solidFill>
            </a:endParaRPr>
          </a:p>
        </p:txBody>
      </p:sp>
      <p:sp>
        <p:nvSpPr>
          <p:cNvPr id="122" name="직사각형 121"/>
          <p:cNvSpPr/>
          <p:nvPr/>
        </p:nvSpPr>
        <p:spPr>
          <a:xfrm>
            <a:off x="4253528" y="2975566"/>
            <a:ext cx="3222725" cy="453595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 smtClean="0">
                <a:solidFill>
                  <a:prstClr val="black"/>
                </a:solidFill>
              </a:rPr>
              <a:t>차량번호</a:t>
            </a:r>
            <a:endParaRPr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123" name="TextBox 122"/>
          <p:cNvSpPr txBox="1"/>
          <p:nvPr/>
        </p:nvSpPr>
        <p:spPr bwMode="auto">
          <a:xfrm>
            <a:off x="4216878" y="3534509"/>
            <a:ext cx="1418978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○  아이디       ○ </a:t>
            </a:r>
            <a:r>
              <a:rPr lang="ko-KR" altLang="en-US" sz="800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사번</a:t>
            </a:r>
            <a:r>
              <a:rPr lang="ko-KR" altLang="en-US" sz="8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</p:txBody>
      </p:sp>
      <p:grpSp>
        <p:nvGrpSpPr>
          <p:cNvPr id="81" name="그룹 80"/>
          <p:cNvGrpSpPr/>
          <p:nvPr/>
        </p:nvGrpSpPr>
        <p:grpSpPr>
          <a:xfrm>
            <a:off x="4775019" y="2850200"/>
            <a:ext cx="2381234" cy="1224136"/>
            <a:chOff x="4442641" y="2735080"/>
            <a:chExt cx="2381234" cy="1224136"/>
          </a:xfrm>
          <a:solidFill>
            <a:schemeClr val="tx2">
              <a:lumMod val="60000"/>
              <a:lumOff val="40000"/>
            </a:schemeClr>
          </a:solidFill>
        </p:grpSpPr>
        <p:grpSp>
          <p:nvGrpSpPr>
            <p:cNvPr id="85" name="그룹 84"/>
            <p:cNvGrpSpPr/>
            <p:nvPr/>
          </p:nvGrpSpPr>
          <p:grpSpPr>
            <a:xfrm>
              <a:off x="4442641" y="2735080"/>
              <a:ext cx="2381234" cy="1224136"/>
              <a:chOff x="2679778" y="2607993"/>
              <a:chExt cx="2381234" cy="1224136"/>
            </a:xfrm>
            <a:grpFill/>
          </p:grpSpPr>
          <p:sp>
            <p:nvSpPr>
              <p:cNvPr id="88" name="TextBox 87"/>
              <p:cNvSpPr txBox="1"/>
              <p:nvPr/>
            </p:nvSpPr>
            <p:spPr bwMode="auto">
              <a:xfrm>
                <a:off x="3771399" y="2752009"/>
                <a:ext cx="734496" cy="215444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wrap="none" rtlCol="0">
                <a:spAutoFit/>
              </a:bodyPr>
              <a:lstStyle/>
              <a:p>
                <a:r>
                  <a:rPr kumimoji="0" lang="ko-KR" altLang="en-US" sz="800" dirty="0" smtClean="0">
                    <a:solidFill>
                      <a:prstClr val="black"/>
                    </a:solidFill>
                    <a:latin typeface="맑은 고딕" pitchFamily="50" charset="-127"/>
                    <a:ea typeface="맑은 고딕" pitchFamily="50" charset="-127"/>
                  </a:rPr>
                  <a:t>로그인 필요</a:t>
                </a:r>
                <a:endParaRPr kumimoji="0" lang="ko-KR" altLang="en-US" sz="800" dirty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95" name="직사각형 94"/>
              <p:cNvSpPr/>
              <p:nvPr/>
            </p:nvSpPr>
            <p:spPr>
              <a:xfrm>
                <a:off x="2680945" y="2607993"/>
                <a:ext cx="2376264" cy="1224136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07" name="직사각형 106"/>
              <p:cNvSpPr/>
              <p:nvPr/>
            </p:nvSpPr>
            <p:spPr>
              <a:xfrm>
                <a:off x="2679778" y="3112049"/>
                <a:ext cx="2381234" cy="720080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08" name="TextBox 107"/>
              <p:cNvSpPr txBox="1"/>
              <p:nvPr/>
            </p:nvSpPr>
            <p:spPr bwMode="auto">
              <a:xfrm>
                <a:off x="2746207" y="2734351"/>
                <a:ext cx="441146" cy="2462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rtlCol="0">
                <a:spAutoFit/>
              </a:bodyPr>
              <a:lstStyle/>
              <a:p>
                <a:r>
                  <a:rPr kumimoji="0" lang="ko-KR" altLang="en-US" sz="1000" b="1" dirty="0" smtClean="0">
                    <a:solidFill>
                      <a:prstClr val="white"/>
                    </a:solidFill>
                    <a:latin typeface="맑은 고딕" pitchFamily="50" charset="-127"/>
                    <a:ea typeface="맑은 고딕" pitchFamily="50" charset="-127"/>
                  </a:rPr>
                  <a:t>알림</a:t>
                </a:r>
                <a:endParaRPr kumimoji="0" lang="ko-KR" altLang="en-US" sz="1000" b="1" dirty="0">
                  <a:solidFill>
                    <a:prstClr val="white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111" name="TextBox 110"/>
              <p:cNvSpPr txBox="1"/>
              <p:nvPr/>
            </p:nvSpPr>
            <p:spPr bwMode="auto">
              <a:xfrm>
                <a:off x="2926146" y="3270867"/>
                <a:ext cx="1893467" cy="215444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rtlCol="0">
                <a:spAutoFit/>
              </a:bodyPr>
              <a:lstStyle/>
              <a:p>
                <a:r>
                  <a:rPr kumimoji="0" lang="ko-KR" altLang="en-US" sz="800" dirty="0" smtClean="0">
                    <a:solidFill>
                      <a:prstClr val="black"/>
                    </a:solidFill>
                    <a:latin typeface="맑은 고딕" pitchFamily="50" charset="-127"/>
                    <a:ea typeface="맑은 고딕" pitchFamily="50" charset="-127"/>
                  </a:rPr>
                  <a:t>서비스 이용을 위해 로그인</a:t>
                </a:r>
                <a:r>
                  <a:rPr kumimoji="0" lang="en-US" altLang="ko-KR" sz="800" dirty="0" smtClean="0">
                    <a:solidFill>
                      <a:prstClr val="black"/>
                    </a:solidFill>
                    <a:latin typeface="맑은 고딕" pitchFamily="50" charset="-127"/>
                    <a:ea typeface="맑은 고딕" pitchFamily="50" charset="-127"/>
                  </a:rPr>
                  <a:t> </a:t>
                </a:r>
                <a:r>
                  <a:rPr kumimoji="0" lang="ko-KR" altLang="en-US" sz="800" dirty="0" smtClean="0">
                    <a:solidFill>
                      <a:prstClr val="black"/>
                    </a:solidFill>
                    <a:latin typeface="맑은 고딕" pitchFamily="50" charset="-127"/>
                    <a:ea typeface="맑은 고딕" pitchFamily="50" charset="-127"/>
                  </a:rPr>
                  <a:t>해주세요</a:t>
                </a:r>
                <a:r>
                  <a:rPr kumimoji="0" lang="en-US" altLang="ko-KR" sz="800" dirty="0" smtClean="0">
                    <a:solidFill>
                      <a:prstClr val="black"/>
                    </a:solidFill>
                    <a:latin typeface="맑은 고딕" pitchFamily="50" charset="-127"/>
                    <a:ea typeface="맑은 고딕" pitchFamily="50" charset="-127"/>
                  </a:rPr>
                  <a:t>.</a:t>
                </a:r>
                <a:endParaRPr kumimoji="0" lang="ko-KR" altLang="en-US" sz="800" dirty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</p:grpSp>
        <p:sp>
          <p:nvSpPr>
            <p:cNvPr id="87" name="모서리가 둥근 직사각형 86"/>
            <p:cNvSpPr/>
            <p:nvPr/>
          </p:nvSpPr>
          <p:spPr>
            <a:xfrm>
              <a:off x="5357574" y="3717032"/>
              <a:ext cx="556337" cy="177008"/>
            </a:xfrm>
            <a:prstGeom prst="roundRect">
              <a:avLst>
                <a:gd name="adj" fmla="val 4924"/>
              </a:avLst>
            </a:prstGeom>
            <a:solidFill>
              <a:schemeClr val="accent1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dirty="0" smtClean="0">
                  <a:solidFill>
                    <a:prstClr val="white"/>
                  </a:solidFill>
                </a:rPr>
                <a:t>확인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84041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제목 1"/>
          <p:cNvSpPr>
            <a:spLocks noGrp="1"/>
          </p:cNvSpPr>
          <p:nvPr/>
        </p:nvSpPr>
        <p:spPr bwMode="auto">
          <a:xfrm>
            <a:off x="952500" y="26459"/>
            <a:ext cx="3643313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dirty="0" smtClean="0">
                <a:solidFill>
                  <a:prstClr val="black"/>
                </a:solidFill>
              </a:rPr>
              <a:t>HCS-Mobile-01-1104</a:t>
            </a:r>
            <a:endParaRPr lang="ko-KR" altLang="en-US" dirty="0" smtClean="0">
              <a:solidFill>
                <a:prstClr val="black"/>
              </a:solidFill>
            </a:endParaRPr>
          </a:p>
        </p:txBody>
      </p:sp>
      <p:sp>
        <p:nvSpPr>
          <p:cNvPr id="62" name="텍스트 개체 틀 3"/>
          <p:cNvSpPr>
            <a:spLocks noGrp="1"/>
          </p:cNvSpPr>
          <p:nvPr/>
        </p:nvSpPr>
        <p:spPr bwMode="auto">
          <a:xfrm>
            <a:off x="7743825" y="864659"/>
            <a:ext cx="2066925" cy="600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lang="ko-KR" alt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>
              <a:solidFill>
                <a:prstClr val="black"/>
              </a:solidFill>
            </a:endParaRPr>
          </a:p>
        </p:txBody>
      </p:sp>
      <p:sp>
        <p:nvSpPr>
          <p:cNvPr id="63" name="텍스트 개체 틀 4"/>
          <p:cNvSpPr>
            <a:spLocks noGrp="1"/>
          </p:cNvSpPr>
          <p:nvPr/>
        </p:nvSpPr>
        <p:spPr bwMode="auto">
          <a:xfrm>
            <a:off x="5167313" y="302684"/>
            <a:ext cx="3429000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64" name="텍스트 개체 틀 5"/>
          <p:cNvSpPr>
            <a:spLocks noGrp="1"/>
          </p:cNvSpPr>
          <p:nvPr/>
        </p:nvSpPr>
        <p:spPr bwMode="auto">
          <a:xfrm>
            <a:off x="1064568" y="334367"/>
            <a:ext cx="331210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 smtClean="0">
                <a:solidFill>
                  <a:prstClr val="black"/>
                </a:solidFill>
              </a:rPr>
              <a:t>Home &gt; </a:t>
            </a:r>
            <a:r>
              <a:rPr lang="ko-KR" altLang="en-US" dirty="0" smtClean="0">
                <a:solidFill>
                  <a:prstClr val="black"/>
                </a:solidFill>
              </a:rPr>
              <a:t>로그인 </a:t>
            </a:r>
            <a:r>
              <a:rPr lang="en-US" altLang="ko-KR" dirty="0" smtClean="0">
                <a:solidFill>
                  <a:prstClr val="black"/>
                </a:solidFill>
              </a:rPr>
              <a:t>&gt; </a:t>
            </a:r>
            <a:r>
              <a:rPr lang="ko-KR" altLang="en-US" dirty="0" smtClean="0">
                <a:solidFill>
                  <a:prstClr val="black"/>
                </a:solidFill>
              </a:rPr>
              <a:t>로그인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11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lvl="0" indent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로그인시 알림 메시지 입니다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아이디를 입력하지 </a:t>
            </a: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않았을때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표출된다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비밀번호를 입력하지 </a:t>
            </a: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않았을때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표출된다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아이디가 </a:t>
            </a: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잘못되었을때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표출된다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비밀번호가 </a:t>
            </a: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잘못되었을때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표출된다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(</a:t>
            </a: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취소버튼클릭시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팝업닫힘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통화버튼클릭시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법인대표번호로 </a:t>
            </a: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전화연결된다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.)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계정이 </a:t>
            </a: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휴면상태일때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표출된다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.(</a:t>
            </a: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취소버튼클릭시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팝업닫힘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통화버튼클릭시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법인대표번호로 </a:t>
            </a: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전화연결된다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.)</a:t>
            </a: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endParaRPr lang="en-US" altLang="ko-KR" sz="9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ko-KR" altLang="en-US" dirty="0" err="1" smtClean="0"/>
              <a:t>캐피탈</a:t>
            </a:r>
            <a:r>
              <a:rPr lang="ko-KR" altLang="en-US" dirty="0" smtClean="0"/>
              <a:t> 운송관리시스템</a:t>
            </a:r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ko-KR" altLang="en-US" dirty="0" err="1" smtClean="0"/>
              <a:t>에스원</a:t>
            </a:r>
            <a:endParaRPr lang="ko-KR" altLang="en-US" dirty="0"/>
          </a:p>
        </p:txBody>
      </p:sp>
      <p:sp>
        <p:nvSpPr>
          <p:cNvPr id="61" name="텍스트 개체 틀 2"/>
          <p:cNvSpPr>
            <a:spLocks noGrp="1"/>
          </p:cNvSpPr>
          <p:nvPr/>
        </p:nvSpPr>
        <p:spPr bwMode="auto">
          <a:xfrm>
            <a:off x="4936580" y="39159"/>
            <a:ext cx="1143000" cy="25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mtClean="0">
              <a:solidFill>
                <a:prstClr val="black"/>
              </a:solidFill>
            </a:endParaRPr>
          </a:p>
        </p:txBody>
      </p:sp>
      <p:sp>
        <p:nvSpPr>
          <p:cNvPr id="104" name="직사각형 103"/>
          <p:cNvSpPr/>
          <p:nvPr/>
        </p:nvSpPr>
        <p:spPr>
          <a:xfrm>
            <a:off x="361740" y="5902807"/>
            <a:ext cx="1152000" cy="520577"/>
          </a:xfrm>
          <a:prstGeom prst="rect">
            <a:avLst/>
          </a:prstGeom>
          <a:solidFill>
            <a:srgbClr val="2E2E2E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smtClean="0">
                <a:solidFill>
                  <a:prstClr val="white"/>
                </a:solidFill>
              </a:rPr>
              <a:t>이용약</a:t>
            </a:r>
            <a:r>
              <a:rPr lang="ko-KR" altLang="en-US" sz="900" b="1" dirty="0">
                <a:solidFill>
                  <a:prstClr val="white"/>
                </a:solidFill>
              </a:rPr>
              <a:t>관</a:t>
            </a:r>
          </a:p>
        </p:txBody>
      </p:sp>
      <p:sp>
        <p:nvSpPr>
          <p:cNvPr id="117" name="직사각형 116"/>
          <p:cNvSpPr/>
          <p:nvPr/>
        </p:nvSpPr>
        <p:spPr>
          <a:xfrm>
            <a:off x="1492544" y="5898002"/>
            <a:ext cx="1152000" cy="520577"/>
          </a:xfrm>
          <a:prstGeom prst="rect">
            <a:avLst/>
          </a:prstGeom>
          <a:solidFill>
            <a:srgbClr val="2E2E2E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smtClean="0">
                <a:solidFill>
                  <a:prstClr val="white"/>
                </a:solidFill>
              </a:rPr>
              <a:t>개인정보처리방침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118" name="직사각형 117"/>
          <p:cNvSpPr/>
          <p:nvPr/>
        </p:nvSpPr>
        <p:spPr>
          <a:xfrm>
            <a:off x="2660498" y="5898002"/>
            <a:ext cx="1152000" cy="520577"/>
          </a:xfrm>
          <a:prstGeom prst="rect">
            <a:avLst/>
          </a:prstGeom>
          <a:solidFill>
            <a:srgbClr val="2E2E2E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smtClean="0">
                <a:solidFill>
                  <a:prstClr val="white"/>
                </a:solidFill>
              </a:rPr>
              <a:t>개인정보취급방침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133" name="직사각형 132"/>
          <p:cNvSpPr/>
          <p:nvPr/>
        </p:nvSpPr>
        <p:spPr>
          <a:xfrm>
            <a:off x="4000996" y="5929102"/>
            <a:ext cx="1152000" cy="520577"/>
          </a:xfrm>
          <a:prstGeom prst="rect">
            <a:avLst/>
          </a:prstGeom>
          <a:solidFill>
            <a:srgbClr val="2E2E2E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smtClean="0">
                <a:solidFill>
                  <a:prstClr val="white"/>
                </a:solidFill>
              </a:rPr>
              <a:t>이용약</a:t>
            </a:r>
            <a:r>
              <a:rPr lang="ko-KR" altLang="en-US" sz="900" b="1" dirty="0">
                <a:solidFill>
                  <a:prstClr val="white"/>
                </a:solidFill>
              </a:rPr>
              <a:t>관</a:t>
            </a:r>
          </a:p>
        </p:txBody>
      </p:sp>
      <p:sp>
        <p:nvSpPr>
          <p:cNvPr id="134" name="직사각형 133"/>
          <p:cNvSpPr/>
          <p:nvPr/>
        </p:nvSpPr>
        <p:spPr>
          <a:xfrm>
            <a:off x="5131800" y="5924297"/>
            <a:ext cx="1152000" cy="520577"/>
          </a:xfrm>
          <a:prstGeom prst="rect">
            <a:avLst/>
          </a:prstGeom>
          <a:solidFill>
            <a:srgbClr val="2E2E2E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smtClean="0">
                <a:solidFill>
                  <a:prstClr val="white"/>
                </a:solidFill>
              </a:rPr>
              <a:t>개인정보처리방침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135" name="직사각형 134"/>
          <p:cNvSpPr/>
          <p:nvPr/>
        </p:nvSpPr>
        <p:spPr>
          <a:xfrm>
            <a:off x="6299754" y="5924297"/>
            <a:ext cx="1152000" cy="520577"/>
          </a:xfrm>
          <a:prstGeom prst="rect">
            <a:avLst/>
          </a:prstGeom>
          <a:solidFill>
            <a:srgbClr val="2E2E2E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smtClean="0">
                <a:solidFill>
                  <a:prstClr val="white"/>
                </a:solidFill>
              </a:rPr>
              <a:t>개인정보취급방침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pic>
        <p:nvPicPr>
          <p:cNvPr id="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19810" y="982662"/>
            <a:ext cx="286122" cy="286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1" name="그룹 70"/>
          <p:cNvGrpSpPr/>
          <p:nvPr/>
        </p:nvGrpSpPr>
        <p:grpSpPr>
          <a:xfrm>
            <a:off x="350900" y="838800"/>
            <a:ext cx="3441675" cy="5588677"/>
            <a:chOff x="363600" y="838800"/>
            <a:chExt cx="3441675" cy="5588677"/>
          </a:xfrm>
        </p:grpSpPr>
        <p:grpSp>
          <p:nvGrpSpPr>
            <p:cNvPr id="72" name="그룹 71"/>
            <p:cNvGrpSpPr/>
            <p:nvPr/>
          </p:nvGrpSpPr>
          <p:grpSpPr>
            <a:xfrm>
              <a:off x="363600" y="838800"/>
              <a:ext cx="3441675" cy="5588677"/>
              <a:chOff x="128464" y="836712"/>
              <a:chExt cx="3441675" cy="5588677"/>
            </a:xfrm>
          </p:grpSpPr>
          <p:sp>
            <p:nvSpPr>
              <p:cNvPr id="122" name="직사각형 121"/>
              <p:cNvSpPr/>
              <p:nvPr/>
            </p:nvSpPr>
            <p:spPr>
              <a:xfrm>
                <a:off x="128464" y="836712"/>
                <a:ext cx="3441675" cy="5588677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3" name="직사각형 122"/>
              <p:cNvSpPr/>
              <p:nvPr/>
            </p:nvSpPr>
            <p:spPr>
              <a:xfrm>
                <a:off x="128464" y="836712"/>
                <a:ext cx="3441675" cy="598240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124" name="Picture 3" descr="C:\Users\HQ0384\Desktop\메뉴.png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6464" y="980714"/>
                <a:ext cx="252040" cy="2880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73" name="TextBox 72"/>
            <p:cNvSpPr txBox="1"/>
            <p:nvPr/>
          </p:nvSpPr>
          <p:spPr>
            <a:xfrm>
              <a:off x="522000" y="1506303"/>
              <a:ext cx="231961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8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현대커머셜 운송지원 시스템</a:t>
              </a:r>
              <a:endParaRPr lang="ko-KR" altLang="en-US" sz="8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522000" y="1912337"/>
              <a:ext cx="18844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6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운송 계획부터 차량 관제까지 운송과정에 필요한 업무지원을 스마트하게 관리해 드립니다</a:t>
              </a:r>
              <a:r>
                <a:rPr lang="en-US" altLang="ko-KR" sz="6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sz="6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5" name="직사각형 74"/>
            <p:cNvSpPr/>
            <p:nvPr/>
          </p:nvSpPr>
          <p:spPr>
            <a:xfrm>
              <a:off x="363600" y="1437040"/>
              <a:ext cx="3438730" cy="1165967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76" name="그룹 75"/>
            <p:cNvGrpSpPr/>
            <p:nvPr/>
          </p:nvGrpSpPr>
          <p:grpSpPr>
            <a:xfrm>
              <a:off x="429896" y="2614539"/>
              <a:ext cx="3270350" cy="2304841"/>
              <a:chOff x="244984" y="2497906"/>
              <a:chExt cx="3270350" cy="2304841"/>
            </a:xfrm>
          </p:grpSpPr>
          <p:sp>
            <p:nvSpPr>
              <p:cNvPr id="77" name="직사각형 76"/>
              <p:cNvSpPr/>
              <p:nvPr/>
            </p:nvSpPr>
            <p:spPr>
              <a:xfrm>
                <a:off x="292609" y="2808311"/>
                <a:ext cx="3222725" cy="453595"/>
              </a:xfrm>
              <a:prstGeom prst="rect">
                <a:avLst/>
              </a:prstGeom>
              <a:noFill/>
              <a:ln w="3175"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000" dirty="0" smtClean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아이</a:t>
                </a:r>
                <a:r>
                  <a:rPr lang="ko-KR" altLang="en-US" sz="1000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디</a:t>
                </a:r>
              </a:p>
            </p:txBody>
          </p:sp>
          <p:sp>
            <p:nvSpPr>
              <p:cNvPr id="78" name="직사각형 77"/>
              <p:cNvSpPr/>
              <p:nvPr/>
            </p:nvSpPr>
            <p:spPr>
              <a:xfrm>
                <a:off x="292609" y="3376353"/>
                <a:ext cx="3222725" cy="474617"/>
              </a:xfrm>
              <a:prstGeom prst="rect">
                <a:avLst/>
              </a:prstGeom>
              <a:noFill/>
              <a:ln w="3175"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000" dirty="0" smtClean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비밀번호</a:t>
                </a:r>
                <a:endParaRPr lang="ko-KR" altLang="en-US" sz="10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83" name="직사각형 82"/>
              <p:cNvSpPr/>
              <p:nvPr/>
            </p:nvSpPr>
            <p:spPr>
              <a:xfrm>
                <a:off x="316292" y="3960439"/>
                <a:ext cx="3199042" cy="520577"/>
              </a:xfrm>
              <a:prstGeom prst="rect">
                <a:avLst/>
              </a:prstGeom>
              <a:solidFill>
                <a:srgbClr val="2E2E2E"/>
              </a:solidFill>
              <a:ln w="3175"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b="1" dirty="0" smtClean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로그</a:t>
                </a:r>
                <a:r>
                  <a:rPr lang="ko-KR" altLang="en-US" sz="10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인</a:t>
                </a:r>
              </a:p>
            </p:txBody>
          </p:sp>
          <p:sp>
            <p:nvSpPr>
              <p:cNvPr id="89" name="TextBox 88"/>
              <p:cNvSpPr txBox="1"/>
              <p:nvPr/>
            </p:nvSpPr>
            <p:spPr bwMode="auto">
              <a:xfrm>
                <a:off x="244984" y="4587303"/>
                <a:ext cx="947695" cy="2154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□   아이디 저</a:t>
                </a:r>
                <a:r>
                  <a:rPr lang="ko-KR" altLang="en-US" sz="8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장</a:t>
                </a:r>
                <a:endParaRPr lang="ko-KR" altLang="en-US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09" name="TextBox 108"/>
              <p:cNvSpPr txBox="1"/>
              <p:nvPr/>
            </p:nvSpPr>
            <p:spPr>
              <a:xfrm>
                <a:off x="292608" y="2497906"/>
                <a:ext cx="563069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900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로그인</a:t>
                </a:r>
                <a:endParaRPr lang="en-US" altLang="ko-KR" sz="9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pic>
        <p:nvPicPr>
          <p:cNvPr id="13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00515" y="980574"/>
            <a:ext cx="286122" cy="286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0" name="그룹 139"/>
          <p:cNvGrpSpPr/>
          <p:nvPr/>
        </p:nvGrpSpPr>
        <p:grpSpPr>
          <a:xfrm>
            <a:off x="4031605" y="836712"/>
            <a:ext cx="3441675" cy="5588677"/>
            <a:chOff x="363600" y="838800"/>
            <a:chExt cx="3441675" cy="5588677"/>
          </a:xfrm>
        </p:grpSpPr>
        <p:grpSp>
          <p:nvGrpSpPr>
            <p:cNvPr id="141" name="그룹 140"/>
            <p:cNvGrpSpPr/>
            <p:nvPr/>
          </p:nvGrpSpPr>
          <p:grpSpPr>
            <a:xfrm>
              <a:off x="363600" y="838800"/>
              <a:ext cx="3441675" cy="5588677"/>
              <a:chOff x="128464" y="836712"/>
              <a:chExt cx="3441675" cy="5588677"/>
            </a:xfrm>
          </p:grpSpPr>
          <p:sp>
            <p:nvSpPr>
              <p:cNvPr id="151" name="직사각형 150"/>
              <p:cNvSpPr/>
              <p:nvPr/>
            </p:nvSpPr>
            <p:spPr>
              <a:xfrm>
                <a:off x="128464" y="836712"/>
                <a:ext cx="3441675" cy="5588677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2" name="직사각형 151"/>
              <p:cNvSpPr/>
              <p:nvPr/>
            </p:nvSpPr>
            <p:spPr>
              <a:xfrm>
                <a:off x="128464" y="836712"/>
                <a:ext cx="3441675" cy="598240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153" name="Picture 3" descr="C:\Users\HQ0384\Desktop\메뉴.png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6464" y="980714"/>
                <a:ext cx="252040" cy="2880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42" name="TextBox 141"/>
            <p:cNvSpPr txBox="1"/>
            <p:nvPr/>
          </p:nvSpPr>
          <p:spPr>
            <a:xfrm>
              <a:off x="522000" y="1506303"/>
              <a:ext cx="231961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8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현대커머셜 운송지원 시스템</a:t>
              </a:r>
              <a:endParaRPr lang="ko-KR" altLang="en-US" sz="8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3" name="TextBox 142"/>
            <p:cNvSpPr txBox="1"/>
            <p:nvPr/>
          </p:nvSpPr>
          <p:spPr>
            <a:xfrm>
              <a:off x="522000" y="1912337"/>
              <a:ext cx="18844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6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운송 계획부터 차량 관제까지 운송과정에 필요한 업무지원을 스마트하게 관리해 드립니다</a:t>
              </a:r>
              <a:r>
                <a:rPr lang="en-US" altLang="ko-KR" sz="6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sz="6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4" name="직사각형 143"/>
            <p:cNvSpPr/>
            <p:nvPr/>
          </p:nvSpPr>
          <p:spPr>
            <a:xfrm>
              <a:off x="363600" y="1437040"/>
              <a:ext cx="3438730" cy="1165967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145" name="그룹 144"/>
            <p:cNvGrpSpPr/>
            <p:nvPr/>
          </p:nvGrpSpPr>
          <p:grpSpPr>
            <a:xfrm>
              <a:off x="429896" y="2614539"/>
              <a:ext cx="3270350" cy="2304841"/>
              <a:chOff x="244984" y="2497906"/>
              <a:chExt cx="3270350" cy="2304841"/>
            </a:xfrm>
          </p:grpSpPr>
          <p:sp>
            <p:nvSpPr>
              <p:cNvPr id="146" name="직사각형 145"/>
              <p:cNvSpPr/>
              <p:nvPr/>
            </p:nvSpPr>
            <p:spPr>
              <a:xfrm>
                <a:off x="292609" y="2808311"/>
                <a:ext cx="3222725" cy="453595"/>
              </a:xfrm>
              <a:prstGeom prst="rect">
                <a:avLst/>
              </a:prstGeom>
              <a:noFill/>
              <a:ln w="3175"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000" dirty="0" smtClean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아이</a:t>
                </a:r>
                <a:r>
                  <a:rPr lang="ko-KR" altLang="en-US" sz="1000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디</a:t>
                </a:r>
              </a:p>
            </p:txBody>
          </p:sp>
          <p:sp>
            <p:nvSpPr>
              <p:cNvPr id="147" name="직사각형 146"/>
              <p:cNvSpPr/>
              <p:nvPr/>
            </p:nvSpPr>
            <p:spPr>
              <a:xfrm>
                <a:off x="292609" y="3376353"/>
                <a:ext cx="3222725" cy="474617"/>
              </a:xfrm>
              <a:prstGeom prst="rect">
                <a:avLst/>
              </a:prstGeom>
              <a:noFill/>
              <a:ln w="3175"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000" dirty="0" smtClean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비밀번호</a:t>
                </a:r>
                <a:endParaRPr lang="ko-KR" altLang="en-US" sz="10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48" name="직사각형 147"/>
              <p:cNvSpPr/>
              <p:nvPr/>
            </p:nvSpPr>
            <p:spPr>
              <a:xfrm>
                <a:off x="316292" y="3960439"/>
                <a:ext cx="3199042" cy="520577"/>
              </a:xfrm>
              <a:prstGeom prst="rect">
                <a:avLst/>
              </a:prstGeom>
              <a:solidFill>
                <a:srgbClr val="2E2E2E"/>
              </a:solidFill>
              <a:ln w="3175"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b="1" dirty="0" smtClean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로그</a:t>
                </a:r>
                <a:r>
                  <a:rPr lang="ko-KR" altLang="en-US" sz="10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인</a:t>
                </a:r>
              </a:p>
            </p:txBody>
          </p:sp>
          <p:sp>
            <p:nvSpPr>
              <p:cNvPr id="149" name="TextBox 148"/>
              <p:cNvSpPr txBox="1"/>
              <p:nvPr/>
            </p:nvSpPr>
            <p:spPr bwMode="auto">
              <a:xfrm>
                <a:off x="244984" y="4587303"/>
                <a:ext cx="947695" cy="2154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□   아이디 저</a:t>
                </a:r>
                <a:r>
                  <a:rPr lang="ko-KR" altLang="en-US" sz="8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장</a:t>
                </a:r>
                <a:endParaRPr lang="ko-KR" altLang="en-US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50" name="TextBox 149"/>
              <p:cNvSpPr txBox="1"/>
              <p:nvPr/>
            </p:nvSpPr>
            <p:spPr>
              <a:xfrm>
                <a:off x="292608" y="2497906"/>
                <a:ext cx="563069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900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로그인</a:t>
                </a:r>
                <a:endParaRPr lang="en-US" altLang="ko-KR" sz="9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161" name="직사각형 160"/>
          <p:cNvSpPr/>
          <p:nvPr/>
        </p:nvSpPr>
        <p:spPr>
          <a:xfrm>
            <a:off x="4030416" y="839843"/>
            <a:ext cx="3440388" cy="5586589"/>
          </a:xfrm>
          <a:prstGeom prst="rect">
            <a:avLst/>
          </a:prstGeom>
          <a:solidFill>
            <a:schemeClr val="tx1">
              <a:alpha val="51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grpSp>
        <p:nvGrpSpPr>
          <p:cNvPr id="174" name="그룹 173"/>
          <p:cNvGrpSpPr/>
          <p:nvPr/>
        </p:nvGrpSpPr>
        <p:grpSpPr>
          <a:xfrm>
            <a:off x="4736976" y="1950276"/>
            <a:ext cx="1872208" cy="974668"/>
            <a:chOff x="7905328" y="2238308"/>
            <a:chExt cx="1872208" cy="974668"/>
          </a:xfrm>
        </p:grpSpPr>
        <p:sp>
          <p:nvSpPr>
            <p:cNvPr id="175" name="직사각형 174"/>
            <p:cNvSpPr/>
            <p:nvPr/>
          </p:nvSpPr>
          <p:spPr>
            <a:xfrm>
              <a:off x="7905328" y="2238308"/>
              <a:ext cx="1800200" cy="974668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176" name="직사각형 175"/>
            <p:cNvSpPr/>
            <p:nvPr/>
          </p:nvSpPr>
          <p:spPr>
            <a:xfrm>
              <a:off x="7905328" y="2639642"/>
              <a:ext cx="1800200" cy="573334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77" name="TextBox 176"/>
            <p:cNvSpPr txBox="1"/>
            <p:nvPr/>
          </p:nvSpPr>
          <p:spPr bwMode="auto">
            <a:xfrm>
              <a:off x="7981926" y="2318683"/>
              <a:ext cx="643482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rtlCol="0">
              <a:spAutoFit/>
            </a:bodyPr>
            <a:lstStyle/>
            <a:p>
              <a:r>
                <a:rPr kumimoji="0" lang="ko-KR" altLang="en-US" sz="1000" b="1" dirty="0" smtClean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알림</a:t>
              </a:r>
              <a:endParaRPr kumimoji="0" lang="ko-KR" altLang="en-US" sz="10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78" name="TextBox 177"/>
            <p:cNvSpPr txBox="1"/>
            <p:nvPr/>
          </p:nvSpPr>
          <p:spPr bwMode="auto">
            <a:xfrm>
              <a:off x="7977336" y="2695620"/>
              <a:ext cx="1800200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rtlCol="0">
              <a:spAutoFit/>
            </a:bodyPr>
            <a:lstStyle/>
            <a:p>
              <a:r>
                <a:rPr kumimoji="0" lang="ko-KR" altLang="en-US" sz="800" dirty="0" smtClean="0">
                  <a:latin typeface="맑은 고딕" pitchFamily="50" charset="-127"/>
                  <a:ea typeface="맑은 고딕" pitchFamily="50" charset="-127"/>
                </a:rPr>
                <a:t>아이디가 잘못되었습니다</a:t>
              </a:r>
              <a:r>
                <a:rPr kumimoji="0" lang="en-US" altLang="ko-KR" sz="800" dirty="0" smtClean="0">
                  <a:latin typeface="맑은 고딕" pitchFamily="50" charset="-127"/>
                  <a:ea typeface="맑은 고딕" pitchFamily="50" charset="-127"/>
                </a:rPr>
                <a:t>.</a:t>
              </a:r>
              <a:endParaRPr kumimoji="0" lang="ko-KR" altLang="en-US" sz="800" dirty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79" name="모서리가 둥근 직사각형 178"/>
            <p:cNvSpPr/>
            <p:nvPr/>
          </p:nvSpPr>
          <p:spPr>
            <a:xfrm>
              <a:off x="8625408" y="3006864"/>
              <a:ext cx="421467" cy="140935"/>
            </a:xfrm>
            <a:prstGeom prst="roundRect">
              <a:avLst>
                <a:gd name="adj" fmla="val 4924"/>
              </a:avLst>
            </a:prstGeom>
            <a:solidFill>
              <a:schemeClr val="accent1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dirty="0" smtClean="0">
                  <a:solidFill>
                    <a:schemeClr val="bg1"/>
                  </a:solidFill>
                </a:rPr>
                <a:t>확인</a:t>
              </a:r>
            </a:p>
          </p:txBody>
        </p:sp>
      </p:grpSp>
      <p:grpSp>
        <p:nvGrpSpPr>
          <p:cNvPr id="180" name="그룹 179"/>
          <p:cNvGrpSpPr/>
          <p:nvPr/>
        </p:nvGrpSpPr>
        <p:grpSpPr>
          <a:xfrm>
            <a:off x="4736976" y="4398548"/>
            <a:ext cx="1872208" cy="974668"/>
            <a:chOff x="4736976" y="4326540"/>
            <a:chExt cx="1872208" cy="974668"/>
          </a:xfrm>
        </p:grpSpPr>
        <p:sp>
          <p:nvSpPr>
            <p:cNvPr id="181" name="직사각형 180"/>
            <p:cNvSpPr/>
            <p:nvPr/>
          </p:nvSpPr>
          <p:spPr>
            <a:xfrm>
              <a:off x="4736976" y="4326540"/>
              <a:ext cx="1800200" cy="974668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182" name="직사각형 181"/>
            <p:cNvSpPr/>
            <p:nvPr/>
          </p:nvSpPr>
          <p:spPr>
            <a:xfrm>
              <a:off x="4736976" y="4727874"/>
              <a:ext cx="1800200" cy="573334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83" name="TextBox 182"/>
            <p:cNvSpPr txBox="1"/>
            <p:nvPr/>
          </p:nvSpPr>
          <p:spPr bwMode="auto">
            <a:xfrm>
              <a:off x="4813574" y="4406915"/>
              <a:ext cx="643482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rtlCol="0">
              <a:spAutoFit/>
            </a:bodyPr>
            <a:lstStyle/>
            <a:p>
              <a:r>
                <a:rPr kumimoji="0" lang="ko-KR" altLang="en-US" sz="1000" b="1" dirty="0" smtClean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알림</a:t>
              </a:r>
              <a:endParaRPr kumimoji="0" lang="ko-KR" altLang="en-US" sz="10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84" name="TextBox 183"/>
            <p:cNvSpPr txBox="1"/>
            <p:nvPr/>
          </p:nvSpPr>
          <p:spPr bwMode="auto">
            <a:xfrm>
              <a:off x="4808984" y="4783852"/>
              <a:ext cx="1800200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rtlCol="0">
              <a:spAutoFit/>
            </a:bodyPr>
            <a:lstStyle/>
            <a:p>
              <a:r>
                <a:rPr kumimoji="0" lang="ko-KR" altLang="en-US" sz="800" dirty="0" smtClean="0">
                  <a:latin typeface="맑은 고딕" pitchFamily="50" charset="-127"/>
                  <a:ea typeface="맑은 고딕" pitchFamily="50" charset="-127"/>
                </a:rPr>
                <a:t>휴면회원입니다</a:t>
              </a:r>
              <a:r>
                <a:rPr kumimoji="0" lang="en-US" altLang="ko-KR" sz="800" dirty="0" smtClean="0">
                  <a:latin typeface="맑은 고딕" pitchFamily="50" charset="-127"/>
                  <a:ea typeface="맑은 고딕" pitchFamily="50" charset="-127"/>
                </a:rPr>
                <a:t>. </a:t>
              </a:r>
              <a:r>
                <a:rPr kumimoji="0" lang="ko-KR" altLang="en-US" sz="800" dirty="0" smtClean="0">
                  <a:latin typeface="맑은 고딕" pitchFamily="50" charset="-127"/>
                  <a:ea typeface="맑은 고딕" pitchFamily="50" charset="-127"/>
                </a:rPr>
                <a:t>관리자에게 문의하세요</a:t>
              </a:r>
              <a:r>
                <a:rPr kumimoji="0" lang="en-US" altLang="ko-KR" sz="800" dirty="0" smtClean="0">
                  <a:latin typeface="맑은 고딕" pitchFamily="50" charset="-127"/>
                  <a:ea typeface="맑은 고딕" pitchFamily="50" charset="-127"/>
                </a:rPr>
                <a:t>.</a:t>
              </a:r>
              <a:endParaRPr kumimoji="0" lang="ko-KR" altLang="en-US" sz="800" dirty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85" name="모서리가 둥근 직사각형 184"/>
            <p:cNvSpPr/>
            <p:nvPr/>
          </p:nvSpPr>
          <p:spPr>
            <a:xfrm>
              <a:off x="5660256" y="5095096"/>
              <a:ext cx="421467" cy="140935"/>
            </a:xfrm>
            <a:prstGeom prst="roundRect">
              <a:avLst>
                <a:gd name="adj" fmla="val 4924"/>
              </a:avLst>
            </a:prstGeom>
            <a:solidFill>
              <a:schemeClr val="accent1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dirty="0" smtClean="0">
                  <a:solidFill>
                    <a:schemeClr val="bg1"/>
                  </a:solidFill>
                </a:rPr>
                <a:t>통화</a:t>
              </a:r>
            </a:p>
          </p:txBody>
        </p:sp>
        <p:sp>
          <p:nvSpPr>
            <p:cNvPr id="186" name="모서리가 둥근 직사각형 185"/>
            <p:cNvSpPr/>
            <p:nvPr/>
          </p:nvSpPr>
          <p:spPr>
            <a:xfrm>
              <a:off x="5194300" y="5097884"/>
              <a:ext cx="421467" cy="140935"/>
            </a:xfrm>
            <a:prstGeom prst="roundRect">
              <a:avLst>
                <a:gd name="adj" fmla="val 4924"/>
              </a:avLst>
            </a:prstGeom>
            <a:solidFill>
              <a:schemeClr val="bg1">
                <a:lumMod val="6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dirty="0" smtClean="0">
                  <a:solidFill>
                    <a:schemeClr val="bg1"/>
                  </a:solidFill>
                </a:rPr>
                <a:t>취</a:t>
              </a:r>
              <a:r>
                <a:rPr lang="ko-KR" altLang="en-US" sz="800" dirty="0">
                  <a:solidFill>
                    <a:schemeClr val="bg1"/>
                  </a:solidFill>
                </a:rPr>
                <a:t>소</a:t>
              </a:r>
              <a:endParaRPr lang="ko-KR" altLang="en-US" sz="800" dirty="0" smtClean="0">
                <a:solidFill>
                  <a:schemeClr val="bg1"/>
                </a:solidFill>
              </a:endParaRPr>
            </a:p>
          </p:txBody>
        </p:sp>
      </p:grpSp>
      <p:sp>
        <p:nvSpPr>
          <p:cNvPr id="189" name="타원 188"/>
          <p:cNvSpPr>
            <a:spLocks noChangeAspect="1"/>
          </p:cNvSpPr>
          <p:nvPr/>
        </p:nvSpPr>
        <p:spPr>
          <a:xfrm>
            <a:off x="4592960" y="1844824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3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190" name="타원 189"/>
          <p:cNvSpPr>
            <a:spLocks noChangeAspect="1"/>
          </p:cNvSpPr>
          <p:nvPr/>
        </p:nvSpPr>
        <p:spPr>
          <a:xfrm>
            <a:off x="4592984" y="4293120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5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grpSp>
        <p:nvGrpSpPr>
          <p:cNvPr id="191" name="그룹 190"/>
          <p:cNvGrpSpPr/>
          <p:nvPr/>
        </p:nvGrpSpPr>
        <p:grpSpPr>
          <a:xfrm>
            <a:off x="4736976" y="3149012"/>
            <a:ext cx="1872208" cy="974668"/>
            <a:chOff x="4736976" y="3149012"/>
            <a:chExt cx="1872208" cy="974668"/>
          </a:xfrm>
        </p:grpSpPr>
        <p:sp>
          <p:nvSpPr>
            <p:cNvPr id="192" name="직사각형 191"/>
            <p:cNvSpPr/>
            <p:nvPr/>
          </p:nvSpPr>
          <p:spPr>
            <a:xfrm>
              <a:off x="4736976" y="3149012"/>
              <a:ext cx="1800200" cy="974668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193" name="직사각형 192"/>
            <p:cNvSpPr/>
            <p:nvPr/>
          </p:nvSpPr>
          <p:spPr>
            <a:xfrm>
              <a:off x="4736976" y="3550346"/>
              <a:ext cx="1800200" cy="573334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94" name="TextBox 193"/>
            <p:cNvSpPr txBox="1"/>
            <p:nvPr/>
          </p:nvSpPr>
          <p:spPr bwMode="auto">
            <a:xfrm>
              <a:off x="4813574" y="3229387"/>
              <a:ext cx="643482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rtlCol="0">
              <a:spAutoFit/>
            </a:bodyPr>
            <a:lstStyle/>
            <a:p>
              <a:r>
                <a:rPr kumimoji="0" lang="ko-KR" altLang="en-US" sz="1000" b="1" dirty="0" smtClean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알림</a:t>
              </a:r>
              <a:endParaRPr kumimoji="0" lang="ko-KR" altLang="en-US" sz="10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95" name="TextBox 194"/>
            <p:cNvSpPr txBox="1"/>
            <p:nvPr/>
          </p:nvSpPr>
          <p:spPr bwMode="auto">
            <a:xfrm>
              <a:off x="4808984" y="3606324"/>
              <a:ext cx="1800200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rtlCol="0">
              <a:spAutoFit/>
            </a:bodyPr>
            <a:lstStyle/>
            <a:p>
              <a:r>
                <a:rPr kumimoji="0" lang="ko-KR" altLang="en-US" sz="800" dirty="0" smtClean="0">
                  <a:latin typeface="맑은 고딕" pitchFamily="50" charset="-127"/>
                  <a:ea typeface="맑은 고딕" pitchFamily="50" charset="-127"/>
                </a:rPr>
                <a:t>비밀번호가 잘못되었습니다</a:t>
              </a:r>
              <a:r>
                <a:rPr kumimoji="0" lang="en-US" altLang="ko-KR" sz="800" dirty="0" smtClean="0">
                  <a:latin typeface="맑은 고딕" pitchFamily="50" charset="-127"/>
                  <a:ea typeface="맑은 고딕" pitchFamily="50" charset="-127"/>
                </a:rPr>
                <a:t>.</a:t>
              </a:r>
              <a:endParaRPr kumimoji="0" lang="ko-KR" altLang="en-US" sz="800" dirty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96" name="모서리가 둥근 직사각형 195"/>
            <p:cNvSpPr/>
            <p:nvPr/>
          </p:nvSpPr>
          <p:spPr>
            <a:xfrm>
              <a:off x="5706988" y="3933056"/>
              <a:ext cx="421467" cy="140935"/>
            </a:xfrm>
            <a:prstGeom prst="roundRect">
              <a:avLst>
                <a:gd name="adj" fmla="val 4924"/>
              </a:avLst>
            </a:prstGeom>
            <a:solidFill>
              <a:schemeClr val="accent1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dirty="0" smtClean="0">
                  <a:solidFill>
                    <a:schemeClr val="bg1"/>
                  </a:solidFill>
                </a:rPr>
                <a:t>통화</a:t>
              </a:r>
            </a:p>
          </p:txBody>
        </p:sp>
        <p:sp>
          <p:nvSpPr>
            <p:cNvPr id="197" name="모서리가 둥근 직사각형 196"/>
            <p:cNvSpPr/>
            <p:nvPr/>
          </p:nvSpPr>
          <p:spPr>
            <a:xfrm>
              <a:off x="5241032" y="3935844"/>
              <a:ext cx="421467" cy="140935"/>
            </a:xfrm>
            <a:prstGeom prst="roundRect">
              <a:avLst>
                <a:gd name="adj" fmla="val 4924"/>
              </a:avLst>
            </a:prstGeom>
            <a:solidFill>
              <a:schemeClr val="bg1">
                <a:lumMod val="6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dirty="0" smtClean="0">
                  <a:solidFill>
                    <a:schemeClr val="bg1"/>
                  </a:solidFill>
                </a:rPr>
                <a:t>취</a:t>
              </a:r>
              <a:r>
                <a:rPr lang="ko-KR" altLang="en-US" sz="800" dirty="0">
                  <a:solidFill>
                    <a:schemeClr val="bg1"/>
                  </a:solidFill>
                </a:rPr>
                <a:t>소</a:t>
              </a:r>
              <a:endParaRPr lang="ko-KR" altLang="en-US" sz="800" dirty="0" smtClean="0">
                <a:solidFill>
                  <a:schemeClr val="bg1"/>
                </a:solidFill>
              </a:endParaRPr>
            </a:p>
          </p:txBody>
        </p:sp>
      </p:grpSp>
      <p:sp>
        <p:nvSpPr>
          <p:cNvPr id="198" name="타원 197"/>
          <p:cNvSpPr>
            <a:spLocks noChangeAspect="1"/>
          </p:cNvSpPr>
          <p:nvPr/>
        </p:nvSpPr>
        <p:spPr>
          <a:xfrm>
            <a:off x="4592960" y="3043560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4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159" name="직사각형 158"/>
          <p:cNvSpPr/>
          <p:nvPr/>
        </p:nvSpPr>
        <p:spPr>
          <a:xfrm>
            <a:off x="345057" y="841604"/>
            <a:ext cx="3440388" cy="5586589"/>
          </a:xfrm>
          <a:prstGeom prst="rect">
            <a:avLst/>
          </a:prstGeom>
          <a:solidFill>
            <a:schemeClr val="tx1">
              <a:alpha val="51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grpSp>
        <p:nvGrpSpPr>
          <p:cNvPr id="162" name="그룹 161"/>
          <p:cNvGrpSpPr/>
          <p:nvPr/>
        </p:nvGrpSpPr>
        <p:grpSpPr>
          <a:xfrm>
            <a:off x="1136576" y="1894005"/>
            <a:ext cx="1872208" cy="974668"/>
            <a:chOff x="7905328" y="2238308"/>
            <a:chExt cx="1872208" cy="974668"/>
          </a:xfrm>
        </p:grpSpPr>
        <p:sp>
          <p:nvSpPr>
            <p:cNvPr id="163" name="직사각형 162"/>
            <p:cNvSpPr/>
            <p:nvPr/>
          </p:nvSpPr>
          <p:spPr>
            <a:xfrm>
              <a:off x="7905328" y="2238308"/>
              <a:ext cx="1800200" cy="974668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64" name="직사각형 163"/>
            <p:cNvSpPr/>
            <p:nvPr/>
          </p:nvSpPr>
          <p:spPr>
            <a:xfrm>
              <a:off x="7905328" y="2639642"/>
              <a:ext cx="1800200" cy="573334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65" name="TextBox 164"/>
            <p:cNvSpPr txBox="1"/>
            <p:nvPr/>
          </p:nvSpPr>
          <p:spPr bwMode="auto">
            <a:xfrm>
              <a:off x="7981926" y="2318683"/>
              <a:ext cx="643482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rtlCol="0">
              <a:spAutoFit/>
            </a:bodyPr>
            <a:lstStyle/>
            <a:p>
              <a:r>
                <a:rPr kumimoji="0" lang="ko-KR" altLang="en-US" sz="1000" b="1" dirty="0" smtClean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알림</a:t>
              </a:r>
              <a:endParaRPr kumimoji="0" lang="ko-KR" altLang="en-US" sz="10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66" name="TextBox 165"/>
            <p:cNvSpPr txBox="1"/>
            <p:nvPr/>
          </p:nvSpPr>
          <p:spPr bwMode="auto">
            <a:xfrm>
              <a:off x="7977336" y="2695620"/>
              <a:ext cx="1800200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rtlCol="0">
              <a:spAutoFit/>
            </a:bodyPr>
            <a:lstStyle/>
            <a:p>
              <a:r>
                <a:rPr kumimoji="0" lang="ko-KR" altLang="en-US" sz="800" dirty="0" smtClean="0">
                  <a:latin typeface="맑은 고딕" pitchFamily="50" charset="-127"/>
                  <a:ea typeface="맑은 고딕" pitchFamily="50" charset="-127"/>
                </a:rPr>
                <a:t>아이디를 입력하여 주세요</a:t>
              </a:r>
              <a:r>
                <a:rPr kumimoji="0" lang="en-US" altLang="ko-KR" sz="800" dirty="0" smtClean="0">
                  <a:latin typeface="맑은 고딕" pitchFamily="50" charset="-127"/>
                  <a:ea typeface="맑은 고딕" pitchFamily="50" charset="-127"/>
                </a:rPr>
                <a:t>.</a:t>
              </a:r>
              <a:endParaRPr kumimoji="0" lang="ko-KR" altLang="en-US" sz="800" dirty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67" name="모서리가 둥근 직사각형 166"/>
            <p:cNvSpPr/>
            <p:nvPr/>
          </p:nvSpPr>
          <p:spPr>
            <a:xfrm>
              <a:off x="8625408" y="3006864"/>
              <a:ext cx="421467" cy="140935"/>
            </a:xfrm>
            <a:prstGeom prst="roundRect">
              <a:avLst>
                <a:gd name="adj" fmla="val 4924"/>
              </a:avLst>
            </a:prstGeom>
            <a:solidFill>
              <a:schemeClr val="accent1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dirty="0" smtClean="0">
                  <a:solidFill>
                    <a:schemeClr val="bg1"/>
                  </a:solidFill>
                </a:rPr>
                <a:t>확인</a:t>
              </a:r>
            </a:p>
          </p:txBody>
        </p:sp>
      </p:grpSp>
      <p:grpSp>
        <p:nvGrpSpPr>
          <p:cNvPr id="168" name="그룹 167"/>
          <p:cNvGrpSpPr/>
          <p:nvPr/>
        </p:nvGrpSpPr>
        <p:grpSpPr>
          <a:xfrm>
            <a:off x="1136576" y="3478181"/>
            <a:ext cx="1872208" cy="974668"/>
            <a:chOff x="7905328" y="2238308"/>
            <a:chExt cx="1872208" cy="974668"/>
          </a:xfrm>
        </p:grpSpPr>
        <p:sp>
          <p:nvSpPr>
            <p:cNvPr id="169" name="직사각형 168"/>
            <p:cNvSpPr/>
            <p:nvPr/>
          </p:nvSpPr>
          <p:spPr>
            <a:xfrm>
              <a:off x="7905328" y="2238308"/>
              <a:ext cx="1800200" cy="974668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170" name="직사각형 169"/>
            <p:cNvSpPr/>
            <p:nvPr/>
          </p:nvSpPr>
          <p:spPr>
            <a:xfrm>
              <a:off x="7905328" y="2639642"/>
              <a:ext cx="1800200" cy="573334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71" name="TextBox 170"/>
            <p:cNvSpPr txBox="1"/>
            <p:nvPr/>
          </p:nvSpPr>
          <p:spPr bwMode="auto">
            <a:xfrm>
              <a:off x="7981926" y="2318683"/>
              <a:ext cx="643482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rtlCol="0">
              <a:spAutoFit/>
            </a:bodyPr>
            <a:lstStyle/>
            <a:p>
              <a:r>
                <a:rPr kumimoji="0" lang="ko-KR" altLang="en-US" sz="1000" b="1" dirty="0" smtClean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알림</a:t>
              </a:r>
              <a:endParaRPr kumimoji="0" lang="ko-KR" altLang="en-US" sz="10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72" name="TextBox 171"/>
            <p:cNvSpPr txBox="1"/>
            <p:nvPr/>
          </p:nvSpPr>
          <p:spPr bwMode="auto">
            <a:xfrm>
              <a:off x="7977336" y="2695620"/>
              <a:ext cx="1800200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rtlCol="0">
              <a:spAutoFit/>
            </a:bodyPr>
            <a:lstStyle/>
            <a:p>
              <a:r>
                <a:rPr kumimoji="0" lang="ko-KR" altLang="en-US" sz="800" dirty="0" smtClean="0">
                  <a:latin typeface="맑은 고딕" pitchFamily="50" charset="-127"/>
                  <a:ea typeface="맑은 고딕" pitchFamily="50" charset="-127"/>
                </a:rPr>
                <a:t>비밀번호를 입력하여 주세요</a:t>
              </a:r>
              <a:r>
                <a:rPr kumimoji="0" lang="en-US" altLang="ko-KR" sz="800" dirty="0" smtClean="0">
                  <a:latin typeface="맑은 고딕" pitchFamily="50" charset="-127"/>
                  <a:ea typeface="맑은 고딕" pitchFamily="50" charset="-127"/>
                </a:rPr>
                <a:t>.</a:t>
              </a:r>
              <a:endParaRPr kumimoji="0" lang="ko-KR" altLang="en-US" sz="800" dirty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73" name="모서리가 둥근 직사각형 172"/>
            <p:cNvSpPr/>
            <p:nvPr/>
          </p:nvSpPr>
          <p:spPr>
            <a:xfrm>
              <a:off x="8625408" y="3006864"/>
              <a:ext cx="421467" cy="140935"/>
            </a:xfrm>
            <a:prstGeom prst="roundRect">
              <a:avLst>
                <a:gd name="adj" fmla="val 4924"/>
              </a:avLst>
            </a:prstGeom>
            <a:solidFill>
              <a:schemeClr val="accent1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dirty="0" smtClean="0">
                  <a:solidFill>
                    <a:schemeClr val="bg1"/>
                  </a:solidFill>
                </a:rPr>
                <a:t>확인</a:t>
              </a:r>
            </a:p>
          </p:txBody>
        </p:sp>
      </p:grpSp>
      <p:sp>
        <p:nvSpPr>
          <p:cNvPr id="187" name="타원 186"/>
          <p:cNvSpPr>
            <a:spLocks noChangeAspect="1"/>
          </p:cNvSpPr>
          <p:nvPr/>
        </p:nvSpPr>
        <p:spPr>
          <a:xfrm>
            <a:off x="992560" y="1788577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1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188" name="타원 187"/>
          <p:cNvSpPr>
            <a:spLocks noChangeAspect="1"/>
          </p:cNvSpPr>
          <p:nvPr/>
        </p:nvSpPr>
        <p:spPr>
          <a:xfrm>
            <a:off x="992560" y="3372753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2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4391645" y="906604"/>
            <a:ext cx="2691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현대캐피탈</a:t>
            </a:r>
            <a:r>
              <a:rPr lang="en-US" altLang="ko-KR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운송관리시스템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728192" y="908720"/>
            <a:ext cx="2691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현대캐피탈</a:t>
            </a:r>
            <a:r>
              <a:rPr lang="en-US" altLang="ko-KR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운송관리시스템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4398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제목 1"/>
          <p:cNvSpPr>
            <a:spLocks noGrp="1"/>
          </p:cNvSpPr>
          <p:nvPr/>
        </p:nvSpPr>
        <p:spPr bwMode="auto">
          <a:xfrm>
            <a:off x="952500" y="26459"/>
            <a:ext cx="3643313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dirty="0" smtClean="0"/>
              <a:t>HCS-Mobile-01-1105</a:t>
            </a:r>
            <a:endParaRPr lang="ko-KR" altLang="en-US" dirty="0" smtClean="0"/>
          </a:p>
        </p:txBody>
      </p:sp>
      <p:sp>
        <p:nvSpPr>
          <p:cNvPr id="62" name="텍스트 개체 틀 3"/>
          <p:cNvSpPr>
            <a:spLocks noGrp="1"/>
          </p:cNvSpPr>
          <p:nvPr/>
        </p:nvSpPr>
        <p:spPr bwMode="auto">
          <a:xfrm>
            <a:off x="7743825" y="864659"/>
            <a:ext cx="2066925" cy="600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lang="ko-KR" alt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 smtClean="0"/>
          </a:p>
        </p:txBody>
      </p:sp>
      <p:sp>
        <p:nvSpPr>
          <p:cNvPr id="63" name="텍스트 개체 틀 4"/>
          <p:cNvSpPr>
            <a:spLocks noGrp="1"/>
          </p:cNvSpPr>
          <p:nvPr/>
        </p:nvSpPr>
        <p:spPr bwMode="auto">
          <a:xfrm>
            <a:off x="5312755" y="320834"/>
            <a:ext cx="2882031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 smtClean="0"/>
              <a:t> </a:t>
            </a:r>
            <a:r>
              <a:rPr lang="ko-KR" altLang="en-US" dirty="0" smtClean="0"/>
              <a:t>이용약관 내용 확인</a:t>
            </a:r>
            <a:endParaRPr lang="ko-KR" altLang="en-US" dirty="0"/>
          </a:p>
        </p:txBody>
      </p:sp>
      <p:sp>
        <p:nvSpPr>
          <p:cNvPr id="104" name="직사각형 103"/>
          <p:cNvSpPr/>
          <p:nvPr/>
        </p:nvSpPr>
        <p:spPr>
          <a:xfrm>
            <a:off x="353114" y="5911433"/>
            <a:ext cx="1152000" cy="520577"/>
          </a:xfrm>
          <a:prstGeom prst="rect">
            <a:avLst/>
          </a:prstGeom>
          <a:solidFill>
            <a:srgbClr val="2E2E2E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이용약</a:t>
            </a:r>
            <a:r>
              <a:rPr lang="ko-KR" altLang="en-US" sz="9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</a:t>
            </a:r>
          </a:p>
        </p:txBody>
      </p:sp>
      <p:sp>
        <p:nvSpPr>
          <p:cNvPr id="64" name="텍스트 개체 틀 5"/>
          <p:cNvSpPr>
            <a:spLocks noGrp="1"/>
          </p:cNvSpPr>
          <p:nvPr/>
        </p:nvSpPr>
        <p:spPr bwMode="auto">
          <a:xfrm>
            <a:off x="1009812" y="320835"/>
            <a:ext cx="364331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 smtClean="0"/>
              <a:t>Home &gt; </a:t>
            </a:r>
            <a:r>
              <a:rPr lang="ko-KR" altLang="en-US" dirty="0" smtClean="0"/>
              <a:t>로그인 </a:t>
            </a:r>
            <a:r>
              <a:rPr lang="en-US" altLang="ko-KR" dirty="0" smtClean="0"/>
              <a:t>&gt; </a:t>
            </a:r>
            <a:r>
              <a:rPr lang="ko-KR" altLang="en-US" dirty="0" smtClean="0"/>
              <a:t>이용약관</a:t>
            </a:r>
            <a:endParaRPr lang="ko-KR" altLang="en-US" dirty="0"/>
          </a:p>
        </p:txBody>
      </p:sp>
      <p:sp>
        <p:nvSpPr>
          <p:cNvPr id="117" name="직사각형 116"/>
          <p:cNvSpPr/>
          <p:nvPr/>
        </p:nvSpPr>
        <p:spPr>
          <a:xfrm>
            <a:off x="1501170" y="5915254"/>
            <a:ext cx="1152000" cy="520577"/>
          </a:xfrm>
          <a:prstGeom prst="rect">
            <a:avLst/>
          </a:prstGeom>
          <a:solidFill>
            <a:srgbClr val="2E2E2E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개인정보처리방침</a:t>
            </a:r>
            <a:endParaRPr lang="ko-KR" altLang="en-US" sz="9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8" name="직사각형 117"/>
          <p:cNvSpPr/>
          <p:nvPr/>
        </p:nvSpPr>
        <p:spPr>
          <a:xfrm>
            <a:off x="2644672" y="5915254"/>
            <a:ext cx="1152000" cy="520577"/>
          </a:xfrm>
          <a:prstGeom prst="rect">
            <a:avLst/>
          </a:prstGeom>
          <a:solidFill>
            <a:srgbClr val="2E2E2E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개인정보취급방침</a:t>
            </a:r>
            <a:endParaRPr lang="ko-KR" altLang="en-US" sz="9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/>
              <a:t>이용약관 내용을 팝업으로 표출한다</a:t>
            </a:r>
            <a:r>
              <a:rPr lang="en-US" altLang="ko-KR" sz="900" dirty="0"/>
              <a:t>.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/>
              <a:t>확인버튼 </a:t>
            </a:r>
            <a:r>
              <a:rPr lang="ko-KR" altLang="en-US" sz="900" dirty="0" err="1"/>
              <a:t>클릭시</a:t>
            </a:r>
            <a:r>
              <a:rPr lang="ko-KR" altLang="en-US" sz="900" dirty="0"/>
              <a:t> 이용약관내용 팝업이 닫힌다</a:t>
            </a:r>
            <a:endParaRPr lang="en-US" altLang="ko-KR" sz="900" dirty="0"/>
          </a:p>
          <a:p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ko-KR" altLang="en-US" dirty="0" err="1" smtClean="0"/>
              <a:t>캐피탈</a:t>
            </a:r>
            <a:r>
              <a:rPr lang="ko-KR" altLang="en-US" dirty="0" smtClean="0"/>
              <a:t> 운송관리시스템</a:t>
            </a: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ko-KR" altLang="en-US" dirty="0" err="1" smtClean="0"/>
              <a:t>에스원</a:t>
            </a:r>
            <a:endParaRPr lang="ko-KR" altLang="en-US" dirty="0"/>
          </a:p>
        </p:txBody>
      </p:sp>
      <p:sp>
        <p:nvSpPr>
          <p:cNvPr id="61" name="텍스트 개체 틀 2"/>
          <p:cNvSpPr>
            <a:spLocks noGrp="1"/>
          </p:cNvSpPr>
          <p:nvPr/>
        </p:nvSpPr>
        <p:spPr bwMode="auto">
          <a:xfrm>
            <a:off x="4936580" y="39159"/>
            <a:ext cx="1143000" cy="25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mtClean="0"/>
          </a:p>
        </p:txBody>
      </p:sp>
      <p:grpSp>
        <p:nvGrpSpPr>
          <p:cNvPr id="3" name="그룹 2"/>
          <p:cNvGrpSpPr/>
          <p:nvPr/>
        </p:nvGrpSpPr>
        <p:grpSpPr>
          <a:xfrm>
            <a:off x="344488" y="838800"/>
            <a:ext cx="3448087" cy="5588677"/>
            <a:chOff x="357188" y="838800"/>
            <a:chExt cx="3448087" cy="5588677"/>
          </a:xfrm>
        </p:grpSpPr>
        <p:grpSp>
          <p:nvGrpSpPr>
            <p:cNvPr id="90" name="그룹 89"/>
            <p:cNvGrpSpPr/>
            <p:nvPr/>
          </p:nvGrpSpPr>
          <p:grpSpPr>
            <a:xfrm>
              <a:off x="363600" y="838800"/>
              <a:ext cx="3441675" cy="5588677"/>
              <a:chOff x="128464" y="836712"/>
              <a:chExt cx="3441675" cy="5588677"/>
            </a:xfrm>
          </p:grpSpPr>
          <p:sp>
            <p:nvSpPr>
              <p:cNvPr id="91" name="직사각형 90"/>
              <p:cNvSpPr/>
              <p:nvPr/>
            </p:nvSpPr>
            <p:spPr>
              <a:xfrm>
                <a:off x="128464" y="836712"/>
                <a:ext cx="3441675" cy="5588677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92" name="직사각형 91"/>
              <p:cNvSpPr/>
              <p:nvPr/>
            </p:nvSpPr>
            <p:spPr>
              <a:xfrm>
                <a:off x="128464" y="836712"/>
                <a:ext cx="3441675" cy="598240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94" name="Picture 3" descr="C:\Users\HQ0384\Desktop\메뉴.png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6464" y="980714"/>
                <a:ext cx="252040" cy="2880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96" name="TextBox 95"/>
            <p:cNvSpPr txBox="1"/>
            <p:nvPr/>
          </p:nvSpPr>
          <p:spPr>
            <a:xfrm>
              <a:off x="522000" y="1506303"/>
              <a:ext cx="2319615" cy="2532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800" b="1" dirty="0" err="1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현대캐피탈</a:t>
              </a:r>
              <a:r>
                <a:rPr lang="ko-KR" altLang="en-US" sz="8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운송관리시스템</a:t>
              </a:r>
              <a:endParaRPr lang="ko-KR" altLang="en-US" sz="8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522000" y="1912337"/>
              <a:ext cx="18844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6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운송 계획부터 차량 관제까지 운송과정에 필요한 업무지원을 스마트하게 관리해 드립니다</a:t>
              </a:r>
              <a:r>
                <a:rPr lang="en-US" altLang="ko-KR" sz="6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sz="6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8" name="직사각형 97"/>
            <p:cNvSpPr/>
            <p:nvPr/>
          </p:nvSpPr>
          <p:spPr>
            <a:xfrm>
              <a:off x="363600" y="1437040"/>
              <a:ext cx="3438730" cy="1165967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99" name="그룹 98"/>
            <p:cNvGrpSpPr/>
            <p:nvPr/>
          </p:nvGrpSpPr>
          <p:grpSpPr>
            <a:xfrm>
              <a:off x="429896" y="2614539"/>
              <a:ext cx="3270350" cy="2304841"/>
              <a:chOff x="244984" y="2497906"/>
              <a:chExt cx="3270350" cy="2304841"/>
            </a:xfrm>
          </p:grpSpPr>
          <p:sp>
            <p:nvSpPr>
              <p:cNvPr id="100" name="직사각형 99"/>
              <p:cNvSpPr/>
              <p:nvPr/>
            </p:nvSpPr>
            <p:spPr>
              <a:xfrm>
                <a:off x="292609" y="2808311"/>
                <a:ext cx="3222725" cy="453595"/>
              </a:xfrm>
              <a:prstGeom prst="rect">
                <a:avLst/>
              </a:prstGeom>
              <a:noFill/>
              <a:ln w="3175"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000" dirty="0" smtClean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아이</a:t>
                </a:r>
                <a:r>
                  <a:rPr lang="ko-KR" altLang="en-US" sz="1000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디</a:t>
                </a:r>
              </a:p>
            </p:txBody>
          </p:sp>
          <p:sp>
            <p:nvSpPr>
              <p:cNvPr id="101" name="직사각형 100"/>
              <p:cNvSpPr/>
              <p:nvPr/>
            </p:nvSpPr>
            <p:spPr>
              <a:xfrm>
                <a:off x="292609" y="3376353"/>
                <a:ext cx="3222725" cy="474617"/>
              </a:xfrm>
              <a:prstGeom prst="rect">
                <a:avLst/>
              </a:prstGeom>
              <a:noFill/>
              <a:ln w="3175"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000" dirty="0" smtClean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비밀번호</a:t>
                </a:r>
                <a:endParaRPr lang="ko-KR" altLang="en-US" sz="10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02" name="직사각형 101"/>
              <p:cNvSpPr/>
              <p:nvPr/>
            </p:nvSpPr>
            <p:spPr>
              <a:xfrm>
                <a:off x="316292" y="3960439"/>
                <a:ext cx="3199042" cy="520577"/>
              </a:xfrm>
              <a:prstGeom prst="rect">
                <a:avLst/>
              </a:prstGeom>
              <a:solidFill>
                <a:srgbClr val="2E2E2E"/>
              </a:solidFill>
              <a:ln w="3175"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b="1" dirty="0" smtClean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로그</a:t>
                </a:r>
                <a:r>
                  <a:rPr lang="ko-KR" altLang="en-US" sz="10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인</a:t>
                </a:r>
              </a:p>
            </p:txBody>
          </p:sp>
          <p:sp>
            <p:nvSpPr>
              <p:cNvPr id="105" name="TextBox 104"/>
              <p:cNvSpPr txBox="1"/>
              <p:nvPr/>
            </p:nvSpPr>
            <p:spPr bwMode="auto">
              <a:xfrm>
                <a:off x="244984" y="4587303"/>
                <a:ext cx="947695" cy="2154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□   아이디 저</a:t>
                </a:r>
                <a:r>
                  <a:rPr lang="ko-KR" altLang="en-US" sz="8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장</a:t>
                </a:r>
                <a:endParaRPr lang="ko-KR" altLang="en-US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06" name="TextBox 105"/>
              <p:cNvSpPr txBox="1"/>
              <p:nvPr/>
            </p:nvSpPr>
            <p:spPr>
              <a:xfrm>
                <a:off x="292608" y="2497906"/>
                <a:ext cx="563069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900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로그인</a:t>
                </a:r>
                <a:endParaRPr lang="en-US" altLang="ko-KR" sz="9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79" name="타원 78"/>
            <p:cNvSpPr>
              <a:spLocks noChangeAspect="1"/>
            </p:cNvSpPr>
            <p:nvPr/>
          </p:nvSpPr>
          <p:spPr>
            <a:xfrm>
              <a:off x="357188" y="5815880"/>
              <a:ext cx="216000" cy="216000"/>
            </a:xfrm>
            <a:prstGeom prst="ellipse">
              <a:avLst/>
            </a:prstGeom>
            <a:solidFill>
              <a:srgbClr val="FF0000">
                <a:alpha val="80000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800" dirty="0" smtClean="0">
                  <a:solidFill>
                    <a:schemeClr val="bg1"/>
                  </a:solidFill>
                </a:rPr>
                <a:t>1</a:t>
              </a:r>
              <a:endParaRPr lang="ko-KR" altLang="en-US" sz="800" dirty="0" smtClean="0">
                <a:solidFill>
                  <a:schemeClr val="bg1"/>
                </a:solidFill>
              </a:endParaRPr>
            </a:p>
          </p:txBody>
        </p:sp>
      </p:grpSp>
      <p:grpSp>
        <p:nvGrpSpPr>
          <p:cNvPr id="206" name="그룹 205"/>
          <p:cNvGrpSpPr/>
          <p:nvPr/>
        </p:nvGrpSpPr>
        <p:grpSpPr>
          <a:xfrm>
            <a:off x="4016896" y="836712"/>
            <a:ext cx="3441675" cy="5588677"/>
            <a:chOff x="128464" y="836712"/>
            <a:chExt cx="3441675" cy="5588677"/>
          </a:xfrm>
        </p:grpSpPr>
        <p:sp>
          <p:nvSpPr>
            <p:cNvPr id="207" name="직사각형 206"/>
            <p:cNvSpPr/>
            <p:nvPr/>
          </p:nvSpPr>
          <p:spPr>
            <a:xfrm>
              <a:off x="128464" y="836712"/>
              <a:ext cx="3441675" cy="5588677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208" name="직사각형 207"/>
            <p:cNvSpPr/>
            <p:nvPr/>
          </p:nvSpPr>
          <p:spPr>
            <a:xfrm>
              <a:off x="128464" y="836712"/>
              <a:ext cx="3441675" cy="598240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pic>
          <p:nvPicPr>
            <p:cNvPr id="210" name="Picture 3" descr="C:\Users\HQ0384\Desktop\메뉴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6464" y="980714"/>
              <a:ext cx="252040" cy="2880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12" name="Picture 3" descr="C:\Users\HQ0384\Desktop\메뉴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3621" y="982802"/>
            <a:ext cx="252040" cy="288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4" name="TextBox 213"/>
          <p:cNvSpPr txBox="1"/>
          <p:nvPr/>
        </p:nvSpPr>
        <p:spPr>
          <a:xfrm>
            <a:off x="4183014" y="1511562"/>
            <a:ext cx="2319615" cy="25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현대캐피탈</a:t>
            </a:r>
            <a:r>
              <a:rPr lang="ko-KR" altLang="en-US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운송관리시스템</a:t>
            </a:r>
            <a:endParaRPr lang="ko-KR" altLang="en-US" sz="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5" name="TextBox 214"/>
          <p:cNvSpPr txBox="1"/>
          <p:nvPr/>
        </p:nvSpPr>
        <p:spPr>
          <a:xfrm>
            <a:off x="4183014" y="1917596"/>
            <a:ext cx="1884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운송 계획부터 차량 관제까지 운송과정에 필요한 업무지원을 스마트하게 관리해 드립니다</a:t>
            </a:r>
            <a:r>
              <a:rPr lang="en-US" altLang="ko-KR" sz="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6" name="직사각형 215"/>
          <p:cNvSpPr/>
          <p:nvPr/>
        </p:nvSpPr>
        <p:spPr>
          <a:xfrm>
            <a:off x="4016896" y="1429942"/>
            <a:ext cx="3443043" cy="1165967"/>
          </a:xfrm>
          <a:prstGeom prst="rect">
            <a:avLst/>
          </a:prstGeom>
          <a:noFill/>
          <a:ln w="31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17" name="그룹 216"/>
          <p:cNvGrpSpPr/>
          <p:nvPr/>
        </p:nvGrpSpPr>
        <p:grpSpPr>
          <a:xfrm>
            <a:off x="4024689" y="2727072"/>
            <a:ext cx="3441600" cy="1931323"/>
            <a:chOff x="178763" y="2605180"/>
            <a:chExt cx="3441600" cy="1931323"/>
          </a:xfrm>
        </p:grpSpPr>
        <p:sp>
          <p:nvSpPr>
            <p:cNvPr id="218" name="직사각형 217"/>
            <p:cNvSpPr/>
            <p:nvPr/>
          </p:nvSpPr>
          <p:spPr>
            <a:xfrm>
              <a:off x="292609" y="2998459"/>
              <a:ext cx="2140111" cy="453595"/>
            </a:xfrm>
            <a:prstGeom prst="rect">
              <a:avLst/>
            </a:prstGeom>
            <a:noFill/>
            <a:ln w="317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아이</a:t>
              </a:r>
              <a:r>
                <a:rPr lang="ko-KR" altLang="en-US" sz="10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디</a:t>
              </a:r>
            </a:p>
          </p:txBody>
        </p:sp>
        <p:sp>
          <p:nvSpPr>
            <p:cNvPr id="219" name="직사각형 218"/>
            <p:cNvSpPr/>
            <p:nvPr/>
          </p:nvSpPr>
          <p:spPr>
            <a:xfrm>
              <a:off x="292609" y="3566501"/>
              <a:ext cx="2140111" cy="474617"/>
            </a:xfrm>
            <a:prstGeom prst="rect">
              <a:avLst/>
            </a:prstGeom>
            <a:noFill/>
            <a:ln w="317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비밀번호</a:t>
              </a:r>
              <a:endParaRPr lang="ko-KR" altLang="en-US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0" name="직사각형 219"/>
            <p:cNvSpPr/>
            <p:nvPr/>
          </p:nvSpPr>
          <p:spPr>
            <a:xfrm>
              <a:off x="2549644" y="2999964"/>
              <a:ext cx="963196" cy="1041154"/>
            </a:xfrm>
            <a:prstGeom prst="rect">
              <a:avLst/>
            </a:prstGeom>
            <a:solidFill>
              <a:srgbClr val="2E2E2E"/>
            </a:solidFill>
            <a:ln w="317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로그</a:t>
              </a:r>
              <a:r>
                <a:rPr lang="ko-KR" altLang="en-US" sz="10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인</a:t>
              </a:r>
            </a:p>
          </p:txBody>
        </p:sp>
        <p:cxnSp>
          <p:nvCxnSpPr>
            <p:cNvPr id="221" name="직선 연결선 220"/>
            <p:cNvCxnSpPr/>
            <p:nvPr/>
          </p:nvCxnSpPr>
          <p:spPr>
            <a:xfrm flipH="1">
              <a:off x="178763" y="4536503"/>
              <a:ext cx="3441600" cy="0"/>
            </a:xfrm>
            <a:prstGeom prst="line">
              <a:avLst/>
            </a:prstGeom>
            <a:ln w="31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3" name="TextBox 222"/>
            <p:cNvSpPr txBox="1"/>
            <p:nvPr/>
          </p:nvSpPr>
          <p:spPr bwMode="auto">
            <a:xfrm>
              <a:off x="244984" y="4212584"/>
              <a:ext cx="947695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□   아이디 저</a:t>
              </a:r>
              <a:r>
                <a:rPr lang="ko-KR" altLang="en-US" sz="8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장</a:t>
              </a:r>
              <a:endPara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4" name="TextBox 223"/>
            <p:cNvSpPr txBox="1"/>
            <p:nvPr/>
          </p:nvSpPr>
          <p:spPr>
            <a:xfrm>
              <a:off x="292608" y="2605180"/>
              <a:ext cx="563069" cy="300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9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로그인</a:t>
              </a:r>
              <a:endParaRPr lang="en-US" altLang="ko-KR" sz="900" b="1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225" name="그룹 224"/>
          <p:cNvGrpSpPr/>
          <p:nvPr/>
        </p:nvGrpSpPr>
        <p:grpSpPr>
          <a:xfrm>
            <a:off x="4126938" y="4788921"/>
            <a:ext cx="3234322" cy="1411320"/>
            <a:chOff x="278518" y="4669707"/>
            <a:chExt cx="3234322" cy="1411320"/>
          </a:xfrm>
        </p:grpSpPr>
        <p:sp>
          <p:nvSpPr>
            <p:cNvPr id="226" name="직사각형 225"/>
            <p:cNvSpPr/>
            <p:nvPr/>
          </p:nvSpPr>
          <p:spPr>
            <a:xfrm>
              <a:off x="278518" y="4677435"/>
              <a:ext cx="3234322" cy="1403592"/>
            </a:xfrm>
            <a:prstGeom prst="rect">
              <a:avLst/>
            </a:prstGeom>
            <a:noFill/>
            <a:ln w="317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7" name="TextBox 226"/>
            <p:cNvSpPr txBox="1"/>
            <p:nvPr/>
          </p:nvSpPr>
          <p:spPr>
            <a:xfrm>
              <a:off x="334046" y="4695585"/>
              <a:ext cx="86302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공지사항</a:t>
              </a:r>
              <a:endParaRPr lang="ko-KR" altLang="en-US" sz="9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8" name="TextBox 227"/>
            <p:cNvSpPr txBox="1"/>
            <p:nvPr/>
          </p:nvSpPr>
          <p:spPr>
            <a:xfrm>
              <a:off x="3177138" y="4669707"/>
              <a:ext cx="30103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+</a:t>
              </a:r>
              <a:endPara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9" name="TextBox 228"/>
            <p:cNvSpPr txBox="1"/>
            <p:nvPr/>
          </p:nvSpPr>
          <p:spPr>
            <a:xfrm>
              <a:off x="285748" y="4873972"/>
              <a:ext cx="191602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• </a:t>
              </a:r>
              <a:r>
                <a:rPr lang="ko-KR" altLang="en-US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마감처리 순서 및 마감해제 처리</a:t>
              </a:r>
              <a:endParaRPr lang="en-US" altLang="ko-KR" sz="800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• </a:t>
              </a:r>
              <a:r>
                <a:rPr lang="ko-KR" altLang="en-US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차량관제 시스템 오픈</a:t>
              </a:r>
              <a:endParaRPr lang="en-US" altLang="ko-KR" sz="800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• </a:t>
              </a:r>
              <a:r>
                <a:rPr lang="ko-KR" altLang="en-US" sz="800" dirty="0" err="1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하역사</a:t>
              </a:r>
              <a:r>
                <a:rPr lang="ko-KR" altLang="en-US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800" dirty="0" err="1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등록시</a:t>
              </a:r>
              <a:r>
                <a:rPr lang="ko-KR" altLang="en-US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코드 등록방법</a:t>
              </a:r>
              <a:endParaRPr lang="en-US" altLang="ko-KR" sz="800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8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• </a:t>
              </a:r>
              <a:r>
                <a:rPr lang="ko-KR" altLang="en-US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차량관제 </a:t>
              </a:r>
              <a:r>
                <a:rPr lang="ko-KR" altLang="en-US" sz="8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시스템 오픈</a:t>
              </a:r>
              <a:endPara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8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• </a:t>
              </a:r>
              <a:r>
                <a:rPr lang="ko-KR" altLang="en-US" sz="800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하역사</a:t>
              </a:r>
              <a:r>
                <a:rPr lang="ko-KR" altLang="en-US" sz="8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800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등록시</a:t>
              </a:r>
              <a:r>
                <a:rPr lang="ko-KR" altLang="en-US" sz="8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코드 </a:t>
              </a:r>
              <a:r>
                <a:rPr lang="ko-KR" altLang="en-US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등록방법</a:t>
              </a:r>
              <a:endPara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0" name="TextBox 229"/>
            <p:cNvSpPr txBox="1"/>
            <p:nvPr/>
          </p:nvSpPr>
          <p:spPr>
            <a:xfrm>
              <a:off x="2701040" y="4894525"/>
              <a:ext cx="74704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altLang="ko-KR" sz="7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2015.11.10</a:t>
              </a:r>
              <a:endPara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1" name="TextBox 230"/>
            <p:cNvSpPr txBox="1"/>
            <p:nvPr/>
          </p:nvSpPr>
          <p:spPr>
            <a:xfrm>
              <a:off x="2698172" y="5064177"/>
              <a:ext cx="74704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altLang="ko-KR" sz="7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2015.10.05</a:t>
              </a:r>
              <a:endPara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2" name="TextBox 231"/>
            <p:cNvSpPr txBox="1"/>
            <p:nvPr/>
          </p:nvSpPr>
          <p:spPr>
            <a:xfrm>
              <a:off x="2703930" y="5251081"/>
              <a:ext cx="74704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altLang="ko-KR" sz="7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2015.10.05</a:t>
              </a:r>
              <a:endPara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3" name="TextBox 232"/>
            <p:cNvSpPr txBox="1"/>
            <p:nvPr/>
          </p:nvSpPr>
          <p:spPr>
            <a:xfrm>
              <a:off x="2698172" y="5435652"/>
              <a:ext cx="74704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altLang="ko-KR" sz="7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2015.10.05</a:t>
              </a:r>
              <a:endPara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4" name="TextBox 233"/>
            <p:cNvSpPr txBox="1"/>
            <p:nvPr/>
          </p:nvSpPr>
          <p:spPr>
            <a:xfrm>
              <a:off x="2703930" y="5622556"/>
              <a:ext cx="74704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altLang="ko-KR" sz="7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2015.10.05</a:t>
              </a:r>
              <a:endPara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6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19810" y="982662"/>
            <a:ext cx="286122" cy="286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52813" y="982662"/>
            <a:ext cx="286122" cy="286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9" name="직사각형 118"/>
          <p:cNvSpPr/>
          <p:nvPr/>
        </p:nvSpPr>
        <p:spPr>
          <a:xfrm>
            <a:off x="4016896" y="832827"/>
            <a:ext cx="3440388" cy="5586589"/>
          </a:xfrm>
          <a:prstGeom prst="rect">
            <a:avLst/>
          </a:prstGeom>
          <a:solidFill>
            <a:schemeClr val="tx1">
              <a:alpha val="51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grpSp>
        <p:nvGrpSpPr>
          <p:cNvPr id="120" name="그룹 119"/>
          <p:cNvGrpSpPr/>
          <p:nvPr/>
        </p:nvGrpSpPr>
        <p:grpSpPr>
          <a:xfrm>
            <a:off x="4310565" y="1268760"/>
            <a:ext cx="2954674" cy="4881377"/>
            <a:chOff x="4302582" y="1322027"/>
            <a:chExt cx="2954674" cy="4881377"/>
          </a:xfrm>
        </p:grpSpPr>
        <p:pic>
          <p:nvPicPr>
            <p:cNvPr id="126" name="그림 12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5139" y="1322027"/>
              <a:ext cx="2952117" cy="4267213"/>
            </a:xfrm>
            <a:prstGeom prst="rect">
              <a:avLst/>
            </a:prstGeom>
          </p:spPr>
        </p:pic>
        <p:sp>
          <p:nvSpPr>
            <p:cNvPr id="127" name="직사각형 126"/>
            <p:cNvSpPr/>
            <p:nvPr/>
          </p:nvSpPr>
          <p:spPr>
            <a:xfrm>
              <a:off x="4302582" y="5589241"/>
              <a:ext cx="2954674" cy="614163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8" name="모서리가 둥근 직사각형 127"/>
            <p:cNvSpPr/>
            <p:nvPr/>
          </p:nvSpPr>
          <p:spPr>
            <a:xfrm>
              <a:off x="5391888" y="5745956"/>
              <a:ext cx="857256" cy="354015"/>
            </a:xfrm>
            <a:prstGeom prst="roundRect">
              <a:avLst>
                <a:gd name="adj" fmla="val 4924"/>
              </a:avLst>
            </a:prstGeom>
            <a:solidFill>
              <a:schemeClr val="accent1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dirty="0" smtClean="0">
                  <a:solidFill>
                    <a:schemeClr val="bg1"/>
                  </a:solidFill>
                </a:rPr>
                <a:t>확</a:t>
              </a:r>
              <a:r>
                <a:rPr lang="ko-KR" altLang="en-US" sz="800" dirty="0">
                  <a:solidFill>
                    <a:schemeClr val="bg1"/>
                  </a:solidFill>
                </a:rPr>
                <a:t>인</a:t>
              </a:r>
              <a:endParaRPr lang="ko-KR" altLang="en-US" sz="800" dirty="0" smtClean="0">
                <a:solidFill>
                  <a:schemeClr val="bg1"/>
                </a:solidFill>
              </a:endParaRPr>
            </a:p>
          </p:txBody>
        </p:sp>
      </p:grpSp>
      <p:sp>
        <p:nvSpPr>
          <p:cNvPr id="129" name="타원 128"/>
          <p:cNvSpPr>
            <a:spLocks noChangeAspect="1"/>
          </p:cNvSpPr>
          <p:nvPr/>
        </p:nvSpPr>
        <p:spPr>
          <a:xfrm>
            <a:off x="5281851" y="5573824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2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728192" y="908720"/>
            <a:ext cx="2691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현대캐피탈</a:t>
            </a:r>
            <a:r>
              <a:rPr lang="en-US" altLang="ko-KR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운송관리시스템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4313972" y="917974"/>
            <a:ext cx="2691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현대캐피탈</a:t>
            </a:r>
            <a:r>
              <a:rPr lang="en-US" altLang="ko-KR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운송관리시스템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71191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4259856" y="1124744"/>
            <a:ext cx="1300161" cy="371476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</a:rPr>
              <a:t>Home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cxnSp>
        <p:nvCxnSpPr>
          <p:cNvPr id="6" name="꺾인 연결선 5"/>
          <p:cNvCxnSpPr>
            <a:stCxn id="14" idx="0"/>
            <a:endCxn id="4" idx="2"/>
          </p:cNvCxnSpPr>
          <p:nvPr/>
        </p:nvCxnSpPr>
        <p:spPr>
          <a:xfrm rot="16200000" flipV="1">
            <a:off x="6243740" y="162417"/>
            <a:ext cx="521366" cy="3188971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꺾인 연결선 10"/>
          <p:cNvCxnSpPr>
            <a:stCxn id="25" idx="0"/>
            <a:endCxn id="4" idx="2"/>
          </p:cNvCxnSpPr>
          <p:nvPr/>
        </p:nvCxnSpPr>
        <p:spPr>
          <a:xfrm rot="16200000" flipV="1">
            <a:off x="5619400" y="786757"/>
            <a:ext cx="521366" cy="1940291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0492608"/>
              </p:ext>
            </p:extLst>
          </p:nvPr>
        </p:nvGraphicFramePr>
        <p:xfrm>
          <a:off x="7572408" y="2017586"/>
          <a:ext cx="1053000" cy="137445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53000"/>
              </a:tblGrid>
              <a:tr h="3362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</a:rPr>
                        <a:t>고객 지원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362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고객 공지 사항 </a:t>
                      </a:r>
                      <a:endParaRPr lang="en-US" altLang="ko-KR" sz="900" baseline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362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aseline="0" dirty="0" smtClean="0">
                          <a:solidFill>
                            <a:schemeClr val="tx1"/>
                          </a:solidFill>
                        </a:rPr>
                        <a:t>공지 사항 </a:t>
                      </a:r>
                      <a:endParaRPr lang="en-US" altLang="ko-KR" sz="900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aseline="0" dirty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900" baseline="0" smtClean="0">
                          <a:solidFill>
                            <a:schemeClr val="tx1"/>
                          </a:solidFill>
                        </a:rPr>
                        <a:t>대리점 </a:t>
                      </a:r>
                      <a:r>
                        <a:rPr lang="en-US" altLang="ko-KR" sz="900" baseline="0" dirty="0" smtClean="0">
                          <a:solidFill>
                            <a:schemeClr val="tx1"/>
                          </a:solidFill>
                        </a:rPr>
                        <a:t>/ </a:t>
                      </a:r>
                      <a:r>
                        <a:rPr lang="ko-KR" altLang="en-US" sz="900" baseline="0" smtClean="0">
                          <a:solidFill>
                            <a:schemeClr val="tx1"/>
                          </a:solidFill>
                        </a:rPr>
                        <a:t>지점 </a:t>
                      </a:r>
                      <a:r>
                        <a:rPr lang="en-US" altLang="ko-KR" sz="900" baseline="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362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</a:rPr>
                        <a:t>1:1 </a:t>
                      </a:r>
                      <a:r>
                        <a:rPr lang="ko-KR" altLang="en-US" sz="900" smtClean="0">
                          <a:solidFill>
                            <a:schemeClr val="tx1"/>
                          </a:solidFill>
                        </a:rPr>
                        <a:t>문의 </a:t>
                      </a: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</a:rPr>
                        <a:t>/ </a:t>
                      </a:r>
                      <a:r>
                        <a:rPr lang="ko-KR" altLang="en-US" sz="900" smtClean="0">
                          <a:solidFill>
                            <a:schemeClr val="tx1"/>
                          </a:solidFill>
                        </a:rPr>
                        <a:t>답변</a:t>
                      </a:r>
                      <a:endParaRPr lang="en-US" altLang="ko-KR" sz="900" baseline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cxnSp>
        <p:nvCxnSpPr>
          <p:cNvPr id="23" name="꺾인 연결선 22"/>
          <p:cNvCxnSpPr>
            <a:stCxn id="16" idx="0"/>
            <a:endCxn id="4" idx="2"/>
          </p:cNvCxnSpPr>
          <p:nvPr/>
        </p:nvCxnSpPr>
        <p:spPr>
          <a:xfrm rot="5400000" flipH="1" flipV="1">
            <a:off x="3672253" y="779902"/>
            <a:ext cx="521366" cy="1954002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7593619"/>
              </p:ext>
            </p:extLst>
          </p:nvPr>
        </p:nvGraphicFramePr>
        <p:xfrm>
          <a:off x="1088249" y="2017586"/>
          <a:ext cx="1148108" cy="70199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48108"/>
              </a:tblGrid>
              <a:tr h="3362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/>
                        <a:t>사용자 관리 </a:t>
                      </a:r>
                      <a:endParaRPr lang="ko-KR" altLang="en-US" sz="1000" b="1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34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사용자 예약 </a:t>
                      </a:r>
                      <a:r>
                        <a:rPr lang="en-US" altLang="ko-KR" sz="900" b="0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900" b="0" kern="120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취소 </a:t>
                      </a:r>
                      <a:r>
                        <a:rPr lang="en-US" altLang="ko-KR" sz="900" b="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/ </a:t>
                      </a:r>
                      <a:r>
                        <a:rPr lang="ko-KR" altLang="en-US" sz="900" b="0" kern="120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결제 </a:t>
                      </a:r>
                      <a:r>
                        <a:rPr lang="ko-KR" altLang="en-US" sz="900" b="0" kern="120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900" b="0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현황 </a:t>
                      </a:r>
                      <a:endParaRPr lang="ko-KR" altLang="en-US" sz="900" b="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7191158"/>
              </p:ext>
            </p:extLst>
          </p:nvPr>
        </p:nvGraphicFramePr>
        <p:xfrm>
          <a:off x="2379857" y="2017586"/>
          <a:ext cx="1152156" cy="10058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52156"/>
              </a:tblGrid>
              <a:tr h="3362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/>
                        <a:t>운영자 관리</a:t>
                      </a:r>
                      <a:endParaRPr lang="ko-KR" altLang="en-US" sz="1000" b="1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34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대리점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관리</a:t>
                      </a:r>
                      <a:endParaRPr lang="en-US" altLang="ko-KR" sz="9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4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직원 관리</a:t>
                      </a:r>
                      <a:endParaRPr lang="ko-KR" altLang="en-US" sz="900" b="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cxnSp>
        <p:nvCxnSpPr>
          <p:cNvPr id="20" name="꺾인 연결선 19"/>
          <p:cNvCxnSpPr>
            <a:stCxn id="15" idx="0"/>
            <a:endCxn id="4" idx="2"/>
          </p:cNvCxnSpPr>
          <p:nvPr/>
        </p:nvCxnSpPr>
        <p:spPr>
          <a:xfrm rot="5400000" flipH="1" flipV="1">
            <a:off x="3025437" y="133086"/>
            <a:ext cx="521366" cy="3247634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5288831"/>
              </p:ext>
            </p:extLst>
          </p:nvPr>
        </p:nvGraphicFramePr>
        <p:xfrm>
          <a:off x="6272685" y="2017586"/>
          <a:ext cx="1155087" cy="13406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55087"/>
              </a:tblGrid>
              <a:tr h="3362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</a:rPr>
                        <a:t>관제 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34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작업 현황</a:t>
                      </a:r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900" b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당일</a:t>
                      </a:r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4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차량 위치 관제 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4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차량 이동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경로 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21" name="직사각형 20"/>
          <p:cNvSpPr/>
          <p:nvPr/>
        </p:nvSpPr>
        <p:spPr>
          <a:xfrm>
            <a:off x="165590" y="227021"/>
            <a:ext cx="4274526" cy="33813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US" altLang="ko-KR" sz="1600" b="1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Tahoma" pitchFamily="34" charset="0"/>
              </a:rPr>
              <a:t>Menu A</a:t>
            </a:r>
            <a:r>
              <a:rPr lang="en-US" sz="16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​rchitecture</a:t>
            </a:r>
            <a:endParaRPr lang="ko-KR" altLang="en-US" sz="1600" b="1" kern="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  <a:cs typeface="Tahoma" pitchFamily="34" charset="0"/>
            </a:endParaRPr>
          </a:p>
        </p:txBody>
      </p:sp>
      <p:sp>
        <p:nvSpPr>
          <p:cNvPr id="22" name="Line 422"/>
          <p:cNvSpPr>
            <a:spLocks noChangeShapeType="1"/>
          </p:cNvSpPr>
          <p:nvPr/>
        </p:nvSpPr>
        <p:spPr bwMode="auto">
          <a:xfrm>
            <a:off x="309563" y="562339"/>
            <a:ext cx="904716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defPPr>
              <a:defRPr lang="ko-K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5pPr>
            <a:lvl6pPr marL="22860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6pPr>
            <a:lvl7pPr marL="27432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7pPr>
            <a:lvl8pPr marL="32004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8pPr>
            <a:lvl9pPr marL="36576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9pPr>
          </a:lstStyle>
          <a:p>
            <a:endParaRPr lang="ko-KR" altLang="en-US"/>
          </a:p>
        </p:txBody>
      </p:sp>
      <p:cxnSp>
        <p:nvCxnSpPr>
          <p:cNvPr id="24" name="직선 연결선 23"/>
          <p:cNvCxnSpPr/>
          <p:nvPr/>
        </p:nvCxnSpPr>
        <p:spPr>
          <a:xfrm>
            <a:off x="309563" y="581389"/>
            <a:ext cx="1214437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7" name="표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2802721"/>
              </p:ext>
            </p:extLst>
          </p:nvPr>
        </p:nvGraphicFramePr>
        <p:xfrm>
          <a:off x="8697416" y="3862654"/>
          <a:ext cx="1062362" cy="137553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62362"/>
              </a:tblGrid>
              <a:tr h="3373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로그인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4406" marR="8440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362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로그인 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4406" marR="8440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62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직원가입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4406" marR="8440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62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아이디</a:t>
                      </a: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90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비밀번호 찾기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4406" marR="8440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 bwMode="auto">
          <a:xfrm>
            <a:off x="1064568" y="5445224"/>
            <a:ext cx="5458546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기초 정보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주문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??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분전에는 주문 불가 설정 </a:t>
            </a:r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             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예약후 주문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??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분 이내 미 결제시 결제 취소  </a:t>
            </a:r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구역 관리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동 단위로 차량 매칭 배정을 위한 메뉴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  </a:t>
            </a:r>
          </a:p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권역 관리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: 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해당 지역을 묶어서 표현을 하는 방식으로 등록을 하고 차량 매칭을 할 수 있는 방안으로처리를 할 것 </a:t>
            </a:r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일일 마감을 지어야 함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. </a:t>
            </a:r>
          </a:p>
          <a:p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기초 정보 관리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: </a:t>
            </a:r>
          </a:p>
        </p:txBody>
      </p:sp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4336353"/>
              </p:ext>
            </p:extLst>
          </p:nvPr>
        </p:nvGraphicFramePr>
        <p:xfrm>
          <a:off x="3675513" y="2017586"/>
          <a:ext cx="1155087" cy="13406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55087"/>
              </a:tblGrid>
              <a:tr h="3362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/>
                        <a:t>직원관리  </a:t>
                      </a:r>
                      <a:endParaRPr lang="ko-KR" altLang="en-US" sz="1000" b="1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34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직원 근태 관리 </a:t>
                      </a:r>
                      <a:endParaRPr lang="en-US" altLang="ko-KR" sz="9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4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직원 작업 내역 </a:t>
                      </a:r>
                      <a:endParaRPr lang="ko-KR" altLang="en-US" sz="900" b="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4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정산</a:t>
                      </a:r>
                      <a:r>
                        <a:rPr lang="ko-KR" altLang="en-US" sz="900" b="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내역 </a:t>
                      </a:r>
                      <a:endParaRPr lang="ko-KR" altLang="en-US" sz="900" b="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cxnSp>
        <p:nvCxnSpPr>
          <p:cNvPr id="29" name="꺾인 연결선 28"/>
          <p:cNvCxnSpPr>
            <a:stCxn id="30" idx="0"/>
            <a:endCxn id="4" idx="2"/>
          </p:cNvCxnSpPr>
          <p:nvPr/>
        </p:nvCxnSpPr>
        <p:spPr>
          <a:xfrm rot="5400000" flipH="1" flipV="1">
            <a:off x="4320813" y="1428463"/>
            <a:ext cx="521366" cy="656881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136074" y="4203812"/>
            <a:ext cx="4104456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[ </a:t>
            </a:r>
            <a:r>
              <a:rPr lang="ko-KR" altLang="en-US" sz="1050" b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사이트 사용자 레벨 및 주요 관리 권한 </a:t>
            </a:r>
            <a:r>
              <a:rPr lang="en-US" altLang="ko-KR" sz="105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] </a:t>
            </a:r>
            <a:endParaRPr lang="en-US" altLang="ko-KR" sz="1050" b="1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171450" indent="-171450">
              <a:buFontTx/>
              <a:buChar char="-"/>
            </a:pPr>
            <a:r>
              <a:rPr lang="en-US" altLang="ko-KR" sz="105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Admin</a:t>
            </a:r>
            <a:r>
              <a:rPr lang="ko-KR" altLang="en-US" sz="1050" b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05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: </a:t>
            </a:r>
            <a:r>
              <a:rPr lang="en-US" altLang="ko-KR" sz="1050" b="1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050" b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사이트의 전반적인 관리를 하는 관리자임</a:t>
            </a:r>
            <a:r>
              <a:rPr lang="en-US" altLang="ko-KR" sz="105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 </a:t>
            </a:r>
          </a:p>
          <a:p>
            <a:pPr marL="171450" indent="-171450">
              <a:buFontTx/>
              <a:buChar char="-"/>
            </a:pPr>
            <a:r>
              <a:rPr lang="ko-KR" altLang="en-US" sz="105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지역관리자 </a:t>
            </a:r>
            <a:r>
              <a:rPr lang="en-US" altLang="ko-KR" sz="105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:  </a:t>
            </a:r>
            <a:r>
              <a:rPr lang="ko-KR" altLang="en-US" sz="1050" b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대리점과 사용자를 관리를 하는 관리자 레벨임 </a:t>
            </a:r>
            <a:endParaRPr lang="en-US" altLang="ko-KR" sz="1050" b="1" dirty="0" smtClean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5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지점 </a:t>
            </a:r>
            <a:r>
              <a:rPr lang="en-US" altLang="ko-KR" sz="105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/ </a:t>
            </a:r>
            <a:r>
              <a:rPr lang="ko-KR" altLang="en-US" sz="1050" b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대리점 관리자   </a:t>
            </a:r>
            <a:r>
              <a:rPr lang="en-US" altLang="ko-KR" sz="105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: </a:t>
            </a:r>
            <a:r>
              <a:rPr lang="ko-KR" altLang="en-US" sz="1050" b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본사가 직영 및 대리는 하는 관리자</a:t>
            </a:r>
            <a:endParaRPr lang="en-US" altLang="ko-KR" sz="1050" b="1" dirty="0" smtClean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5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지점  </a:t>
            </a:r>
            <a:r>
              <a:rPr lang="en-US" altLang="ko-KR" sz="105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/ </a:t>
            </a:r>
            <a:r>
              <a:rPr lang="ko-KR" altLang="en-US" sz="1050" b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대리점 </a:t>
            </a:r>
            <a:r>
              <a:rPr lang="en-US" altLang="ko-KR" sz="105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manager</a:t>
            </a:r>
            <a:r>
              <a:rPr lang="ko-KR" altLang="en-US" sz="1050" b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</a:t>
            </a:r>
            <a:r>
              <a:rPr lang="en-US" altLang="ko-KR" sz="1050" b="1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: </a:t>
            </a:r>
            <a:r>
              <a:rPr lang="ko-KR" altLang="en-US" sz="1050" b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차량</a:t>
            </a:r>
            <a:r>
              <a:rPr lang="en-US" altLang="ko-KR" sz="105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050" b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단위로 정산을 </a:t>
            </a:r>
            <a:r>
              <a:rPr lang="ko-KR" altLang="en-US" sz="1050" b="1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기분적인 단위의 소그룹 </a:t>
            </a:r>
            <a:endParaRPr lang="en-US" altLang="ko-KR" sz="1050" b="1" dirty="0" smtClean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5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지점 </a:t>
            </a:r>
            <a:r>
              <a:rPr lang="en-US" altLang="ko-KR" sz="105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/ </a:t>
            </a:r>
            <a:r>
              <a:rPr lang="ko-KR" altLang="en-US" sz="1050" b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대리점 </a:t>
            </a:r>
            <a:r>
              <a:rPr lang="en-US" altLang="ko-KR" sz="105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Staff : </a:t>
            </a:r>
            <a:r>
              <a:rPr lang="ko-KR" altLang="en-US" sz="1050" b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차량의 작업을 하는 지원을 직원임 </a:t>
            </a:r>
            <a:endParaRPr lang="ko-KR" altLang="en-US" sz="1050" b="1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graphicFrame>
        <p:nvGraphicFramePr>
          <p:cNvPr id="42" name="표 4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5531851"/>
              </p:ext>
            </p:extLst>
          </p:nvPr>
        </p:nvGraphicFramePr>
        <p:xfrm>
          <a:off x="4974100" y="2017586"/>
          <a:ext cx="1155087" cy="13406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55087"/>
              </a:tblGrid>
              <a:tr h="3362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err="1" smtClean="0">
                          <a:solidFill>
                            <a:schemeClr val="tx1"/>
                          </a:solidFill>
                        </a:rPr>
                        <a:t>레포트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34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작업 중 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4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작업 중 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48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작업 중 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cxnSp>
        <p:nvCxnSpPr>
          <p:cNvPr id="43" name="꺾인 연결선 42"/>
          <p:cNvCxnSpPr>
            <a:stCxn id="42" idx="0"/>
            <a:endCxn id="4" idx="2"/>
          </p:cNvCxnSpPr>
          <p:nvPr/>
        </p:nvCxnSpPr>
        <p:spPr>
          <a:xfrm rot="16200000" flipV="1">
            <a:off x="4970107" y="1436050"/>
            <a:ext cx="521366" cy="641706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272480" y="702671"/>
            <a:ext cx="3092513" cy="24622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sz="1000" b="1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지점 </a:t>
            </a:r>
            <a:r>
              <a:rPr lang="en-US" altLang="ko-KR" sz="1000" b="1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/ </a:t>
            </a:r>
            <a:r>
              <a:rPr lang="ko-KR" altLang="en-US" sz="1000" b="1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대리점 관리자   </a:t>
            </a:r>
            <a:r>
              <a:rPr lang="en-US" altLang="ko-KR" sz="1000" b="1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: </a:t>
            </a:r>
            <a:r>
              <a:rPr lang="ko-KR" altLang="en-US" sz="1000" b="1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본사가 직영 및 대리는 하는 관리자</a:t>
            </a:r>
            <a:endParaRPr lang="en-US" altLang="ko-KR" sz="1000" b="1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198446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텍스트 개체 틀 3"/>
          <p:cNvSpPr>
            <a:spLocks noGrp="1"/>
          </p:cNvSpPr>
          <p:nvPr/>
        </p:nvSpPr>
        <p:spPr bwMode="auto">
          <a:xfrm>
            <a:off x="7743825" y="864659"/>
            <a:ext cx="2066925" cy="600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lang="ko-KR" alt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 smtClean="0"/>
          </a:p>
        </p:txBody>
      </p:sp>
      <p:sp>
        <p:nvSpPr>
          <p:cNvPr id="63" name="텍스트 개체 틀 4"/>
          <p:cNvSpPr>
            <a:spLocks noGrp="1"/>
          </p:cNvSpPr>
          <p:nvPr/>
        </p:nvSpPr>
        <p:spPr bwMode="auto">
          <a:xfrm>
            <a:off x="5342821" y="312209"/>
            <a:ext cx="2922547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 smtClean="0"/>
              <a:t> </a:t>
            </a:r>
            <a:r>
              <a:rPr lang="ko-KR" altLang="en-US" dirty="0" smtClean="0"/>
              <a:t>개인정보 처리방침 내용 확인</a:t>
            </a:r>
            <a:endParaRPr lang="ko-KR" altLang="en-US" dirty="0"/>
          </a:p>
        </p:txBody>
      </p:sp>
      <p:sp>
        <p:nvSpPr>
          <p:cNvPr id="104" name="직사각형 103"/>
          <p:cNvSpPr/>
          <p:nvPr/>
        </p:nvSpPr>
        <p:spPr>
          <a:xfrm>
            <a:off x="344488" y="5920059"/>
            <a:ext cx="1152000" cy="520577"/>
          </a:xfrm>
          <a:prstGeom prst="rect">
            <a:avLst/>
          </a:prstGeom>
          <a:solidFill>
            <a:srgbClr val="2E2E2E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이용약</a:t>
            </a:r>
            <a:r>
              <a:rPr lang="ko-KR" altLang="en-US" sz="9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</a:t>
            </a:r>
          </a:p>
        </p:txBody>
      </p:sp>
      <p:sp>
        <p:nvSpPr>
          <p:cNvPr id="64" name="텍스트 개체 틀 5"/>
          <p:cNvSpPr>
            <a:spLocks noGrp="1"/>
          </p:cNvSpPr>
          <p:nvPr/>
        </p:nvSpPr>
        <p:spPr bwMode="auto">
          <a:xfrm>
            <a:off x="1027889" y="312209"/>
            <a:ext cx="364331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 smtClean="0"/>
              <a:t>Home &gt; </a:t>
            </a:r>
            <a:r>
              <a:rPr lang="ko-KR" altLang="en-US" dirty="0" smtClean="0"/>
              <a:t>로그인 </a:t>
            </a:r>
            <a:r>
              <a:rPr lang="en-US" altLang="ko-KR" dirty="0" smtClean="0"/>
              <a:t>&gt; </a:t>
            </a:r>
            <a:r>
              <a:rPr lang="ko-KR" altLang="en-US" dirty="0" smtClean="0"/>
              <a:t>개인정보처리방침</a:t>
            </a:r>
            <a:endParaRPr lang="ko-KR" altLang="en-US" dirty="0"/>
          </a:p>
        </p:txBody>
      </p:sp>
      <p:sp>
        <p:nvSpPr>
          <p:cNvPr id="117" name="직사각형 116"/>
          <p:cNvSpPr/>
          <p:nvPr/>
        </p:nvSpPr>
        <p:spPr>
          <a:xfrm>
            <a:off x="1492544" y="5923880"/>
            <a:ext cx="1152000" cy="520577"/>
          </a:xfrm>
          <a:prstGeom prst="rect">
            <a:avLst/>
          </a:prstGeom>
          <a:solidFill>
            <a:srgbClr val="2E2E2E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개인정보처리방침</a:t>
            </a:r>
            <a:endParaRPr lang="ko-KR" altLang="en-US" sz="9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8" name="직사각형 117"/>
          <p:cNvSpPr/>
          <p:nvPr/>
        </p:nvSpPr>
        <p:spPr>
          <a:xfrm>
            <a:off x="2644672" y="5923880"/>
            <a:ext cx="1152000" cy="520577"/>
          </a:xfrm>
          <a:prstGeom prst="rect">
            <a:avLst/>
          </a:prstGeom>
          <a:solidFill>
            <a:srgbClr val="2E2E2E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개인정보취급방침</a:t>
            </a:r>
            <a:endParaRPr lang="ko-KR" altLang="en-US" sz="9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97044" y="67205"/>
            <a:ext cx="3643338" cy="216000"/>
          </a:xfrm>
        </p:spPr>
        <p:txBody>
          <a:bodyPr/>
          <a:lstStyle/>
          <a:p>
            <a:r>
              <a:rPr lang="en-US" altLang="ko-KR" dirty="0" smtClean="0"/>
              <a:t>HCS-Mobile-01-1106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/>
              <a:t>개인정보 처리방침 내용을 팝업으로 표출한다</a:t>
            </a:r>
            <a:r>
              <a:rPr lang="en-US" altLang="ko-KR" sz="900" dirty="0"/>
              <a:t>.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/>
              <a:t>확인버튼 </a:t>
            </a:r>
            <a:r>
              <a:rPr lang="ko-KR" altLang="en-US" sz="900" dirty="0" err="1"/>
              <a:t>클릭시</a:t>
            </a:r>
            <a:r>
              <a:rPr lang="ko-KR" altLang="en-US" sz="900" dirty="0"/>
              <a:t> 개인정보처리방침내용 팝업이 닫힌다</a:t>
            </a:r>
            <a:r>
              <a:rPr lang="en-US" altLang="ko-KR" sz="900" dirty="0"/>
              <a:t>.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dirty="0"/>
          </a:p>
          <a:p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ko-KR" altLang="en-US" dirty="0" err="1" smtClean="0"/>
              <a:t>캐피탈</a:t>
            </a:r>
            <a:r>
              <a:rPr lang="ko-KR" altLang="en-US" dirty="0" smtClean="0"/>
              <a:t> 운송관리시스템</a:t>
            </a: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ko-KR" altLang="en-US" dirty="0" err="1" smtClean="0"/>
              <a:t>에스</a:t>
            </a:r>
            <a:r>
              <a:rPr lang="ko-KR" altLang="en-US" dirty="0" err="1"/>
              <a:t>원</a:t>
            </a:r>
            <a:endParaRPr lang="ko-KR" altLang="en-US" dirty="0"/>
          </a:p>
        </p:txBody>
      </p:sp>
      <p:sp>
        <p:nvSpPr>
          <p:cNvPr id="61" name="텍스트 개체 틀 2"/>
          <p:cNvSpPr>
            <a:spLocks noGrp="1"/>
          </p:cNvSpPr>
          <p:nvPr/>
        </p:nvSpPr>
        <p:spPr bwMode="auto">
          <a:xfrm>
            <a:off x="4936580" y="39159"/>
            <a:ext cx="1143000" cy="25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mtClean="0"/>
          </a:p>
        </p:txBody>
      </p:sp>
      <p:grpSp>
        <p:nvGrpSpPr>
          <p:cNvPr id="3" name="그룹 2"/>
          <p:cNvGrpSpPr/>
          <p:nvPr/>
        </p:nvGrpSpPr>
        <p:grpSpPr>
          <a:xfrm>
            <a:off x="350900" y="838800"/>
            <a:ext cx="3441675" cy="5588677"/>
            <a:chOff x="363600" y="838800"/>
            <a:chExt cx="3441675" cy="5588677"/>
          </a:xfrm>
        </p:grpSpPr>
        <p:grpSp>
          <p:nvGrpSpPr>
            <p:cNvPr id="90" name="그룹 89"/>
            <p:cNvGrpSpPr/>
            <p:nvPr/>
          </p:nvGrpSpPr>
          <p:grpSpPr>
            <a:xfrm>
              <a:off x="363600" y="838800"/>
              <a:ext cx="3441675" cy="5588677"/>
              <a:chOff x="128464" y="836712"/>
              <a:chExt cx="3441675" cy="5588677"/>
            </a:xfrm>
          </p:grpSpPr>
          <p:sp>
            <p:nvSpPr>
              <p:cNvPr id="91" name="직사각형 90"/>
              <p:cNvSpPr/>
              <p:nvPr/>
            </p:nvSpPr>
            <p:spPr>
              <a:xfrm>
                <a:off x="128464" y="836712"/>
                <a:ext cx="3441675" cy="5588677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92" name="직사각형 91"/>
              <p:cNvSpPr/>
              <p:nvPr/>
            </p:nvSpPr>
            <p:spPr>
              <a:xfrm>
                <a:off x="128464" y="836712"/>
                <a:ext cx="3441675" cy="598240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94" name="Picture 3" descr="C:\Users\HQ0384\Desktop\메뉴.png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6464" y="980714"/>
                <a:ext cx="252040" cy="2880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96" name="TextBox 95"/>
            <p:cNvSpPr txBox="1"/>
            <p:nvPr/>
          </p:nvSpPr>
          <p:spPr>
            <a:xfrm>
              <a:off x="522000" y="1506303"/>
              <a:ext cx="2319615" cy="2532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800" b="1" dirty="0" err="1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현대캐피탈</a:t>
              </a:r>
              <a:r>
                <a:rPr lang="ko-KR" altLang="en-US" sz="8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운송관리시스템</a:t>
              </a:r>
              <a:endParaRPr lang="ko-KR" altLang="en-US" sz="8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522000" y="1912337"/>
              <a:ext cx="18844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6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운송 계획부터 차량 관제까지 운송과정에 필요한 업무지원을 스마트하게 관리해 드립니다</a:t>
              </a:r>
              <a:r>
                <a:rPr lang="en-US" altLang="ko-KR" sz="6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sz="6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8" name="직사각형 97"/>
            <p:cNvSpPr/>
            <p:nvPr/>
          </p:nvSpPr>
          <p:spPr>
            <a:xfrm>
              <a:off x="363600" y="1437040"/>
              <a:ext cx="3438730" cy="1165967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99" name="그룹 98"/>
            <p:cNvGrpSpPr/>
            <p:nvPr/>
          </p:nvGrpSpPr>
          <p:grpSpPr>
            <a:xfrm>
              <a:off x="429896" y="2614539"/>
              <a:ext cx="3270350" cy="2304841"/>
              <a:chOff x="244984" y="2497906"/>
              <a:chExt cx="3270350" cy="2304841"/>
            </a:xfrm>
          </p:grpSpPr>
          <p:sp>
            <p:nvSpPr>
              <p:cNvPr id="100" name="직사각형 99"/>
              <p:cNvSpPr/>
              <p:nvPr/>
            </p:nvSpPr>
            <p:spPr>
              <a:xfrm>
                <a:off x="292609" y="2808311"/>
                <a:ext cx="3222725" cy="453595"/>
              </a:xfrm>
              <a:prstGeom prst="rect">
                <a:avLst/>
              </a:prstGeom>
              <a:noFill/>
              <a:ln w="3175"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000" dirty="0" smtClean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아이</a:t>
                </a:r>
                <a:r>
                  <a:rPr lang="ko-KR" altLang="en-US" sz="1000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디</a:t>
                </a:r>
              </a:p>
            </p:txBody>
          </p:sp>
          <p:sp>
            <p:nvSpPr>
              <p:cNvPr id="101" name="직사각형 100"/>
              <p:cNvSpPr/>
              <p:nvPr/>
            </p:nvSpPr>
            <p:spPr>
              <a:xfrm>
                <a:off x="292609" y="3376353"/>
                <a:ext cx="3222725" cy="474617"/>
              </a:xfrm>
              <a:prstGeom prst="rect">
                <a:avLst/>
              </a:prstGeom>
              <a:noFill/>
              <a:ln w="3175"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000" dirty="0" smtClean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비밀번호</a:t>
                </a:r>
                <a:endParaRPr lang="ko-KR" altLang="en-US" sz="10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02" name="직사각형 101"/>
              <p:cNvSpPr/>
              <p:nvPr/>
            </p:nvSpPr>
            <p:spPr>
              <a:xfrm>
                <a:off x="316292" y="3960439"/>
                <a:ext cx="3199042" cy="520577"/>
              </a:xfrm>
              <a:prstGeom prst="rect">
                <a:avLst/>
              </a:prstGeom>
              <a:solidFill>
                <a:srgbClr val="2E2E2E"/>
              </a:solidFill>
              <a:ln w="3175"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b="1" dirty="0" smtClean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로그</a:t>
                </a:r>
                <a:r>
                  <a:rPr lang="ko-KR" altLang="en-US" sz="10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인</a:t>
                </a:r>
              </a:p>
            </p:txBody>
          </p:sp>
          <p:sp>
            <p:nvSpPr>
              <p:cNvPr id="105" name="TextBox 104"/>
              <p:cNvSpPr txBox="1"/>
              <p:nvPr/>
            </p:nvSpPr>
            <p:spPr bwMode="auto">
              <a:xfrm>
                <a:off x="244984" y="4587303"/>
                <a:ext cx="947695" cy="2154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□   아이디 저</a:t>
                </a:r>
                <a:r>
                  <a:rPr lang="ko-KR" altLang="en-US" sz="8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장</a:t>
                </a:r>
                <a:endParaRPr lang="ko-KR" altLang="en-US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06" name="TextBox 105"/>
              <p:cNvSpPr txBox="1"/>
              <p:nvPr/>
            </p:nvSpPr>
            <p:spPr>
              <a:xfrm>
                <a:off x="292608" y="2497906"/>
                <a:ext cx="563069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900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로그인</a:t>
                </a:r>
                <a:endParaRPr lang="en-US" altLang="ko-KR" sz="9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80" name="타원 79"/>
            <p:cNvSpPr>
              <a:spLocks noChangeAspect="1"/>
            </p:cNvSpPr>
            <p:nvPr/>
          </p:nvSpPr>
          <p:spPr>
            <a:xfrm>
              <a:off x="1493150" y="5831394"/>
              <a:ext cx="216000" cy="216000"/>
            </a:xfrm>
            <a:prstGeom prst="ellipse">
              <a:avLst/>
            </a:prstGeom>
            <a:solidFill>
              <a:srgbClr val="FF0000">
                <a:alpha val="80000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800" dirty="0" smtClean="0">
                  <a:solidFill>
                    <a:schemeClr val="bg1"/>
                  </a:solidFill>
                </a:rPr>
                <a:t>1</a:t>
              </a:r>
              <a:endParaRPr lang="ko-KR" altLang="en-US" sz="800" dirty="0" smtClean="0">
                <a:solidFill>
                  <a:schemeClr val="bg1"/>
                </a:solidFill>
              </a:endParaRPr>
            </a:p>
          </p:txBody>
        </p:sp>
      </p:grpSp>
      <p:grpSp>
        <p:nvGrpSpPr>
          <p:cNvPr id="206" name="그룹 205"/>
          <p:cNvGrpSpPr/>
          <p:nvPr/>
        </p:nvGrpSpPr>
        <p:grpSpPr>
          <a:xfrm>
            <a:off x="4016896" y="836712"/>
            <a:ext cx="3441675" cy="5588677"/>
            <a:chOff x="128464" y="836712"/>
            <a:chExt cx="3441675" cy="5588677"/>
          </a:xfrm>
        </p:grpSpPr>
        <p:sp>
          <p:nvSpPr>
            <p:cNvPr id="207" name="직사각형 206"/>
            <p:cNvSpPr/>
            <p:nvPr/>
          </p:nvSpPr>
          <p:spPr>
            <a:xfrm>
              <a:off x="128464" y="836712"/>
              <a:ext cx="3441675" cy="5588677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208" name="직사각형 207"/>
            <p:cNvSpPr/>
            <p:nvPr/>
          </p:nvSpPr>
          <p:spPr>
            <a:xfrm>
              <a:off x="128464" y="836712"/>
              <a:ext cx="3441675" cy="598240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pic>
          <p:nvPicPr>
            <p:cNvPr id="210" name="Picture 3" descr="C:\Users\HQ0384\Desktop\메뉴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6464" y="980714"/>
              <a:ext cx="252040" cy="2880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12" name="Picture 3" descr="C:\Users\HQ0384\Desktop\메뉴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3621" y="982802"/>
            <a:ext cx="252040" cy="288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6" name="직사각형 215"/>
          <p:cNvSpPr/>
          <p:nvPr/>
        </p:nvSpPr>
        <p:spPr>
          <a:xfrm>
            <a:off x="4016896" y="1429942"/>
            <a:ext cx="3443043" cy="1165967"/>
          </a:xfrm>
          <a:prstGeom prst="rect">
            <a:avLst/>
          </a:prstGeom>
          <a:noFill/>
          <a:ln w="31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17" name="그룹 216"/>
          <p:cNvGrpSpPr/>
          <p:nvPr/>
        </p:nvGrpSpPr>
        <p:grpSpPr>
          <a:xfrm>
            <a:off x="4024689" y="2727072"/>
            <a:ext cx="3441600" cy="1931323"/>
            <a:chOff x="178763" y="2605180"/>
            <a:chExt cx="3441600" cy="1931323"/>
          </a:xfrm>
        </p:grpSpPr>
        <p:sp>
          <p:nvSpPr>
            <p:cNvPr id="218" name="직사각형 217"/>
            <p:cNvSpPr/>
            <p:nvPr/>
          </p:nvSpPr>
          <p:spPr>
            <a:xfrm>
              <a:off x="292609" y="2998459"/>
              <a:ext cx="2140111" cy="453595"/>
            </a:xfrm>
            <a:prstGeom prst="rect">
              <a:avLst/>
            </a:prstGeom>
            <a:noFill/>
            <a:ln w="317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아이</a:t>
              </a:r>
              <a:r>
                <a:rPr lang="ko-KR" altLang="en-US" sz="10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디</a:t>
              </a:r>
            </a:p>
          </p:txBody>
        </p:sp>
        <p:sp>
          <p:nvSpPr>
            <p:cNvPr id="219" name="직사각형 218"/>
            <p:cNvSpPr/>
            <p:nvPr/>
          </p:nvSpPr>
          <p:spPr>
            <a:xfrm>
              <a:off x="292609" y="3566501"/>
              <a:ext cx="2140111" cy="474617"/>
            </a:xfrm>
            <a:prstGeom prst="rect">
              <a:avLst/>
            </a:prstGeom>
            <a:noFill/>
            <a:ln w="317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비밀번호</a:t>
              </a:r>
              <a:endParaRPr lang="ko-KR" altLang="en-US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0" name="직사각형 219"/>
            <p:cNvSpPr/>
            <p:nvPr/>
          </p:nvSpPr>
          <p:spPr>
            <a:xfrm>
              <a:off x="2549644" y="2999964"/>
              <a:ext cx="963196" cy="1041154"/>
            </a:xfrm>
            <a:prstGeom prst="rect">
              <a:avLst/>
            </a:prstGeom>
            <a:solidFill>
              <a:srgbClr val="2E2E2E"/>
            </a:solidFill>
            <a:ln w="317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로그</a:t>
              </a:r>
              <a:r>
                <a:rPr lang="ko-KR" altLang="en-US" sz="10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인</a:t>
              </a:r>
            </a:p>
          </p:txBody>
        </p:sp>
        <p:cxnSp>
          <p:nvCxnSpPr>
            <p:cNvPr id="221" name="직선 연결선 220"/>
            <p:cNvCxnSpPr/>
            <p:nvPr/>
          </p:nvCxnSpPr>
          <p:spPr>
            <a:xfrm flipH="1">
              <a:off x="178763" y="4536503"/>
              <a:ext cx="3441600" cy="0"/>
            </a:xfrm>
            <a:prstGeom prst="line">
              <a:avLst/>
            </a:prstGeom>
            <a:ln w="31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3" name="TextBox 222"/>
            <p:cNvSpPr txBox="1"/>
            <p:nvPr/>
          </p:nvSpPr>
          <p:spPr bwMode="auto">
            <a:xfrm>
              <a:off x="244984" y="4212584"/>
              <a:ext cx="947695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□   아이디 저</a:t>
              </a:r>
              <a:r>
                <a:rPr lang="ko-KR" altLang="en-US" sz="8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장</a:t>
              </a:r>
              <a:endPara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4" name="TextBox 223"/>
            <p:cNvSpPr txBox="1"/>
            <p:nvPr/>
          </p:nvSpPr>
          <p:spPr>
            <a:xfrm>
              <a:off x="292608" y="2605180"/>
              <a:ext cx="563069" cy="300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9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로그인</a:t>
              </a:r>
              <a:endParaRPr lang="en-US" altLang="ko-KR" sz="900" b="1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14" name="TextBox 213"/>
          <p:cNvSpPr txBox="1"/>
          <p:nvPr/>
        </p:nvSpPr>
        <p:spPr>
          <a:xfrm>
            <a:off x="4183014" y="1511562"/>
            <a:ext cx="2319615" cy="25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현대캐피탈</a:t>
            </a:r>
            <a:r>
              <a:rPr lang="ko-KR" altLang="en-US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운송관리시스템</a:t>
            </a:r>
            <a:endParaRPr lang="ko-KR" altLang="en-US" sz="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5" name="TextBox 214"/>
          <p:cNvSpPr txBox="1"/>
          <p:nvPr/>
        </p:nvSpPr>
        <p:spPr>
          <a:xfrm>
            <a:off x="4183014" y="1917596"/>
            <a:ext cx="1884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운송 계획부터 차량 관제까지 운송과정에 필요한 업무지원을 스마트하게 관리해 드립니다</a:t>
            </a:r>
            <a:r>
              <a:rPr lang="en-US" altLang="ko-KR" sz="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25" name="그룹 224"/>
          <p:cNvGrpSpPr/>
          <p:nvPr/>
        </p:nvGrpSpPr>
        <p:grpSpPr>
          <a:xfrm>
            <a:off x="4126938" y="4788921"/>
            <a:ext cx="3234322" cy="1411320"/>
            <a:chOff x="278518" y="4669707"/>
            <a:chExt cx="3234322" cy="1411320"/>
          </a:xfrm>
        </p:grpSpPr>
        <p:sp>
          <p:nvSpPr>
            <p:cNvPr id="226" name="직사각형 225"/>
            <p:cNvSpPr/>
            <p:nvPr/>
          </p:nvSpPr>
          <p:spPr>
            <a:xfrm>
              <a:off x="278518" y="4677435"/>
              <a:ext cx="3234322" cy="1403592"/>
            </a:xfrm>
            <a:prstGeom prst="rect">
              <a:avLst/>
            </a:prstGeom>
            <a:noFill/>
            <a:ln w="317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7" name="TextBox 226"/>
            <p:cNvSpPr txBox="1"/>
            <p:nvPr/>
          </p:nvSpPr>
          <p:spPr>
            <a:xfrm>
              <a:off x="334046" y="4695585"/>
              <a:ext cx="86302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공지사항</a:t>
              </a:r>
              <a:endParaRPr lang="ko-KR" altLang="en-US" sz="9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8" name="TextBox 227"/>
            <p:cNvSpPr txBox="1"/>
            <p:nvPr/>
          </p:nvSpPr>
          <p:spPr>
            <a:xfrm>
              <a:off x="3177138" y="4669707"/>
              <a:ext cx="30103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+</a:t>
              </a:r>
              <a:endPara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9" name="TextBox 228"/>
            <p:cNvSpPr txBox="1"/>
            <p:nvPr/>
          </p:nvSpPr>
          <p:spPr>
            <a:xfrm>
              <a:off x="285748" y="4873972"/>
              <a:ext cx="191602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• </a:t>
              </a:r>
              <a:r>
                <a:rPr lang="ko-KR" altLang="en-US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마감처리 순서 및 마감해제 처리</a:t>
              </a:r>
              <a:endParaRPr lang="en-US" altLang="ko-KR" sz="800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• </a:t>
              </a:r>
              <a:r>
                <a:rPr lang="ko-KR" altLang="en-US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차량관제 시스템 오픈</a:t>
              </a:r>
              <a:endParaRPr lang="en-US" altLang="ko-KR" sz="800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• </a:t>
              </a:r>
              <a:r>
                <a:rPr lang="ko-KR" altLang="en-US" sz="800" dirty="0" err="1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하역사</a:t>
              </a:r>
              <a:r>
                <a:rPr lang="ko-KR" altLang="en-US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800" dirty="0" err="1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등록시</a:t>
              </a:r>
              <a:r>
                <a:rPr lang="ko-KR" altLang="en-US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코드 등록방법</a:t>
              </a:r>
              <a:endParaRPr lang="en-US" altLang="ko-KR" sz="800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8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• </a:t>
              </a:r>
              <a:r>
                <a:rPr lang="ko-KR" altLang="en-US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차량관제 </a:t>
              </a:r>
              <a:r>
                <a:rPr lang="ko-KR" altLang="en-US" sz="8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시스템 오픈</a:t>
              </a:r>
              <a:endPara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8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• </a:t>
              </a:r>
              <a:r>
                <a:rPr lang="ko-KR" altLang="en-US" sz="800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하역사</a:t>
              </a:r>
              <a:r>
                <a:rPr lang="ko-KR" altLang="en-US" sz="8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800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등록시</a:t>
              </a:r>
              <a:r>
                <a:rPr lang="ko-KR" altLang="en-US" sz="8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코드 </a:t>
              </a:r>
              <a:r>
                <a:rPr lang="ko-KR" altLang="en-US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등록방법</a:t>
              </a:r>
              <a:endPara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0" name="TextBox 229"/>
            <p:cNvSpPr txBox="1"/>
            <p:nvPr/>
          </p:nvSpPr>
          <p:spPr>
            <a:xfrm>
              <a:off x="2701040" y="4894525"/>
              <a:ext cx="74704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altLang="ko-KR" sz="7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2015.11.10</a:t>
              </a:r>
              <a:endPara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1" name="TextBox 230"/>
            <p:cNvSpPr txBox="1"/>
            <p:nvPr/>
          </p:nvSpPr>
          <p:spPr>
            <a:xfrm>
              <a:off x="2698172" y="5064177"/>
              <a:ext cx="74704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altLang="ko-KR" sz="7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2015.10.05</a:t>
              </a:r>
              <a:endPara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2" name="TextBox 231"/>
            <p:cNvSpPr txBox="1"/>
            <p:nvPr/>
          </p:nvSpPr>
          <p:spPr>
            <a:xfrm>
              <a:off x="2703930" y="5251081"/>
              <a:ext cx="74704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altLang="ko-KR" sz="7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2015.10.05</a:t>
              </a:r>
              <a:endPara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3" name="TextBox 232"/>
            <p:cNvSpPr txBox="1"/>
            <p:nvPr/>
          </p:nvSpPr>
          <p:spPr>
            <a:xfrm>
              <a:off x="2698172" y="5435652"/>
              <a:ext cx="74704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altLang="ko-KR" sz="7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2015.10.05</a:t>
              </a:r>
              <a:endPara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4" name="TextBox 233"/>
            <p:cNvSpPr txBox="1"/>
            <p:nvPr/>
          </p:nvSpPr>
          <p:spPr>
            <a:xfrm>
              <a:off x="2703930" y="5622556"/>
              <a:ext cx="74704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altLang="ko-KR" sz="7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2015.10.05</a:t>
              </a:r>
              <a:endPara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72" name="타원 71"/>
          <p:cNvSpPr>
            <a:spLocks noChangeAspect="1"/>
          </p:cNvSpPr>
          <p:nvPr/>
        </p:nvSpPr>
        <p:spPr>
          <a:xfrm>
            <a:off x="5241056" y="5589240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2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pic>
        <p:nvPicPr>
          <p:cNvPr id="6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19810" y="982662"/>
            <a:ext cx="286122" cy="286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07510" y="980714"/>
            <a:ext cx="286122" cy="286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9" name="직사각형 118"/>
          <p:cNvSpPr/>
          <p:nvPr/>
        </p:nvSpPr>
        <p:spPr>
          <a:xfrm>
            <a:off x="4016896" y="838800"/>
            <a:ext cx="3440388" cy="5586589"/>
          </a:xfrm>
          <a:prstGeom prst="rect">
            <a:avLst/>
          </a:prstGeom>
          <a:solidFill>
            <a:schemeClr val="tx1">
              <a:alpha val="51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grpSp>
        <p:nvGrpSpPr>
          <p:cNvPr id="67" name="그룹 66"/>
          <p:cNvGrpSpPr/>
          <p:nvPr/>
        </p:nvGrpSpPr>
        <p:grpSpPr>
          <a:xfrm>
            <a:off x="4293461" y="1337633"/>
            <a:ext cx="2941843" cy="4881377"/>
            <a:chOff x="4315412" y="1322027"/>
            <a:chExt cx="2941843" cy="4881377"/>
          </a:xfrm>
        </p:grpSpPr>
        <p:sp>
          <p:nvSpPr>
            <p:cNvPr id="70" name="직사각형 69"/>
            <p:cNvSpPr/>
            <p:nvPr/>
          </p:nvSpPr>
          <p:spPr>
            <a:xfrm>
              <a:off x="4315412" y="5589241"/>
              <a:ext cx="2941843" cy="614163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1" name="모서리가 둥근 직사각형 70"/>
            <p:cNvSpPr/>
            <p:nvPr/>
          </p:nvSpPr>
          <p:spPr>
            <a:xfrm>
              <a:off x="5391888" y="5745956"/>
              <a:ext cx="857256" cy="354015"/>
            </a:xfrm>
            <a:prstGeom prst="roundRect">
              <a:avLst>
                <a:gd name="adj" fmla="val 4924"/>
              </a:avLst>
            </a:prstGeom>
            <a:solidFill>
              <a:schemeClr val="accent1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dirty="0" smtClean="0">
                  <a:solidFill>
                    <a:schemeClr val="bg1"/>
                  </a:solidFill>
                </a:rPr>
                <a:t>확</a:t>
              </a:r>
              <a:r>
                <a:rPr lang="ko-KR" altLang="en-US" sz="800" dirty="0">
                  <a:solidFill>
                    <a:schemeClr val="bg1"/>
                  </a:solidFill>
                </a:rPr>
                <a:t>인</a:t>
              </a:r>
              <a:endParaRPr lang="ko-KR" altLang="en-US" sz="800" dirty="0" smtClean="0">
                <a:solidFill>
                  <a:schemeClr val="bg1"/>
                </a:solidFill>
              </a:endParaRPr>
            </a:p>
          </p:txBody>
        </p:sp>
        <p:pic>
          <p:nvPicPr>
            <p:cNvPr id="68" name="그림 6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15413" y="1322027"/>
              <a:ext cx="2931568" cy="4267213"/>
            </a:xfrm>
            <a:prstGeom prst="rect">
              <a:avLst/>
            </a:prstGeom>
          </p:spPr>
        </p:pic>
      </p:grpSp>
      <p:sp>
        <p:nvSpPr>
          <p:cNvPr id="73" name="TextBox 72"/>
          <p:cNvSpPr txBox="1"/>
          <p:nvPr/>
        </p:nvSpPr>
        <p:spPr>
          <a:xfrm>
            <a:off x="728192" y="908720"/>
            <a:ext cx="2691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현대캐피탈</a:t>
            </a:r>
            <a:r>
              <a:rPr lang="en-US" altLang="ko-KR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운송관리시스템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4308056" y="908720"/>
            <a:ext cx="2691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현대캐피탈</a:t>
            </a:r>
            <a:r>
              <a:rPr lang="en-US" altLang="ko-KR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운송관리시스템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80079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텍스트 개체 틀 3"/>
          <p:cNvSpPr>
            <a:spLocks noGrp="1"/>
          </p:cNvSpPr>
          <p:nvPr/>
        </p:nvSpPr>
        <p:spPr bwMode="auto">
          <a:xfrm>
            <a:off x="7743825" y="864659"/>
            <a:ext cx="2066925" cy="600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lang="ko-KR" alt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 smtClean="0"/>
          </a:p>
        </p:txBody>
      </p:sp>
      <p:sp>
        <p:nvSpPr>
          <p:cNvPr id="63" name="텍스트 개체 틀 4"/>
          <p:cNvSpPr>
            <a:spLocks noGrp="1"/>
          </p:cNvSpPr>
          <p:nvPr/>
        </p:nvSpPr>
        <p:spPr bwMode="auto">
          <a:xfrm>
            <a:off x="5310188" y="321734"/>
            <a:ext cx="3429000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 smtClean="0"/>
              <a:t> </a:t>
            </a:r>
            <a:r>
              <a:rPr lang="ko-KR" altLang="en-US" dirty="0" smtClean="0"/>
              <a:t>개인정보 취급방침 내용 확인</a:t>
            </a:r>
            <a:endParaRPr lang="ko-KR" altLang="en-US" dirty="0"/>
          </a:p>
        </p:txBody>
      </p:sp>
      <p:sp>
        <p:nvSpPr>
          <p:cNvPr id="104" name="직사각형 103"/>
          <p:cNvSpPr/>
          <p:nvPr/>
        </p:nvSpPr>
        <p:spPr>
          <a:xfrm>
            <a:off x="344488" y="5920059"/>
            <a:ext cx="1152000" cy="520577"/>
          </a:xfrm>
          <a:prstGeom prst="rect">
            <a:avLst/>
          </a:prstGeom>
          <a:solidFill>
            <a:srgbClr val="2E2E2E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이용약</a:t>
            </a:r>
            <a:r>
              <a:rPr lang="ko-KR" altLang="en-US" sz="9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</a:t>
            </a:r>
          </a:p>
        </p:txBody>
      </p:sp>
      <p:sp>
        <p:nvSpPr>
          <p:cNvPr id="64" name="텍스트 개체 틀 5"/>
          <p:cNvSpPr>
            <a:spLocks noGrp="1"/>
          </p:cNvSpPr>
          <p:nvPr/>
        </p:nvSpPr>
        <p:spPr bwMode="auto">
          <a:xfrm>
            <a:off x="1009650" y="321734"/>
            <a:ext cx="364331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 smtClean="0"/>
              <a:t>Home &gt; </a:t>
            </a:r>
            <a:r>
              <a:rPr lang="ko-KR" altLang="en-US" dirty="0" smtClean="0"/>
              <a:t>로그인 </a:t>
            </a:r>
            <a:r>
              <a:rPr lang="en-US" altLang="ko-KR" dirty="0" smtClean="0"/>
              <a:t>&gt; </a:t>
            </a:r>
            <a:r>
              <a:rPr lang="ko-KR" altLang="en-US" dirty="0" smtClean="0"/>
              <a:t>개인정보취급방침</a:t>
            </a:r>
            <a:endParaRPr lang="ko-KR" altLang="en-US" dirty="0"/>
          </a:p>
        </p:txBody>
      </p:sp>
      <p:sp>
        <p:nvSpPr>
          <p:cNvPr id="117" name="직사각형 116"/>
          <p:cNvSpPr/>
          <p:nvPr/>
        </p:nvSpPr>
        <p:spPr>
          <a:xfrm>
            <a:off x="1492544" y="5923880"/>
            <a:ext cx="1152000" cy="520577"/>
          </a:xfrm>
          <a:prstGeom prst="rect">
            <a:avLst/>
          </a:prstGeom>
          <a:solidFill>
            <a:srgbClr val="2E2E2E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개인정보처리방침</a:t>
            </a:r>
            <a:endParaRPr lang="ko-KR" altLang="en-US" sz="9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8" name="직사각형 117"/>
          <p:cNvSpPr/>
          <p:nvPr/>
        </p:nvSpPr>
        <p:spPr>
          <a:xfrm>
            <a:off x="2644672" y="5923880"/>
            <a:ext cx="1152000" cy="520577"/>
          </a:xfrm>
          <a:prstGeom prst="rect">
            <a:avLst/>
          </a:prstGeom>
          <a:solidFill>
            <a:srgbClr val="2E2E2E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개인정보취급방침</a:t>
            </a:r>
            <a:endParaRPr lang="ko-KR" altLang="en-US" sz="9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81522" y="49743"/>
            <a:ext cx="3643338" cy="216000"/>
          </a:xfrm>
        </p:spPr>
        <p:txBody>
          <a:bodyPr/>
          <a:lstStyle/>
          <a:p>
            <a:r>
              <a:rPr lang="en-US" altLang="ko-KR" dirty="0" smtClean="0"/>
              <a:t>HCS-Mobile-01-1107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/>
              <a:t>개인정보 취급방침 내용을 팝업으로 표출한다</a:t>
            </a:r>
            <a:r>
              <a:rPr lang="en-US" altLang="ko-KR" sz="900" dirty="0"/>
              <a:t>.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/>
              <a:t>확인버튼 </a:t>
            </a:r>
            <a:r>
              <a:rPr lang="ko-KR" altLang="en-US" sz="900" dirty="0" err="1"/>
              <a:t>클릭시</a:t>
            </a:r>
            <a:r>
              <a:rPr lang="ko-KR" altLang="en-US" sz="900" dirty="0"/>
              <a:t> 개인정보취급방침내용 팝업이 닫힌다</a:t>
            </a:r>
            <a:r>
              <a:rPr lang="en-US" altLang="ko-KR" sz="900" dirty="0"/>
              <a:t>.</a:t>
            </a:r>
          </a:p>
          <a:p>
            <a:endParaRPr lang="ko-KR" altLang="en-US" sz="900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23"/>
          </p:nvPr>
        </p:nvSpPr>
        <p:spPr>
          <a:xfrm>
            <a:off x="7131757" y="48684"/>
            <a:ext cx="1224136" cy="216000"/>
          </a:xfrm>
        </p:spPr>
        <p:txBody>
          <a:bodyPr/>
          <a:lstStyle/>
          <a:p>
            <a:r>
              <a:rPr lang="ko-KR" altLang="en-US" smtClean="0"/>
              <a:t>캐피탈</a:t>
            </a:r>
            <a:r>
              <a:rPr lang="ko-KR" altLang="en-US" dirty="0" smtClean="0"/>
              <a:t> 운송관리시스템</a:t>
            </a: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24"/>
          </p:nvPr>
        </p:nvSpPr>
        <p:spPr>
          <a:xfrm>
            <a:off x="5341614" y="61876"/>
            <a:ext cx="1071001" cy="216000"/>
          </a:xfrm>
        </p:spPr>
        <p:txBody>
          <a:bodyPr/>
          <a:lstStyle/>
          <a:p>
            <a:r>
              <a:rPr lang="ko-KR" altLang="en-US" dirty="0" err="1" smtClean="0"/>
              <a:t>에스</a:t>
            </a:r>
            <a:r>
              <a:rPr lang="ko-KR" altLang="en-US" dirty="0" err="1"/>
              <a:t>원</a:t>
            </a:r>
            <a:endParaRPr lang="ko-KR" altLang="en-US" dirty="0"/>
          </a:p>
        </p:txBody>
      </p:sp>
      <p:sp>
        <p:nvSpPr>
          <p:cNvPr id="61" name="텍스트 개체 틀 2"/>
          <p:cNvSpPr>
            <a:spLocks noGrp="1"/>
          </p:cNvSpPr>
          <p:nvPr/>
        </p:nvSpPr>
        <p:spPr bwMode="auto">
          <a:xfrm>
            <a:off x="4936580" y="39159"/>
            <a:ext cx="1143000" cy="25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mtClean="0"/>
          </a:p>
        </p:txBody>
      </p:sp>
      <p:grpSp>
        <p:nvGrpSpPr>
          <p:cNvPr id="3" name="그룹 2"/>
          <p:cNvGrpSpPr/>
          <p:nvPr/>
        </p:nvGrpSpPr>
        <p:grpSpPr>
          <a:xfrm>
            <a:off x="350900" y="838800"/>
            <a:ext cx="3441675" cy="5588677"/>
            <a:chOff x="363600" y="838800"/>
            <a:chExt cx="3441675" cy="5588677"/>
          </a:xfrm>
        </p:grpSpPr>
        <p:sp>
          <p:nvSpPr>
            <p:cNvPr id="82" name="타원 81"/>
            <p:cNvSpPr>
              <a:spLocks noChangeAspect="1"/>
            </p:cNvSpPr>
            <p:nvPr/>
          </p:nvSpPr>
          <p:spPr>
            <a:xfrm>
              <a:off x="2652532" y="5828459"/>
              <a:ext cx="216000" cy="216000"/>
            </a:xfrm>
            <a:prstGeom prst="ellipse">
              <a:avLst/>
            </a:prstGeom>
            <a:solidFill>
              <a:srgbClr val="FF0000">
                <a:alpha val="80000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800" dirty="0">
                  <a:solidFill>
                    <a:schemeClr val="bg1"/>
                  </a:solidFill>
                </a:rPr>
                <a:t>1</a:t>
              </a:r>
              <a:endParaRPr lang="ko-KR" altLang="en-US" sz="800" dirty="0" smtClean="0">
                <a:solidFill>
                  <a:schemeClr val="bg1"/>
                </a:solidFill>
              </a:endParaRPr>
            </a:p>
          </p:txBody>
        </p:sp>
        <p:grpSp>
          <p:nvGrpSpPr>
            <p:cNvPr id="90" name="그룹 89"/>
            <p:cNvGrpSpPr/>
            <p:nvPr/>
          </p:nvGrpSpPr>
          <p:grpSpPr>
            <a:xfrm>
              <a:off x="363600" y="838800"/>
              <a:ext cx="3441675" cy="5588677"/>
              <a:chOff x="128464" y="836712"/>
              <a:chExt cx="3441675" cy="5588677"/>
            </a:xfrm>
          </p:grpSpPr>
          <p:sp>
            <p:nvSpPr>
              <p:cNvPr id="91" name="직사각형 90"/>
              <p:cNvSpPr/>
              <p:nvPr/>
            </p:nvSpPr>
            <p:spPr>
              <a:xfrm>
                <a:off x="128464" y="836712"/>
                <a:ext cx="3441675" cy="5588677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92" name="직사각형 91"/>
              <p:cNvSpPr/>
              <p:nvPr/>
            </p:nvSpPr>
            <p:spPr>
              <a:xfrm>
                <a:off x="128464" y="836712"/>
                <a:ext cx="3441675" cy="598240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94" name="Picture 3" descr="C:\Users\HQ0384\Desktop\메뉴.png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6464" y="980714"/>
                <a:ext cx="252040" cy="2880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96" name="TextBox 95"/>
            <p:cNvSpPr txBox="1"/>
            <p:nvPr/>
          </p:nvSpPr>
          <p:spPr>
            <a:xfrm>
              <a:off x="522000" y="1506303"/>
              <a:ext cx="2319615" cy="2532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800" b="1" dirty="0" err="1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현대캐피탈</a:t>
              </a:r>
              <a:r>
                <a:rPr lang="ko-KR" altLang="en-US" sz="8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운송관리시스템</a:t>
              </a:r>
              <a:endParaRPr lang="ko-KR" altLang="en-US" sz="8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522000" y="1912337"/>
              <a:ext cx="18844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6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운송 계획부터 차량 관제까지 운송과정에 필요한 업무지원을 스마트하게 관리해 드립니다</a:t>
              </a:r>
              <a:r>
                <a:rPr lang="en-US" altLang="ko-KR" sz="6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sz="6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8" name="직사각형 97"/>
            <p:cNvSpPr/>
            <p:nvPr/>
          </p:nvSpPr>
          <p:spPr>
            <a:xfrm>
              <a:off x="363600" y="1437040"/>
              <a:ext cx="3438730" cy="1165967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99" name="그룹 98"/>
            <p:cNvGrpSpPr/>
            <p:nvPr/>
          </p:nvGrpSpPr>
          <p:grpSpPr>
            <a:xfrm>
              <a:off x="429896" y="2614539"/>
              <a:ext cx="3270350" cy="2304841"/>
              <a:chOff x="244984" y="2497906"/>
              <a:chExt cx="3270350" cy="2304841"/>
            </a:xfrm>
          </p:grpSpPr>
          <p:sp>
            <p:nvSpPr>
              <p:cNvPr id="100" name="직사각형 99"/>
              <p:cNvSpPr/>
              <p:nvPr/>
            </p:nvSpPr>
            <p:spPr>
              <a:xfrm>
                <a:off x="292609" y="2808311"/>
                <a:ext cx="3222725" cy="453595"/>
              </a:xfrm>
              <a:prstGeom prst="rect">
                <a:avLst/>
              </a:prstGeom>
              <a:noFill/>
              <a:ln w="3175"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000" dirty="0" smtClean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아이</a:t>
                </a:r>
                <a:r>
                  <a:rPr lang="ko-KR" altLang="en-US" sz="1000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디</a:t>
                </a:r>
              </a:p>
            </p:txBody>
          </p:sp>
          <p:sp>
            <p:nvSpPr>
              <p:cNvPr id="101" name="직사각형 100"/>
              <p:cNvSpPr/>
              <p:nvPr/>
            </p:nvSpPr>
            <p:spPr>
              <a:xfrm>
                <a:off x="292609" y="3376353"/>
                <a:ext cx="3222725" cy="474617"/>
              </a:xfrm>
              <a:prstGeom prst="rect">
                <a:avLst/>
              </a:prstGeom>
              <a:noFill/>
              <a:ln w="3175"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000" dirty="0" smtClean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비밀번호</a:t>
                </a:r>
                <a:endParaRPr lang="ko-KR" altLang="en-US" sz="10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02" name="직사각형 101"/>
              <p:cNvSpPr/>
              <p:nvPr/>
            </p:nvSpPr>
            <p:spPr>
              <a:xfrm>
                <a:off x="316292" y="3960439"/>
                <a:ext cx="3199042" cy="520577"/>
              </a:xfrm>
              <a:prstGeom prst="rect">
                <a:avLst/>
              </a:prstGeom>
              <a:solidFill>
                <a:srgbClr val="2E2E2E"/>
              </a:solidFill>
              <a:ln w="3175"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b="1" dirty="0" smtClean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로그</a:t>
                </a:r>
                <a:r>
                  <a:rPr lang="ko-KR" altLang="en-US" sz="10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인</a:t>
                </a:r>
              </a:p>
            </p:txBody>
          </p:sp>
          <p:sp>
            <p:nvSpPr>
              <p:cNvPr id="105" name="TextBox 104"/>
              <p:cNvSpPr txBox="1"/>
              <p:nvPr/>
            </p:nvSpPr>
            <p:spPr bwMode="auto">
              <a:xfrm>
                <a:off x="244984" y="4587303"/>
                <a:ext cx="947695" cy="2154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□   아이디 저</a:t>
                </a:r>
                <a:r>
                  <a:rPr lang="ko-KR" altLang="en-US" sz="8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장</a:t>
                </a:r>
                <a:endParaRPr lang="ko-KR" altLang="en-US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06" name="TextBox 105"/>
              <p:cNvSpPr txBox="1"/>
              <p:nvPr/>
            </p:nvSpPr>
            <p:spPr>
              <a:xfrm>
                <a:off x="292608" y="2497906"/>
                <a:ext cx="563069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900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로그인</a:t>
                </a:r>
                <a:endParaRPr lang="en-US" altLang="ko-KR" sz="9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grpSp>
        <p:nvGrpSpPr>
          <p:cNvPr id="206" name="그룹 205"/>
          <p:cNvGrpSpPr/>
          <p:nvPr/>
        </p:nvGrpSpPr>
        <p:grpSpPr>
          <a:xfrm>
            <a:off x="4016896" y="836712"/>
            <a:ext cx="3441675" cy="5588677"/>
            <a:chOff x="128464" y="836712"/>
            <a:chExt cx="3441675" cy="5588677"/>
          </a:xfrm>
        </p:grpSpPr>
        <p:sp>
          <p:nvSpPr>
            <p:cNvPr id="207" name="직사각형 206"/>
            <p:cNvSpPr/>
            <p:nvPr/>
          </p:nvSpPr>
          <p:spPr>
            <a:xfrm>
              <a:off x="128464" y="836712"/>
              <a:ext cx="3441675" cy="5588677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208" name="직사각형 207"/>
            <p:cNvSpPr/>
            <p:nvPr/>
          </p:nvSpPr>
          <p:spPr>
            <a:xfrm>
              <a:off x="128464" y="836712"/>
              <a:ext cx="3441675" cy="598240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pic>
          <p:nvPicPr>
            <p:cNvPr id="210" name="Picture 3" descr="C:\Users\HQ0384\Desktop\메뉴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6464" y="980714"/>
              <a:ext cx="252040" cy="2880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12" name="Picture 3" descr="C:\Users\HQ0384\Desktop\메뉴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3621" y="982802"/>
            <a:ext cx="252040" cy="288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6" name="직사각형 215"/>
          <p:cNvSpPr/>
          <p:nvPr/>
        </p:nvSpPr>
        <p:spPr>
          <a:xfrm>
            <a:off x="4016896" y="1429942"/>
            <a:ext cx="3443043" cy="1165967"/>
          </a:xfrm>
          <a:prstGeom prst="rect">
            <a:avLst/>
          </a:prstGeom>
          <a:noFill/>
          <a:ln w="31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17" name="그룹 216"/>
          <p:cNvGrpSpPr/>
          <p:nvPr/>
        </p:nvGrpSpPr>
        <p:grpSpPr>
          <a:xfrm>
            <a:off x="4024689" y="2727072"/>
            <a:ext cx="3441600" cy="1931323"/>
            <a:chOff x="178763" y="2605180"/>
            <a:chExt cx="3441600" cy="1931323"/>
          </a:xfrm>
        </p:grpSpPr>
        <p:sp>
          <p:nvSpPr>
            <p:cNvPr id="218" name="직사각형 217"/>
            <p:cNvSpPr/>
            <p:nvPr/>
          </p:nvSpPr>
          <p:spPr>
            <a:xfrm>
              <a:off x="292609" y="2998459"/>
              <a:ext cx="2140111" cy="453595"/>
            </a:xfrm>
            <a:prstGeom prst="rect">
              <a:avLst/>
            </a:prstGeom>
            <a:noFill/>
            <a:ln w="317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아이</a:t>
              </a:r>
              <a:r>
                <a:rPr lang="ko-KR" altLang="en-US" sz="10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디</a:t>
              </a:r>
            </a:p>
          </p:txBody>
        </p:sp>
        <p:sp>
          <p:nvSpPr>
            <p:cNvPr id="219" name="직사각형 218"/>
            <p:cNvSpPr/>
            <p:nvPr/>
          </p:nvSpPr>
          <p:spPr>
            <a:xfrm>
              <a:off x="292609" y="3566501"/>
              <a:ext cx="2140111" cy="474617"/>
            </a:xfrm>
            <a:prstGeom prst="rect">
              <a:avLst/>
            </a:prstGeom>
            <a:noFill/>
            <a:ln w="317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비밀번호</a:t>
              </a:r>
              <a:endParaRPr lang="ko-KR" altLang="en-US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0" name="직사각형 219"/>
            <p:cNvSpPr/>
            <p:nvPr/>
          </p:nvSpPr>
          <p:spPr>
            <a:xfrm>
              <a:off x="2549644" y="2999964"/>
              <a:ext cx="963196" cy="1041154"/>
            </a:xfrm>
            <a:prstGeom prst="rect">
              <a:avLst/>
            </a:prstGeom>
            <a:solidFill>
              <a:srgbClr val="2E2E2E"/>
            </a:solidFill>
            <a:ln w="317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로그</a:t>
              </a:r>
              <a:r>
                <a:rPr lang="ko-KR" altLang="en-US" sz="10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인</a:t>
              </a:r>
            </a:p>
          </p:txBody>
        </p:sp>
        <p:cxnSp>
          <p:nvCxnSpPr>
            <p:cNvPr id="221" name="직선 연결선 220"/>
            <p:cNvCxnSpPr/>
            <p:nvPr/>
          </p:nvCxnSpPr>
          <p:spPr>
            <a:xfrm flipH="1">
              <a:off x="178763" y="4536503"/>
              <a:ext cx="3441600" cy="0"/>
            </a:xfrm>
            <a:prstGeom prst="line">
              <a:avLst/>
            </a:prstGeom>
            <a:ln w="31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3" name="TextBox 222"/>
            <p:cNvSpPr txBox="1"/>
            <p:nvPr/>
          </p:nvSpPr>
          <p:spPr bwMode="auto">
            <a:xfrm>
              <a:off x="244984" y="4212584"/>
              <a:ext cx="947695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□   아이디 저</a:t>
              </a:r>
              <a:r>
                <a:rPr lang="ko-KR" altLang="en-US" sz="8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장</a:t>
              </a:r>
              <a:endPara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4" name="TextBox 223"/>
            <p:cNvSpPr txBox="1"/>
            <p:nvPr/>
          </p:nvSpPr>
          <p:spPr>
            <a:xfrm>
              <a:off x="292608" y="2605180"/>
              <a:ext cx="563069" cy="300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9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로그인</a:t>
              </a:r>
              <a:endParaRPr lang="en-US" altLang="ko-KR" sz="900" b="1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225" name="그룹 224"/>
          <p:cNvGrpSpPr/>
          <p:nvPr/>
        </p:nvGrpSpPr>
        <p:grpSpPr>
          <a:xfrm>
            <a:off x="4126938" y="4788921"/>
            <a:ext cx="3234322" cy="1411320"/>
            <a:chOff x="278518" y="4669707"/>
            <a:chExt cx="3234322" cy="1411320"/>
          </a:xfrm>
        </p:grpSpPr>
        <p:sp>
          <p:nvSpPr>
            <p:cNvPr id="226" name="직사각형 225"/>
            <p:cNvSpPr/>
            <p:nvPr/>
          </p:nvSpPr>
          <p:spPr>
            <a:xfrm>
              <a:off x="278518" y="4677435"/>
              <a:ext cx="3234322" cy="1403592"/>
            </a:xfrm>
            <a:prstGeom prst="rect">
              <a:avLst/>
            </a:prstGeom>
            <a:noFill/>
            <a:ln w="317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7" name="TextBox 226"/>
            <p:cNvSpPr txBox="1"/>
            <p:nvPr/>
          </p:nvSpPr>
          <p:spPr>
            <a:xfrm>
              <a:off x="334046" y="4695585"/>
              <a:ext cx="86302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공지사항</a:t>
              </a:r>
              <a:endParaRPr lang="ko-KR" altLang="en-US" sz="9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8" name="TextBox 227"/>
            <p:cNvSpPr txBox="1"/>
            <p:nvPr/>
          </p:nvSpPr>
          <p:spPr>
            <a:xfrm>
              <a:off x="3177138" y="4669707"/>
              <a:ext cx="30103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+</a:t>
              </a:r>
              <a:endPara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9" name="TextBox 228"/>
            <p:cNvSpPr txBox="1"/>
            <p:nvPr/>
          </p:nvSpPr>
          <p:spPr>
            <a:xfrm>
              <a:off x="285748" y="4873972"/>
              <a:ext cx="191602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• </a:t>
              </a:r>
              <a:r>
                <a:rPr lang="ko-KR" altLang="en-US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마감처리 순서 및 마감해제 처리</a:t>
              </a:r>
              <a:endParaRPr lang="en-US" altLang="ko-KR" sz="800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• </a:t>
              </a:r>
              <a:r>
                <a:rPr lang="ko-KR" altLang="en-US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차량관제 시스템 오픈</a:t>
              </a:r>
              <a:endParaRPr lang="en-US" altLang="ko-KR" sz="800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• </a:t>
              </a:r>
              <a:r>
                <a:rPr lang="ko-KR" altLang="en-US" sz="800" dirty="0" err="1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하역사</a:t>
              </a:r>
              <a:r>
                <a:rPr lang="ko-KR" altLang="en-US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800" dirty="0" err="1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등록시</a:t>
              </a:r>
              <a:r>
                <a:rPr lang="ko-KR" altLang="en-US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코드 등록방법</a:t>
              </a:r>
              <a:endParaRPr lang="en-US" altLang="ko-KR" sz="800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8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• </a:t>
              </a:r>
              <a:r>
                <a:rPr lang="ko-KR" altLang="en-US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차량관제 </a:t>
              </a:r>
              <a:r>
                <a:rPr lang="ko-KR" altLang="en-US" sz="8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시스템 오픈</a:t>
              </a:r>
              <a:endPara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8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• </a:t>
              </a:r>
              <a:r>
                <a:rPr lang="ko-KR" altLang="en-US" sz="800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하역사</a:t>
              </a:r>
              <a:r>
                <a:rPr lang="ko-KR" altLang="en-US" sz="8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800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등록시</a:t>
              </a:r>
              <a:r>
                <a:rPr lang="ko-KR" altLang="en-US" sz="8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코드 </a:t>
              </a:r>
              <a:r>
                <a:rPr lang="ko-KR" altLang="en-US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등록방법</a:t>
              </a:r>
              <a:endPara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0" name="TextBox 229"/>
            <p:cNvSpPr txBox="1"/>
            <p:nvPr/>
          </p:nvSpPr>
          <p:spPr>
            <a:xfrm>
              <a:off x="2701040" y="4894525"/>
              <a:ext cx="74704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altLang="ko-KR" sz="7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2015.11.10</a:t>
              </a:r>
              <a:endPara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1" name="TextBox 230"/>
            <p:cNvSpPr txBox="1"/>
            <p:nvPr/>
          </p:nvSpPr>
          <p:spPr>
            <a:xfrm>
              <a:off x="2698172" y="5064177"/>
              <a:ext cx="74704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altLang="ko-KR" sz="7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2015.10.05</a:t>
              </a:r>
              <a:endPara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2" name="TextBox 231"/>
            <p:cNvSpPr txBox="1"/>
            <p:nvPr/>
          </p:nvSpPr>
          <p:spPr>
            <a:xfrm>
              <a:off x="2703930" y="5251081"/>
              <a:ext cx="74704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altLang="ko-KR" sz="7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2015.10.05</a:t>
              </a:r>
              <a:endPara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3" name="TextBox 232"/>
            <p:cNvSpPr txBox="1"/>
            <p:nvPr/>
          </p:nvSpPr>
          <p:spPr>
            <a:xfrm>
              <a:off x="2698172" y="5435652"/>
              <a:ext cx="74704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altLang="ko-KR" sz="7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2015.10.05</a:t>
              </a:r>
              <a:endPara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4" name="TextBox 233"/>
            <p:cNvSpPr txBox="1"/>
            <p:nvPr/>
          </p:nvSpPr>
          <p:spPr>
            <a:xfrm>
              <a:off x="2703930" y="5622556"/>
              <a:ext cx="74704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altLang="ko-KR" sz="7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2015.10.05</a:t>
              </a:r>
              <a:endPara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14" name="TextBox 213"/>
          <p:cNvSpPr txBox="1"/>
          <p:nvPr/>
        </p:nvSpPr>
        <p:spPr>
          <a:xfrm>
            <a:off x="4183014" y="1511562"/>
            <a:ext cx="2319615" cy="25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현대캐피탈</a:t>
            </a:r>
            <a:r>
              <a:rPr lang="ko-KR" altLang="en-US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운송관리시스템</a:t>
            </a:r>
            <a:endParaRPr lang="ko-KR" altLang="en-US" sz="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5" name="TextBox 214"/>
          <p:cNvSpPr txBox="1"/>
          <p:nvPr/>
        </p:nvSpPr>
        <p:spPr>
          <a:xfrm>
            <a:off x="4183014" y="1917596"/>
            <a:ext cx="1884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운송 계획부터 차량 관제까지 운송과정에 필요한 업무지원을 스마트하게 관리해 드립니다</a:t>
            </a:r>
            <a:r>
              <a:rPr lang="en-US" altLang="ko-KR" sz="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2" name="타원 71"/>
          <p:cNvSpPr>
            <a:spLocks noChangeAspect="1"/>
          </p:cNvSpPr>
          <p:nvPr/>
        </p:nvSpPr>
        <p:spPr>
          <a:xfrm>
            <a:off x="5241032" y="5555332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2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pic>
        <p:nvPicPr>
          <p:cNvPr id="6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19810" y="982662"/>
            <a:ext cx="286122" cy="286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40467" y="1016672"/>
            <a:ext cx="286122" cy="286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9" name="직사각형 118"/>
          <p:cNvSpPr/>
          <p:nvPr/>
        </p:nvSpPr>
        <p:spPr>
          <a:xfrm>
            <a:off x="4015331" y="845609"/>
            <a:ext cx="3440388" cy="5586589"/>
          </a:xfrm>
          <a:prstGeom prst="rect">
            <a:avLst/>
          </a:prstGeom>
          <a:solidFill>
            <a:schemeClr val="tx1">
              <a:alpha val="51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grpSp>
        <p:nvGrpSpPr>
          <p:cNvPr id="67" name="그룹 66"/>
          <p:cNvGrpSpPr/>
          <p:nvPr/>
        </p:nvGrpSpPr>
        <p:grpSpPr>
          <a:xfrm>
            <a:off x="4313275" y="1333472"/>
            <a:ext cx="2943980" cy="4881377"/>
            <a:chOff x="4313276" y="1322027"/>
            <a:chExt cx="2943980" cy="4881377"/>
          </a:xfrm>
        </p:grpSpPr>
        <p:pic>
          <p:nvPicPr>
            <p:cNvPr id="68" name="그림 6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15413" y="1322027"/>
              <a:ext cx="2931568" cy="4267213"/>
            </a:xfrm>
            <a:prstGeom prst="rect">
              <a:avLst/>
            </a:prstGeom>
          </p:spPr>
        </p:pic>
        <p:sp>
          <p:nvSpPr>
            <p:cNvPr id="70" name="직사각형 69"/>
            <p:cNvSpPr/>
            <p:nvPr/>
          </p:nvSpPr>
          <p:spPr>
            <a:xfrm>
              <a:off x="4313276" y="5589241"/>
              <a:ext cx="2943980" cy="614163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1" name="모서리가 둥근 직사각형 70"/>
            <p:cNvSpPr/>
            <p:nvPr/>
          </p:nvSpPr>
          <p:spPr>
            <a:xfrm>
              <a:off x="5391888" y="5745956"/>
              <a:ext cx="857256" cy="354015"/>
            </a:xfrm>
            <a:prstGeom prst="roundRect">
              <a:avLst>
                <a:gd name="adj" fmla="val 4924"/>
              </a:avLst>
            </a:prstGeom>
            <a:solidFill>
              <a:schemeClr val="accent1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dirty="0" smtClean="0">
                  <a:solidFill>
                    <a:schemeClr val="bg1"/>
                  </a:solidFill>
                </a:rPr>
                <a:t>확</a:t>
              </a:r>
              <a:r>
                <a:rPr lang="ko-KR" altLang="en-US" sz="800" dirty="0">
                  <a:solidFill>
                    <a:schemeClr val="bg1"/>
                  </a:solidFill>
                </a:rPr>
                <a:t>인</a:t>
              </a:r>
              <a:endParaRPr lang="ko-KR" altLang="en-US" sz="800" dirty="0" smtClean="0">
                <a:solidFill>
                  <a:schemeClr val="bg1"/>
                </a:solidFill>
              </a:endParaRPr>
            </a:p>
          </p:txBody>
        </p:sp>
      </p:grpSp>
      <p:sp>
        <p:nvSpPr>
          <p:cNvPr id="73" name="TextBox 72"/>
          <p:cNvSpPr txBox="1"/>
          <p:nvPr/>
        </p:nvSpPr>
        <p:spPr>
          <a:xfrm>
            <a:off x="728192" y="908720"/>
            <a:ext cx="2691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현대캐피탈</a:t>
            </a:r>
            <a:r>
              <a:rPr lang="en-US" altLang="ko-KR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운송관리시스템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4313275" y="917974"/>
            <a:ext cx="2691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현대캐피탈</a:t>
            </a:r>
            <a:r>
              <a:rPr lang="en-US" altLang="ko-KR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운송관리시스템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94321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제목 1"/>
          <p:cNvSpPr>
            <a:spLocks noGrp="1"/>
          </p:cNvSpPr>
          <p:nvPr/>
        </p:nvSpPr>
        <p:spPr bwMode="auto">
          <a:xfrm>
            <a:off x="952500" y="26459"/>
            <a:ext cx="3643313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dirty="0" smtClean="0"/>
              <a:t>HCS-Mobile-01-1108</a:t>
            </a:r>
            <a:endParaRPr lang="ko-KR" altLang="en-US" dirty="0"/>
          </a:p>
        </p:txBody>
      </p:sp>
      <p:sp>
        <p:nvSpPr>
          <p:cNvPr id="62" name="텍스트 개체 틀 3"/>
          <p:cNvSpPr>
            <a:spLocks noGrp="1"/>
          </p:cNvSpPr>
          <p:nvPr/>
        </p:nvSpPr>
        <p:spPr bwMode="auto">
          <a:xfrm>
            <a:off x="7743825" y="864659"/>
            <a:ext cx="2066925" cy="600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lang="ko-KR" alt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 smtClean="0"/>
          </a:p>
        </p:txBody>
      </p:sp>
      <p:sp>
        <p:nvSpPr>
          <p:cNvPr id="63" name="텍스트 개체 틀 4"/>
          <p:cNvSpPr>
            <a:spLocks noGrp="1"/>
          </p:cNvSpPr>
          <p:nvPr/>
        </p:nvSpPr>
        <p:spPr bwMode="auto">
          <a:xfrm>
            <a:off x="5300663" y="321734"/>
            <a:ext cx="3429000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 smtClean="0"/>
              <a:t>  </a:t>
            </a:r>
            <a:r>
              <a:rPr lang="ko-KR" altLang="en-US" dirty="0" smtClean="0"/>
              <a:t>사용자</a:t>
            </a:r>
            <a:r>
              <a:rPr lang="en-US" altLang="ko-KR" dirty="0"/>
              <a:t> </a:t>
            </a:r>
            <a:r>
              <a:rPr lang="ko-KR" altLang="en-US" dirty="0" smtClean="0"/>
              <a:t>약관 동의 </a:t>
            </a:r>
            <a:r>
              <a:rPr lang="en-US" altLang="ko-KR" dirty="0" smtClean="0"/>
              <a:t>(</a:t>
            </a:r>
            <a:r>
              <a:rPr lang="ko-KR" altLang="en-US" dirty="0" smtClean="0"/>
              <a:t>최초로그인시 </a:t>
            </a:r>
            <a:r>
              <a:rPr lang="en-US" altLang="ko-KR" dirty="0" smtClean="0"/>
              <a:t>1</a:t>
            </a:r>
            <a:r>
              <a:rPr lang="ko-KR" altLang="en-US" dirty="0" smtClean="0"/>
              <a:t>회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64" name="텍스트 개체 틀 5"/>
          <p:cNvSpPr>
            <a:spLocks noGrp="1"/>
          </p:cNvSpPr>
          <p:nvPr/>
        </p:nvSpPr>
        <p:spPr bwMode="auto">
          <a:xfrm>
            <a:off x="1002085" y="312209"/>
            <a:ext cx="364331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/>
              <a:t>Home &gt; </a:t>
            </a:r>
            <a:r>
              <a:rPr lang="ko-KR" altLang="en-US" dirty="0"/>
              <a:t>로그인 </a:t>
            </a:r>
            <a:r>
              <a:rPr lang="en-US" altLang="ko-KR" dirty="0"/>
              <a:t>&gt; </a:t>
            </a:r>
            <a:r>
              <a:rPr lang="ko-KR" altLang="en-US" dirty="0" smtClean="0"/>
              <a:t>이용 약관 동의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/>
              <a:t>이용약관 내용 팝업이 표출된다</a:t>
            </a:r>
            <a:r>
              <a:rPr lang="en-US" altLang="ko-KR" sz="900" dirty="0"/>
              <a:t>.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/>
              <a:t>체크박스를 클릭하여 이용약관에 동의의사를 표시한다</a:t>
            </a:r>
            <a:r>
              <a:rPr lang="en-US" altLang="ko-KR" sz="900" dirty="0"/>
              <a:t>..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/>
              <a:t>체크박스를 클릭하여 개인정보 처리방침 동의의사를 표시한다</a:t>
            </a:r>
            <a:r>
              <a:rPr lang="en-US" altLang="ko-KR" sz="900" dirty="0"/>
              <a:t>.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/>
              <a:t>체크박스 클릭하여 개인정보 취급방침 동의의사를 표시한다</a:t>
            </a:r>
            <a:r>
              <a:rPr lang="en-US" altLang="ko-KR" sz="900" dirty="0"/>
              <a:t>.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/>
              <a:t>전체 동의 </a:t>
            </a:r>
            <a:r>
              <a:rPr lang="ko-KR" altLang="en-US" sz="900" dirty="0" err="1"/>
              <a:t>체크시</a:t>
            </a:r>
            <a:r>
              <a:rPr lang="ko-KR" altLang="en-US" sz="900" dirty="0"/>
              <a:t> 이용약관</a:t>
            </a:r>
            <a:r>
              <a:rPr lang="en-US" altLang="ko-KR" sz="900" dirty="0"/>
              <a:t>, </a:t>
            </a:r>
            <a:r>
              <a:rPr lang="ko-KR" altLang="en-US" sz="900" dirty="0"/>
              <a:t>개인정보 처리방침</a:t>
            </a:r>
            <a:r>
              <a:rPr lang="en-US" altLang="ko-KR" sz="900" dirty="0"/>
              <a:t>, </a:t>
            </a:r>
            <a:r>
              <a:rPr lang="ko-KR" altLang="en-US" sz="900" dirty="0"/>
              <a:t>개인정보 취급방침 모두 동의함에 체크된다</a:t>
            </a:r>
            <a:r>
              <a:rPr lang="en-US" altLang="ko-KR" sz="900" dirty="0"/>
              <a:t>.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/>
              <a:t>확인버튼 </a:t>
            </a:r>
            <a:r>
              <a:rPr lang="ko-KR" altLang="en-US" sz="900" dirty="0" err="1"/>
              <a:t>클릭시</a:t>
            </a:r>
            <a:r>
              <a:rPr lang="ko-KR" altLang="en-US" sz="900" dirty="0"/>
              <a:t> </a:t>
            </a:r>
            <a:r>
              <a:rPr lang="ko-KR" altLang="en-US" sz="900" dirty="0" smtClean="0"/>
              <a:t>모든 약관에 동의해야만 계약서 화면으로 이동한다</a:t>
            </a:r>
            <a:r>
              <a:rPr lang="en-US" altLang="ko-KR" sz="900" dirty="0" smtClean="0"/>
              <a:t>.(</a:t>
            </a:r>
            <a:r>
              <a:rPr lang="ko-KR" altLang="en-US" sz="900" dirty="0"/>
              <a:t>전자문서 연동</a:t>
            </a:r>
            <a:r>
              <a:rPr lang="en-US" altLang="ko-KR" sz="900" dirty="0" smtClean="0"/>
              <a:t>)</a:t>
            </a:r>
          </a:p>
          <a:p>
            <a:pPr marL="22860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 smtClean="0"/>
          </a:p>
          <a:p>
            <a:pPr marL="22860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/>
              <a:t>취소버튼 </a:t>
            </a:r>
            <a:r>
              <a:rPr lang="ko-KR" altLang="en-US" sz="900" dirty="0" err="1"/>
              <a:t>클릭시</a:t>
            </a:r>
            <a:r>
              <a:rPr lang="ko-KR" altLang="en-US" sz="900" dirty="0"/>
              <a:t> 로그인 화면으로 이동한다</a:t>
            </a:r>
            <a:r>
              <a:rPr lang="en-US" altLang="ko-KR" sz="900" dirty="0"/>
              <a:t>.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/>
              <a:t>확인버튼 </a:t>
            </a:r>
            <a:r>
              <a:rPr lang="ko-KR" altLang="en-US" sz="900" dirty="0" err="1"/>
              <a:t>클릭시</a:t>
            </a:r>
            <a:r>
              <a:rPr lang="ko-KR" altLang="en-US" sz="900" dirty="0"/>
              <a:t> 이용약관 팝업이 닫힌다</a:t>
            </a:r>
            <a:r>
              <a:rPr lang="en-US" altLang="ko-KR" sz="900" dirty="0" smtClean="0"/>
              <a:t>.</a:t>
            </a:r>
            <a:endParaRPr lang="en-US" altLang="ko-KR" sz="900" dirty="0"/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endParaRPr lang="en-US" altLang="ko-KR" sz="900" dirty="0"/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endParaRPr lang="en-US" altLang="ko-KR" sz="900" dirty="0"/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endParaRPr lang="en-US" altLang="ko-KR" sz="900" dirty="0"/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r>
              <a:rPr lang="en-US" altLang="ko-KR" sz="900" dirty="0"/>
              <a:t>                          (</a:t>
            </a:r>
            <a:r>
              <a:rPr lang="ko-KR" altLang="en-US" sz="900" dirty="0"/>
              <a:t>다음페이지 계속</a:t>
            </a:r>
            <a:r>
              <a:rPr lang="en-US" altLang="ko-KR" sz="900" dirty="0"/>
              <a:t>)</a:t>
            </a:r>
          </a:p>
          <a:p>
            <a:endParaRPr lang="ko-KR" altLang="en-US" sz="900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ko-KR" altLang="en-US" dirty="0" err="1" smtClean="0"/>
              <a:t>캐피탈</a:t>
            </a:r>
            <a:r>
              <a:rPr lang="ko-KR" altLang="en-US" dirty="0" smtClean="0"/>
              <a:t> 운송관리시스템</a:t>
            </a:r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ko-KR" altLang="en-US" dirty="0" err="1" smtClean="0"/>
              <a:t>에스원</a:t>
            </a:r>
            <a:endParaRPr lang="ko-KR" altLang="en-US" dirty="0"/>
          </a:p>
        </p:txBody>
      </p:sp>
      <p:sp>
        <p:nvSpPr>
          <p:cNvPr id="61" name="텍스트 개체 틀 2"/>
          <p:cNvSpPr>
            <a:spLocks noGrp="1"/>
          </p:cNvSpPr>
          <p:nvPr/>
        </p:nvSpPr>
        <p:spPr bwMode="auto">
          <a:xfrm>
            <a:off x="4936580" y="39159"/>
            <a:ext cx="1143000" cy="25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mtClean="0"/>
          </a:p>
        </p:txBody>
      </p:sp>
      <p:grpSp>
        <p:nvGrpSpPr>
          <p:cNvPr id="3" name="그룹 2"/>
          <p:cNvGrpSpPr/>
          <p:nvPr/>
        </p:nvGrpSpPr>
        <p:grpSpPr>
          <a:xfrm>
            <a:off x="350900" y="838800"/>
            <a:ext cx="3441675" cy="5588677"/>
            <a:chOff x="350900" y="838800"/>
            <a:chExt cx="3441675" cy="5588677"/>
          </a:xfrm>
        </p:grpSpPr>
        <p:pic>
          <p:nvPicPr>
            <p:cNvPr id="27" name="Picture 3" descr="C:\Users\HQ0384\Desktop\메뉴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8900" y="982802"/>
              <a:ext cx="252040" cy="2880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TextBox 31"/>
            <p:cNvSpPr txBox="1"/>
            <p:nvPr/>
          </p:nvSpPr>
          <p:spPr>
            <a:xfrm>
              <a:off x="475780" y="1550233"/>
              <a:ext cx="147959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이용약관 </a:t>
              </a:r>
              <a:endPara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33" name="직선 연결선 32"/>
            <p:cNvCxnSpPr/>
            <p:nvPr/>
          </p:nvCxnSpPr>
          <p:spPr>
            <a:xfrm flipH="1">
              <a:off x="556202" y="1802508"/>
              <a:ext cx="540000" cy="0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직사각형 34"/>
            <p:cNvSpPr/>
            <p:nvPr/>
          </p:nvSpPr>
          <p:spPr>
            <a:xfrm>
              <a:off x="350900" y="838800"/>
              <a:ext cx="3441675" cy="5588677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350900" y="838800"/>
              <a:ext cx="3441675" cy="598240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41" name="직사각형 140"/>
            <p:cNvSpPr/>
            <p:nvPr/>
          </p:nvSpPr>
          <p:spPr>
            <a:xfrm>
              <a:off x="460634" y="1878733"/>
              <a:ext cx="3234322" cy="614163"/>
            </a:xfrm>
            <a:prstGeom prst="rect">
              <a:avLst/>
            </a:prstGeom>
            <a:noFill/>
            <a:ln w="317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9" name="TextBox 148"/>
            <p:cNvSpPr txBox="1"/>
            <p:nvPr/>
          </p:nvSpPr>
          <p:spPr>
            <a:xfrm>
              <a:off x="469742" y="2852936"/>
              <a:ext cx="147959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개인정보 처리방침</a:t>
              </a:r>
              <a:endPara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150" name="직선 연결선 149"/>
            <p:cNvCxnSpPr/>
            <p:nvPr/>
          </p:nvCxnSpPr>
          <p:spPr>
            <a:xfrm flipH="1">
              <a:off x="550164" y="3105211"/>
              <a:ext cx="1080000" cy="0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1" name="직사각형 150"/>
            <p:cNvSpPr/>
            <p:nvPr/>
          </p:nvSpPr>
          <p:spPr>
            <a:xfrm>
              <a:off x="454596" y="3181436"/>
              <a:ext cx="3234322" cy="614164"/>
            </a:xfrm>
            <a:prstGeom prst="rect">
              <a:avLst/>
            </a:prstGeom>
            <a:noFill/>
            <a:ln w="317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2" name="TextBox 151"/>
            <p:cNvSpPr txBox="1"/>
            <p:nvPr/>
          </p:nvSpPr>
          <p:spPr>
            <a:xfrm>
              <a:off x="457042" y="4142520"/>
              <a:ext cx="147959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개인정보 취급방침</a:t>
              </a:r>
              <a:endPara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153" name="직선 연결선 152"/>
            <p:cNvCxnSpPr/>
            <p:nvPr/>
          </p:nvCxnSpPr>
          <p:spPr>
            <a:xfrm flipH="1">
              <a:off x="537464" y="4394795"/>
              <a:ext cx="1080000" cy="0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4" name="직사각형 153"/>
            <p:cNvSpPr/>
            <p:nvPr/>
          </p:nvSpPr>
          <p:spPr>
            <a:xfrm>
              <a:off x="441896" y="4471020"/>
              <a:ext cx="3234322" cy="626741"/>
            </a:xfrm>
            <a:prstGeom prst="rect">
              <a:avLst/>
            </a:prstGeom>
            <a:noFill/>
            <a:ln w="317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5" name="TextBox 154"/>
            <p:cNvSpPr txBox="1"/>
            <p:nvPr/>
          </p:nvSpPr>
          <p:spPr bwMode="auto">
            <a:xfrm>
              <a:off x="417196" y="2564904"/>
              <a:ext cx="691215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□  동의함</a:t>
              </a:r>
              <a:r>
                <a:rPr lang="en-US" altLang="ko-KR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6" name="TextBox 155"/>
            <p:cNvSpPr txBox="1"/>
            <p:nvPr/>
          </p:nvSpPr>
          <p:spPr bwMode="auto">
            <a:xfrm>
              <a:off x="445361" y="3861048"/>
              <a:ext cx="691215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□  동의함</a:t>
              </a:r>
              <a:r>
                <a:rPr lang="en-US" altLang="ko-KR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7" name="TextBox 156"/>
            <p:cNvSpPr txBox="1"/>
            <p:nvPr/>
          </p:nvSpPr>
          <p:spPr bwMode="auto">
            <a:xfrm>
              <a:off x="450404" y="5157192"/>
              <a:ext cx="691215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□  동의함</a:t>
              </a:r>
              <a:r>
                <a:rPr lang="en-US" altLang="ko-KR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8" name="TextBox 157"/>
            <p:cNvSpPr txBox="1"/>
            <p:nvPr/>
          </p:nvSpPr>
          <p:spPr bwMode="auto">
            <a:xfrm>
              <a:off x="1597489" y="5373796"/>
              <a:ext cx="933269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□  전체 동의함</a:t>
              </a:r>
              <a:r>
                <a:rPr lang="en-US" altLang="ko-KR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9" name="모서리가 둥근 직사각형 158"/>
            <p:cNvSpPr/>
            <p:nvPr/>
          </p:nvSpPr>
          <p:spPr>
            <a:xfrm>
              <a:off x="2102130" y="5811138"/>
              <a:ext cx="857256" cy="354015"/>
            </a:xfrm>
            <a:prstGeom prst="roundRect">
              <a:avLst>
                <a:gd name="adj" fmla="val 4924"/>
              </a:avLst>
            </a:prstGeom>
            <a:solidFill>
              <a:schemeClr val="accent1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dirty="0" smtClean="0">
                  <a:solidFill>
                    <a:schemeClr val="bg1"/>
                  </a:solidFill>
                </a:rPr>
                <a:t>확</a:t>
              </a:r>
              <a:r>
                <a:rPr lang="ko-KR" altLang="en-US" sz="800" dirty="0">
                  <a:solidFill>
                    <a:schemeClr val="bg1"/>
                  </a:solidFill>
                </a:rPr>
                <a:t>인</a:t>
              </a:r>
              <a:endParaRPr lang="ko-KR" altLang="en-US" sz="800" dirty="0" smtClean="0">
                <a:solidFill>
                  <a:schemeClr val="bg1"/>
                </a:solidFill>
              </a:endParaRP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4031605" y="836712"/>
            <a:ext cx="3441675" cy="5588677"/>
            <a:chOff x="4031605" y="836712"/>
            <a:chExt cx="3441675" cy="5588677"/>
          </a:xfrm>
        </p:grpSpPr>
        <p:pic>
          <p:nvPicPr>
            <p:cNvPr id="160" name="Picture 3" descr="C:\Users\HQ0384\Desktop\메뉴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39605" y="980714"/>
              <a:ext cx="252040" cy="2880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3" name="TextBox 162"/>
            <p:cNvSpPr txBox="1"/>
            <p:nvPr/>
          </p:nvSpPr>
          <p:spPr>
            <a:xfrm>
              <a:off x="4156485" y="1548145"/>
              <a:ext cx="147959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이용약관 </a:t>
              </a:r>
              <a:endPara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164" name="직선 연결선 163"/>
            <p:cNvCxnSpPr/>
            <p:nvPr/>
          </p:nvCxnSpPr>
          <p:spPr>
            <a:xfrm flipH="1">
              <a:off x="4236907" y="1800420"/>
              <a:ext cx="540000" cy="0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5" name="직사각형 164"/>
            <p:cNvSpPr/>
            <p:nvPr/>
          </p:nvSpPr>
          <p:spPr>
            <a:xfrm>
              <a:off x="4031605" y="836712"/>
              <a:ext cx="3441675" cy="5588677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66" name="직사각형 165"/>
            <p:cNvSpPr/>
            <p:nvPr/>
          </p:nvSpPr>
          <p:spPr>
            <a:xfrm>
              <a:off x="4031605" y="836712"/>
              <a:ext cx="3441675" cy="598240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67" name="직사각형 166"/>
            <p:cNvSpPr/>
            <p:nvPr/>
          </p:nvSpPr>
          <p:spPr>
            <a:xfrm>
              <a:off x="4141339" y="1876645"/>
              <a:ext cx="3234322" cy="614163"/>
            </a:xfrm>
            <a:prstGeom prst="rect">
              <a:avLst/>
            </a:prstGeom>
            <a:noFill/>
            <a:ln w="317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8" name="TextBox 167"/>
            <p:cNvSpPr txBox="1"/>
            <p:nvPr/>
          </p:nvSpPr>
          <p:spPr>
            <a:xfrm>
              <a:off x="4150447" y="2850848"/>
              <a:ext cx="147959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개인정보 처리방침</a:t>
              </a:r>
              <a:endPara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169" name="직선 연결선 168"/>
            <p:cNvCxnSpPr/>
            <p:nvPr/>
          </p:nvCxnSpPr>
          <p:spPr>
            <a:xfrm flipH="1">
              <a:off x="4230869" y="3103123"/>
              <a:ext cx="1080000" cy="0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0" name="직사각형 169"/>
            <p:cNvSpPr/>
            <p:nvPr/>
          </p:nvSpPr>
          <p:spPr>
            <a:xfrm>
              <a:off x="4135301" y="3179348"/>
              <a:ext cx="3234322" cy="614164"/>
            </a:xfrm>
            <a:prstGeom prst="rect">
              <a:avLst/>
            </a:prstGeom>
            <a:noFill/>
            <a:ln w="317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1" name="TextBox 170"/>
            <p:cNvSpPr txBox="1"/>
            <p:nvPr/>
          </p:nvSpPr>
          <p:spPr>
            <a:xfrm>
              <a:off x="4137747" y="4140432"/>
              <a:ext cx="147959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개인정보 취급방침</a:t>
              </a:r>
              <a:endPara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172" name="직선 연결선 171"/>
            <p:cNvCxnSpPr/>
            <p:nvPr/>
          </p:nvCxnSpPr>
          <p:spPr>
            <a:xfrm flipH="1">
              <a:off x="4218169" y="4392707"/>
              <a:ext cx="1080000" cy="0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3" name="직사각형 172"/>
            <p:cNvSpPr/>
            <p:nvPr/>
          </p:nvSpPr>
          <p:spPr>
            <a:xfrm>
              <a:off x="4122601" y="4468932"/>
              <a:ext cx="3234322" cy="626741"/>
            </a:xfrm>
            <a:prstGeom prst="rect">
              <a:avLst/>
            </a:prstGeom>
            <a:noFill/>
            <a:ln w="317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4" name="TextBox 173"/>
            <p:cNvSpPr txBox="1"/>
            <p:nvPr/>
          </p:nvSpPr>
          <p:spPr bwMode="auto">
            <a:xfrm>
              <a:off x="4097901" y="2562816"/>
              <a:ext cx="691215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□  동의함</a:t>
              </a:r>
              <a:r>
                <a:rPr lang="en-US" altLang="ko-KR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5" name="TextBox 174"/>
            <p:cNvSpPr txBox="1"/>
            <p:nvPr/>
          </p:nvSpPr>
          <p:spPr bwMode="auto">
            <a:xfrm>
              <a:off x="4126066" y="3858960"/>
              <a:ext cx="691215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□  동의함</a:t>
              </a:r>
              <a:r>
                <a:rPr lang="en-US" altLang="ko-KR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6" name="TextBox 175"/>
            <p:cNvSpPr txBox="1"/>
            <p:nvPr/>
          </p:nvSpPr>
          <p:spPr bwMode="auto">
            <a:xfrm>
              <a:off x="4169209" y="5155104"/>
              <a:ext cx="691215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□  동의함</a:t>
              </a:r>
              <a:r>
                <a:rPr lang="en-US" altLang="ko-KR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7" name="TextBox 176"/>
            <p:cNvSpPr txBox="1"/>
            <p:nvPr/>
          </p:nvSpPr>
          <p:spPr bwMode="auto">
            <a:xfrm>
              <a:off x="5278194" y="5371708"/>
              <a:ext cx="933269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□  전체 동의함</a:t>
              </a:r>
              <a:r>
                <a:rPr lang="en-US" altLang="ko-KR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8" name="모서리가 둥근 직사각형 177"/>
            <p:cNvSpPr/>
            <p:nvPr/>
          </p:nvSpPr>
          <p:spPr>
            <a:xfrm>
              <a:off x="6486165" y="5809201"/>
              <a:ext cx="857256" cy="354015"/>
            </a:xfrm>
            <a:prstGeom prst="roundRect">
              <a:avLst>
                <a:gd name="adj" fmla="val 4924"/>
              </a:avLst>
            </a:prstGeom>
            <a:solidFill>
              <a:schemeClr val="tx2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dirty="0" smtClean="0">
                  <a:solidFill>
                    <a:schemeClr val="bg1"/>
                  </a:solidFill>
                </a:rPr>
                <a:t>확</a:t>
              </a:r>
              <a:r>
                <a:rPr lang="ko-KR" altLang="en-US" sz="800" dirty="0">
                  <a:solidFill>
                    <a:schemeClr val="bg1"/>
                  </a:solidFill>
                </a:rPr>
                <a:t>인</a:t>
              </a:r>
              <a:endParaRPr lang="ko-KR" altLang="en-US" sz="800" dirty="0" smtClean="0">
                <a:solidFill>
                  <a:schemeClr val="bg1"/>
                </a:solidFill>
              </a:endParaRPr>
            </a:p>
          </p:txBody>
        </p:sp>
      </p:grpSp>
      <p:sp>
        <p:nvSpPr>
          <p:cNvPr id="184" name="타원 183"/>
          <p:cNvSpPr>
            <a:spLocks noChangeAspect="1"/>
          </p:cNvSpPr>
          <p:nvPr/>
        </p:nvSpPr>
        <p:spPr>
          <a:xfrm>
            <a:off x="1928664" y="2060872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1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185" name="타원 184"/>
          <p:cNvSpPr>
            <a:spLocks noChangeAspect="1"/>
          </p:cNvSpPr>
          <p:nvPr/>
        </p:nvSpPr>
        <p:spPr>
          <a:xfrm>
            <a:off x="344512" y="2492896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2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186" name="타원 185"/>
          <p:cNvSpPr>
            <a:spLocks noChangeAspect="1"/>
          </p:cNvSpPr>
          <p:nvPr/>
        </p:nvSpPr>
        <p:spPr>
          <a:xfrm>
            <a:off x="344488" y="3789064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3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187" name="타원 186"/>
          <p:cNvSpPr>
            <a:spLocks noChangeAspect="1"/>
          </p:cNvSpPr>
          <p:nvPr/>
        </p:nvSpPr>
        <p:spPr>
          <a:xfrm>
            <a:off x="365720" y="5051276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4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188" name="타원 187"/>
          <p:cNvSpPr>
            <a:spLocks noChangeAspect="1"/>
          </p:cNvSpPr>
          <p:nvPr/>
        </p:nvSpPr>
        <p:spPr>
          <a:xfrm>
            <a:off x="1509340" y="5275832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>
                <a:solidFill>
                  <a:schemeClr val="bg1"/>
                </a:solidFill>
              </a:rPr>
              <a:t>5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189" name="타원 188"/>
          <p:cNvSpPr>
            <a:spLocks noChangeAspect="1"/>
          </p:cNvSpPr>
          <p:nvPr/>
        </p:nvSpPr>
        <p:spPr>
          <a:xfrm>
            <a:off x="2036664" y="5675949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6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190" name="모서리가 둥근 직사각형 189"/>
          <p:cNvSpPr/>
          <p:nvPr/>
        </p:nvSpPr>
        <p:spPr>
          <a:xfrm>
            <a:off x="1129755" y="5805240"/>
            <a:ext cx="857256" cy="354015"/>
          </a:xfrm>
          <a:prstGeom prst="roundRect">
            <a:avLst>
              <a:gd name="adj" fmla="val 4924"/>
            </a:avLst>
          </a:prstGeom>
          <a:solidFill>
            <a:schemeClr val="bg1">
              <a:lumMod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취</a:t>
            </a:r>
            <a:r>
              <a:rPr lang="ko-KR" altLang="en-US" sz="800" dirty="0">
                <a:solidFill>
                  <a:schemeClr val="bg1"/>
                </a:solidFill>
              </a:rPr>
              <a:t>소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191" name="타원 190"/>
          <p:cNvSpPr>
            <a:spLocks noChangeAspect="1"/>
          </p:cNvSpPr>
          <p:nvPr/>
        </p:nvSpPr>
        <p:spPr>
          <a:xfrm>
            <a:off x="1010641" y="5663848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7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192" name="타원 191"/>
          <p:cNvSpPr>
            <a:spLocks noChangeAspect="1"/>
          </p:cNvSpPr>
          <p:nvPr/>
        </p:nvSpPr>
        <p:spPr>
          <a:xfrm>
            <a:off x="5241032" y="5589240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8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grpSp>
        <p:nvGrpSpPr>
          <p:cNvPr id="65" name="그룹 64"/>
          <p:cNvGrpSpPr/>
          <p:nvPr/>
        </p:nvGrpSpPr>
        <p:grpSpPr>
          <a:xfrm>
            <a:off x="7892628" y="4005064"/>
            <a:ext cx="1800200" cy="974668"/>
            <a:chOff x="7905328" y="2238308"/>
            <a:chExt cx="1800200" cy="974668"/>
          </a:xfrm>
        </p:grpSpPr>
        <p:sp>
          <p:nvSpPr>
            <p:cNvPr id="66" name="직사각형 65"/>
            <p:cNvSpPr/>
            <p:nvPr/>
          </p:nvSpPr>
          <p:spPr>
            <a:xfrm>
              <a:off x="7905328" y="2238308"/>
              <a:ext cx="1800200" cy="974668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69" name="직사각형 68"/>
            <p:cNvSpPr/>
            <p:nvPr/>
          </p:nvSpPr>
          <p:spPr>
            <a:xfrm>
              <a:off x="7905328" y="2639642"/>
              <a:ext cx="1800200" cy="573334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70" name="TextBox 69"/>
            <p:cNvSpPr txBox="1"/>
            <p:nvPr/>
          </p:nvSpPr>
          <p:spPr bwMode="auto">
            <a:xfrm>
              <a:off x="7981926" y="2318683"/>
              <a:ext cx="643482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rtlCol="0">
              <a:spAutoFit/>
            </a:bodyPr>
            <a:lstStyle/>
            <a:p>
              <a:r>
                <a:rPr kumimoji="0" lang="ko-KR" altLang="en-US" sz="1000" b="1" dirty="0" smtClean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알림</a:t>
              </a:r>
              <a:endParaRPr kumimoji="0" lang="ko-KR" altLang="en-US" sz="10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71" name="TextBox 70"/>
            <p:cNvSpPr txBox="1"/>
            <p:nvPr/>
          </p:nvSpPr>
          <p:spPr bwMode="auto">
            <a:xfrm>
              <a:off x="7905328" y="2695620"/>
              <a:ext cx="1800200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rtlCol="0">
              <a:spAutoFit/>
            </a:bodyPr>
            <a:lstStyle/>
            <a:p>
              <a:r>
                <a:rPr kumimoji="0" lang="ko-KR" altLang="en-US" sz="800" dirty="0" smtClean="0">
                  <a:latin typeface="맑은 고딕" pitchFamily="50" charset="-127"/>
                  <a:ea typeface="맑은 고딕" pitchFamily="50" charset="-127"/>
                </a:rPr>
                <a:t>모든 약관동의는 필수사항 입니다</a:t>
              </a:r>
              <a:r>
                <a:rPr kumimoji="0" lang="en-US" altLang="ko-KR" sz="800" dirty="0" smtClean="0">
                  <a:latin typeface="맑은 고딕" pitchFamily="50" charset="-127"/>
                  <a:ea typeface="맑은 고딕" pitchFamily="50" charset="-127"/>
                </a:rPr>
                <a:t>.</a:t>
              </a:r>
              <a:endParaRPr kumimoji="0" lang="ko-KR" altLang="en-US" sz="800" dirty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72" name="모서리가 둥근 직사각형 71"/>
            <p:cNvSpPr/>
            <p:nvPr/>
          </p:nvSpPr>
          <p:spPr>
            <a:xfrm>
              <a:off x="8625408" y="3006864"/>
              <a:ext cx="421467" cy="140935"/>
            </a:xfrm>
            <a:prstGeom prst="roundRect">
              <a:avLst>
                <a:gd name="adj" fmla="val 4924"/>
              </a:avLst>
            </a:prstGeom>
            <a:solidFill>
              <a:schemeClr val="accent1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dirty="0" smtClean="0">
                  <a:solidFill>
                    <a:schemeClr val="bg1"/>
                  </a:solidFill>
                </a:rPr>
                <a:t>확인</a:t>
              </a:r>
            </a:p>
          </p:txBody>
        </p:sp>
      </p:grpSp>
      <p:pic>
        <p:nvPicPr>
          <p:cNvPr id="73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19810" y="982662"/>
            <a:ext cx="286122" cy="286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45363" y="982662"/>
            <a:ext cx="286122" cy="286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9" name="직사각형 178"/>
          <p:cNvSpPr/>
          <p:nvPr/>
        </p:nvSpPr>
        <p:spPr>
          <a:xfrm>
            <a:off x="4038618" y="855134"/>
            <a:ext cx="3440388" cy="5588677"/>
          </a:xfrm>
          <a:prstGeom prst="rect">
            <a:avLst/>
          </a:prstGeom>
          <a:solidFill>
            <a:schemeClr val="tx1">
              <a:alpha val="51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grpSp>
        <p:nvGrpSpPr>
          <p:cNvPr id="180" name="그룹 179"/>
          <p:cNvGrpSpPr/>
          <p:nvPr/>
        </p:nvGrpSpPr>
        <p:grpSpPr>
          <a:xfrm>
            <a:off x="4305400" y="1354911"/>
            <a:ext cx="2954674" cy="4881377"/>
            <a:chOff x="4302582" y="1322027"/>
            <a:chExt cx="2954674" cy="4881377"/>
          </a:xfrm>
        </p:grpSpPr>
        <p:pic>
          <p:nvPicPr>
            <p:cNvPr id="181" name="그림 18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5139" y="1322027"/>
              <a:ext cx="2952117" cy="4267213"/>
            </a:xfrm>
            <a:prstGeom prst="rect">
              <a:avLst/>
            </a:prstGeom>
          </p:spPr>
        </p:pic>
        <p:sp>
          <p:nvSpPr>
            <p:cNvPr id="182" name="직사각형 181"/>
            <p:cNvSpPr/>
            <p:nvPr/>
          </p:nvSpPr>
          <p:spPr>
            <a:xfrm>
              <a:off x="4302582" y="5589241"/>
              <a:ext cx="2954674" cy="614163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3" name="모서리가 둥근 직사각형 182"/>
            <p:cNvSpPr/>
            <p:nvPr/>
          </p:nvSpPr>
          <p:spPr>
            <a:xfrm>
              <a:off x="5391888" y="5745956"/>
              <a:ext cx="857256" cy="354015"/>
            </a:xfrm>
            <a:prstGeom prst="roundRect">
              <a:avLst>
                <a:gd name="adj" fmla="val 4924"/>
              </a:avLst>
            </a:prstGeom>
            <a:solidFill>
              <a:schemeClr val="accent1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dirty="0" smtClean="0">
                  <a:solidFill>
                    <a:schemeClr val="bg1"/>
                  </a:solidFill>
                </a:rPr>
                <a:t>확</a:t>
              </a:r>
              <a:r>
                <a:rPr lang="ko-KR" altLang="en-US" sz="800" dirty="0">
                  <a:solidFill>
                    <a:schemeClr val="bg1"/>
                  </a:solidFill>
                </a:rPr>
                <a:t>인</a:t>
              </a:r>
              <a:endParaRPr lang="ko-KR" altLang="en-US" sz="800" dirty="0" smtClean="0">
                <a:solidFill>
                  <a:schemeClr val="bg1"/>
                </a:solidFill>
              </a:endParaRPr>
            </a:p>
          </p:txBody>
        </p:sp>
      </p:grpSp>
      <p:sp>
        <p:nvSpPr>
          <p:cNvPr id="77" name="TextBox 76"/>
          <p:cNvSpPr txBox="1"/>
          <p:nvPr/>
        </p:nvSpPr>
        <p:spPr>
          <a:xfrm>
            <a:off x="728192" y="908720"/>
            <a:ext cx="2691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현대캐피탈</a:t>
            </a:r>
            <a:r>
              <a:rPr lang="en-US" altLang="ko-KR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운송관리시스템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4323546" y="918488"/>
            <a:ext cx="2691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현대캐피탈</a:t>
            </a:r>
            <a:r>
              <a:rPr lang="en-US" altLang="ko-KR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운송관리시스템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50927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제목 1"/>
          <p:cNvSpPr>
            <a:spLocks noGrp="1"/>
          </p:cNvSpPr>
          <p:nvPr/>
        </p:nvSpPr>
        <p:spPr bwMode="auto">
          <a:xfrm>
            <a:off x="952500" y="26459"/>
            <a:ext cx="3643313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dirty="0" smtClean="0"/>
              <a:t>HCS-Mobile-01-1109</a:t>
            </a:r>
            <a:endParaRPr lang="ko-KR" altLang="en-US" dirty="0" smtClean="0"/>
          </a:p>
        </p:txBody>
      </p:sp>
      <p:sp>
        <p:nvSpPr>
          <p:cNvPr id="62" name="텍스트 개체 틀 3"/>
          <p:cNvSpPr>
            <a:spLocks noGrp="1"/>
          </p:cNvSpPr>
          <p:nvPr/>
        </p:nvSpPr>
        <p:spPr bwMode="auto">
          <a:xfrm>
            <a:off x="7743825" y="864659"/>
            <a:ext cx="2066925" cy="600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lang="ko-KR" alt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 smtClean="0"/>
          </a:p>
        </p:txBody>
      </p:sp>
      <p:sp>
        <p:nvSpPr>
          <p:cNvPr id="63" name="텍스트 개체 틀 4"/>
          <p:cNvSpPr>
            <a:spLocks noGrp="1"/>
          </p:cNvSpPr>
          <p:nvPr/>
        </p:nvSpPr>
        <p:spPr bwMode="auto">
          <a:xfrm>
            <a:off x="5330899" y="324842"/>
            <a:ext cx="3429000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850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ko-KR" altLang="en-US" dirty="0" smtClean="0"/>
              <a:t>사용자 개인정보 처리방침 상세내용</a:t>
            </a:r>
            <a:endParaRPr lang="ko-KR" altLang="en-US" dirty="0"/>
          </a:p>
        </p:txBody>
      </p:sp>
      <p:sp>
        <p:nvSpPr>
          <p:cNvPr id="64" name="텍스트 개체 틀 5"/>
          <p:cNvSpPr>
            <a:spLocks noGrp="1"/>
          </p:cNvSpPr>
          <p:nvPr/>
        </p:nvSpPr>
        <p:spPr bwMode="auto">
          <a:xfrm>
            <a:off x="1021655" y="312209"/>
            <a:ext cx="364331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/>
              <a:t>Home &gt; </a:t>
            </a:r>
            <a:r>
              <a:rPr lang="ko-KR" altLang="en-US" dirty="0"/>
              <a:t>로그인 </a:t>
            </a:r>
            <a:r>
              <a:rPr lang="en-US" altLang="ko-KR" dirty="0"/>
              <a:t>&gt; </a:t>
            </a:r>
            <a:r>
              <a:rPr lang="ko-KR" altLang="en-US" dirty="0"/>
              <a:t>개인정보 </a:t>
            </a:r>
            <a:r>
              <a:rPr lang="ko-KR" altLang="en-US" dirty="0" smtClean="0"/>
              <a:t>처리방침 </a:t>
            </a:r>
            <a:r>
              <a:rPr lang="ko-KR" altLang="en-US" dirty="0"/>
              <a:t>동의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/>
              <a:t>개인정보처리방침 내용이 팝업으로 표출된다</a:t>
            </a:r>
            <a:r>
              <a:rPr lang="en-US" altLang="ko-KR" sz="900" dirty="0"/>
              <a:t>.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/>
              <a:t>확인버튼 </a:t>
            </a:r>
            <a:r>
              <a:rPr lang="ko-KR" altLang="en-US" sz="900" dirty="0" err="1"/>
              <a:t>클릭시</a:t>
            </a:r>
            <a:r>
              <a:rPr lang="ko-KR" altLang="en-US" sz="900" dirty="0"/>
              <a:t> 개인정보 처리방침 팝업이 닫힌다</a:t>
            </a:r>
            <a:r>
              <a:rPr lang="en-US" altLang="ko-KR" sz="900" dirty="0"/>
              <a:t>.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r>
              <a:rPr lang="en-US" altLang="ko-KR" sz="900" dirty="0"/>
              <a:t>                         (</a:t>
            </a:r>
            <a:r>
              <a:rPr lang="ko-KR" altLang="en-US" sz="900" dirty="0"/>
              <a:t>다음페이지 계속</a:t>
            </a:r>
            <a:r>
              <a:rPr lang="en-US" altLang="ko-KR" sz="900" dirty="0"/>
              <a:t>)</a:t>
            </a:r>
          </a:p>
          <a:p>
            <a:endParaRPr lang="ko-KR" altLang="en-US" sz="900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ko-KR" altLang="en-US" dirty="0" err="1" smtClean="0"/>
              <a:t>캐피탈</a:t>
            </a:r>
            <a:r>
              <a:rPr lang="ko-KR" altLang="en-US" dirty="0" smtClean="0"/>
              <a:t> 운송관리시스템</a:t>
            </a:r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24"/>
          </p:nvPr>
        </p:nvSpPr>
        <p:spPr>
          <a:xfrm>
            <a:off x="5332089" y="71401"/>
            <a:ext cx="1071001" cy="216000"/>
          </a:xfrm>
        </p:spPr>
        <p:txBody>
          <a:bodyPr/>
          <a:lstStyle/>
          <a:p>
            <a:r>
              <a:rPr lang="ko-KR" altLang="en-US" smtClean="0"/>
              <a:t>에스원</a:t>
            </a:r>
            <a:endParaRPr lang="ko-KR" altLang="en-US" dirty="0"/>
          </a:p>
        </p:txBody>
      </p:sp>
      <p:sp>
        <p:nvSpPr>
          <p:cNvPr id="61" name="텍스트 개체 틀 2"/>
          <p:cNvSpPr>
            <a:spLocks noGrp="1"/>
          </p:cNvSpPr>
          <p:nvPr/>
        </p:nvSpPr>
        <p:spPr bwMode="auto">
          <a:xfrm>
            <a:off x="4936580" y="39159"/>
            <a:ext cx="1143000" cy="25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mtClean="0"/>
          </a:p>
        </p:txBody>
      </p:sp>
      <p:grpSp>
        <p:nvGrpSpPr>
          <p:cNvPr id="3" name="그룹 2"/>
          <p:cNvGrpSpPr/>
          <p:nvPr/>
        </p:nvGrpSpPr>
        <p:grpSpPr>
          <a:xfrm>
            <a:off x="350900" y="838800"/>
            <a:ext cx="3441675" cy="5588677"/>
            <a:chOff x="350900" y="838800"/>
            <a:chExt cx="3441675" cy="5588677"/>
          </a:xfrm>
        </p:grpSpPr>
        <p:pic>
          <p:nvPicPr>
            <p:cNvPr id="27" name="Picture 3" descr="C:\Users\HQ0384\Desktop\메뉴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8900" y="982802"/>
              <a:ext cx="252040" cy="2880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TextBox 31"/>
            <p:cNvSpPr txBox="1"/>
            <p:nvPr/>
          </p:nvSpPr>
          <p:spPr>
            <a:xfrm>
              <a:off x="475780" y="1550233"/>
              <a:ext cx="147959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이용약관 </a:t>
              </a:r>
              <a:endPara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33" name="직선 연결선 32"/>
            <p:cNvCxnSpPr/>
            <p:nvPr/>
          </p:nvCxnSpPr>
          <p:spPr>
            <a:xfrm flipH="1">
              <a:off x="556202" y="1802508"/>
              <a:ext cx="540000" cy="0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직사각형 34"/>
            <p:cNvSpPr/>
            <p:nvPr/>
          </p:nvSpPr>
          <p:spPr>
            <a:xfrm>
              <a:off x="350900" y="838800"/>
              <a:ext cx="3441675" cy="5588677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350900" y="838800"/>
              <a:ext cx="3441675" cy="598240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41" name="직사각형 140"/>
            <p:cNvSpPr/>
            <p:nvPr/>
          </p:nvSpPr>
          <p:spPr>
            <a:xfrm>
              <a:off x="460634" y="1878733"/>
              <a:ext cx="3234322" cy="614163"/>
            </a:xfrm>
            <a:prstGeom prst="rect">
              <a:avLst/>
            </a:prstGeom>
            <a:noFill/>
            <a:ln w="317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9" name="TextBox 148"/>
            <p:cNvSpPr txBox="1"/>
            <p:nvPr/>
          </p:nvSpPr>
          <p:spPr>
            <a:xfrm>
              <a:off x="469742" y="2852936"/>
              <a:ext cx="147959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개인정보 처리방침</a:t>
              </a:r>
              <a:endPara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150" name="직선 연결선 149"/>
            <p:cNvCxnSpPr/>
            <p:nvPr/>
          </p:nvCxnSpPr>
          <p:spPr>
            <a:xfrm flipH="1">
              <a:off x="550164" y="3105211"/>
              <a:ext cx="1080000" cy="0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1" name="직사각형 150"/>
            <p:cNvSpPr/>
            <p:nvPr/>
          </p:nvSpPr>
          <p:spPr>
            <a:xfrm>
              <a:off x="454596" y="3181436"/>
              <a:ext cx="3234322" cy="614164"/>
            </a:xfrm>
            <a:prstGeom prst="rect">
              <a:avLst/>
            </a:prstGeom>
            <a:noFill/>
            <a:ln w="317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2" name="TextBox 151"/>
            <p:cNvSpPr txBox="1"/>
            <p:nvPr/>
          </p:nvSpPr>
          <p:spPr>
            <a:xfrm>
              <a:off x="457042" y="4142520"/>
              <a:ext cx="147959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개인정보 취급방침</a:t>
              </a:r>
              <a:endPara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153" name="직선 연결선 152"/>
            <p:cNvCxnSpPr/>
            <p:nvPr/>
          </p:nvCxnSpPr>
          <p:spPr>
            <a:xfrm flipH="1">
              <a:off x="537464" y="4394795"/>
              <a:ext cx="1080000" cy="0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4" name="직사각형 153"/>
            <p:cNvSpPr/>
            <p:nvPr/>
          </p:nvSpPr>
          <p:spPr>
            <a:xfrm>
              <a:off x="441896" y="4471020"/>
              <a:ext cx="3234322" cy="626741"/>
            </a:xfrm>
            <a:prstGeom prst="rect">
              <a:avLst/>
            </a:prstGeom>
            <a:noFill/>
            <a:ln w="317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5" name="TextBox 154"/>
            <p:cNvSpPr txBox="1"/>
            <p:nvPr/>
          </p:nvSpPr>
          <p:spPr bwMode="auto">
            <a:xfrm>
              <a:off x="417196" y="2564904"/>
              <a:ext cx="691215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□  동의함</a:t>
              </a:r>
              <a:r>
                <a:rPr lang="en-US" altLang="ko-KR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6" name="TextBox 155"/>
            <p:cNvSpPr txBox="1"/>
            <p:nvPr/>
          </p:nvSpPr>
          <p:spPr bwMode="auto">
            <a:xfrm>
              <a:off x="445361" y="3861048"/>
              <a:ext cx="691215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□  동의함</a:t>
              </a:r>
              <a:r>
                <a:rPr lang="en-US" altLang="ko-KR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7" name="TextBox 156"/>
            <p:cNvSpPr txBox="1"/>
            <p:nvPr/>
          </p:nvSpPr>
          <p:spPr bwMode="auto">
            <a:xfrm>
              <a:off x="488504" y="5157192"/>
              <a:ext cx="691215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□  동의함</a:t>
              </a:r>
              <a:r>
                <a:rPr lang="en-US" altLang="ko-KR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8" name="TextBox 157"/>
            <p:cNvSpPr txBox="1"/>
            <p:nvPr/>
          </p:nvSpPr>
          <p:spPr bwMode="auto">
            <a:xfrm>
              <a:off x="1597489" y="5373796"/>
              <a:ext cx="933269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□  전체 동의함</a:t>
              </a:r>
              <a:r>
                <a:rPr lang="en-US" altLang="ko-KR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4031605" y="836712"/>
            <a:ext cx="3441675" cy="5588677"/>
            <a:chOff x="4031605" y="836712"/>
            <a:chExt cx="3441675" cy="5588677"/>
          </a:xfrm>
        </p:grpSpPr>
        <p:pic>
          <p:nvPicPr>
            <p:cNvPr id="160" name="Picture 3" descr="C:\Users\HQ0384\Desktop\메뉴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39605" y="980714"/>
              <a:ext cx="252040" cy="2880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3" name="TextBox 162"/>
            <p:cNvSpPr txBox="1"/>
            <p:nvPr/>
          </p:nvSpPr>
          <p:spPr>
            <a:xfrm>
              <a:off x="4156485" y="1548145"/>
              <a:ext cx="147959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이용약관 </a:t>
              </a:r>
              <a:endPara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164" name="직선 연결선 163"/>
            <p:cNvCxnSpPr/>
            <p:nvPr/>
          </p:nvCxnSpPr>
          <p:spPr>
            <a:xfrm flipH="1">
              <a:off x="4236907" y="1800420"/>
              <a:ext cx="540000" cy="0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5" name="직사각형 164"/>
            <p:cNvSpPr/>
            <p:nvPr/>
          </p:nvSpPr>
          <p:spPr>
            <a:xfrm>
              <a:off x="4031605" y="836712"/>
              <a:ext cx="3441675" cy="5588677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66" name="직사각형 165"/>
            <p:cNvSpPr/>
            <p:nvPr/>
          </p:nvSpPr>
          <p:spPr>
            <a:xfrm>
              <a:off x="4031605" y="836712"/>
              <a:ext cx="3441675" cy="598240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67" name="직사각형 166"/>
            <p:cNvSpPr/>
            <p:nvPr/>
          </p:nvSpPr>
          <p:spPr>
            <a:xfrm>
              <a:off x="4141339" y="1876645"/>
              <a:ext cx="3234322" cy="614163"/>
            </a:xfrm>
            <a:prstGeom prst="rect">
              <a:avLst/>
            </a:prstGeom>
            <a:noFill/>
            <a:ln w="317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8" name="TextBox 167"/>
            <p:cNvSpPr txBox="1"/>
            <p:nvPr/>
          </p:nvSpPr>
          <p:spPr>
            <a:xfrm>
              <a:off x="4150447" y="2850848"/>
              <a:ext cx="147959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개인정보 처리방침</a:t>
              </a:r>
              <a:endPara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169" name="직선 연결선 168"/>
            <p:cNvCxnSpPr/>
            <p:nvPr/>
          </p:nvCxnSpPr>
          <p:spPr>
            <a:xfrm flipH="1">
              <a:off x="4230869" y="3103123"/>
              <a:ext cx="1080000" cy="0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0" name="직사각형 169"/>
            <p:cNvSpPr/>
            <p:nvPr/>
          </p:nvSpPr>
          <p:spPr>
            <a:xfrm>
              <a:off x="4135301" y="3179348"/>
              <a:ext cx="3234322" cy="614164"/>
            </a:xfrm>
            <a:prstGeom prst="rect">
              <a:avLst/>
            </a:prstGeom>
            <a:noFill/>
            <a:ln w="317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1" name="TextBox 170"/>
            <p:cNvSpPr txBox="1"/>
            <p:nvPr/>
          </p:nvSpPr>
          <p:spPr>
            <a:xfrm>
              <a:off x="4137747" y="4140432"/>
              <a:ext cx="147959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개인정보 취급방침</a:t>
              </a:r>
              <a:endPara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172" name="직선 연결선 171"/>
            <p:cNvCxnSpPr/>
            <p:nvPr/>
          </p:nvCxnSpPr>
          <p:spPr>
            <a:xfrm flipH="1">
              <a:off x="4218169" y="4392707"/>
              <a:ext cx="1080000" cy="0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3" name="직사각형 172"/>
            <p:cNvSpPr/>
            <p:nvPr/>
          </p:nvSpPr>
          <p:spPr>
            <a:xfrm>
              <a:off x="4122601" y="4468932"/>
              <a:ext cx="3234322" cy="626741"/>
            </a:xfrm>
            <a:prstGeom prst="rect">
              <a:avLst/>
            </a:prstGeom>
            <a:noFill/>
            <a:ln w="317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4" name="TextBox 173"/>
            <p:cNvSpPr txBox="1"/>
            <p:nvPr/>
          </p:nvSpPr>
          <p:spPr bwMode="auto">
            <a:xfrm>
              <a:off x="4097901" y="2562816"/>
              <a:ext cx="691215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□  동의함</a:t>
              </a:r>
              <a:r>
                <a:rPr lang="en-US" altLang="ko-KR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5" name="TextBox 174"/>
            <p:cNvSpPr txBox="1"/>
            <p:nvPr/>
          </p:nvSpPr>
          <p:spPr bwMode="auto">
            <a:xfrm>
              <a:off x="4126066" y="3858960"/>
              <a:ext cx="691215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□  동의함</a:t>
              </a:r>
              <a:r>
                <a:rPr lang="en-US" altLang="ko-KR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6" name="TextBox 175"/>
            <p:cNvSpPr txBox="1"/>
            <p:nvPr/>
          </p:nvSpPr>
          <p:spPr bwMode="auto">
            <a:xfrm>
              <a:off x="4169209" y="5155104"/>
              <a:ext cx="691215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□  동의함</a:t>
              </a:r>
              <a:r>
                <a:rPr lang="en-US" altLang="ko-KR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7" name="TextBox 176"/>
            <p:cNvSpPr txBox="1"/>
            <p:nvPr/>
          </p:nvSpPr>
          <p:spPr bwMode="auto">
            <a:xfrm>
              <a:off x="5278194" y="5371708"/>
              <a:ext cx="933269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□  전체 동의함</a:t>
              </a:r>
              <a:r>
                <a:rPr lang="en-US" altLang="ko-KR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8" name="모서리가 둥근 직사각형 177"/>
            <p:cNvSpPr/>
            <p:nvPr/>
          </p:nvSpPr>
          <p:spPr>
            <a:xfrm>
              <a:off x="6486165" y="5809201"/>
              <a:ext cx="857256" cy="354015"/>
            </a:xfrm>
            <a:prstGeom prst="roundRect">
              <a:avLst>
                <a:gd name="adj" fmla="val 4924"/>
              </a:avLst>
            </a:prstGeom>
            <a:solidFill>
              <a:schemeClr val="tx2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dirty="0" smtClean="0">
                  <a:solidFill>
                    <a:schemeClr val="bg1"/>
                  </a:solidFill>
                </a:rPr>
                <a:t>확</a:t>
              </a:r>
              <a:r>
                <a:rPr lang="ko-KR" altLang="en-US" sz="800" dirty="0">
                  <a:solidFill>
                    <a:schemeClr val="bg1"/>
                  </a:solidFill>
                </a:rPr>
                <a:t>인</a:t>
              </a:r>
              <a:endParaRPr lang="ko-KR" altLang="en-US" sz="800" dirty="0" smtClean="0">
                <a:solidFill>
                  <a:schemeClr val="bg1"/>
                </a:solidFill>
              </a:endParaRPr>
            </a:p>
          </p:txBody>
        </p:sp>
      </p:grpSp>
      <p:sp>
        <p:nvSpPr>
          <p:cNvPr id="55" name="타원 54"/>
          <p:cNvSpPr>
            <a:spLocks noChangeAspect="1"/>
          </p:cNvSpPr>
          <p:nvPr/>
        </p:nvSpPr>
        <p:spPr>
          <a:xfrm>
            <a:off x="1928664" y="3357016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1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85" name="모서리가 둥근 직사각형 84"/>
          <p:cNvSpPr/>
          <p:nvPr/>
        </p:nvSpPr>
        <p:spPr>
          <a:xfrm>
            <a:off x="2159193" y="5829648"/>
            <a:ext cx="857256" cy="354015"/>
          </a:xfrm>
          <a:prstGeom prst="roundRect">
            <a:avLst>
              <a:gd name="adj" fmla="val 4924"/>
            </a:avLst>
          </a:prstGeom>
          <a:solidFill>
            <a:schemeClr val="accent1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확</a:t>
            </a:r>
            <a:r>
              <a:rPr lang="ko-KR" altLang="en-US" sz="800" dirty="0">
                <a:solidFill>
                  <a:schemeClr val="bg1"/>
                </a:solidFill>
              </a:rPr>
              <a:t>인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86" name="모서리가 둥근 직사각형 85"/>
          <p:cNvSpPr/>
          <p:nvPr/>
        </p:nvSpPr>
        <p:spPr>
          <a:xfrm>
            <a:off x="1079381" y="5817964"/>
            <a:ext cx="857256" cy="354015"/>
          </a:xfrm>
          <a:prstGeom prst="roundRect">
            <a:avLst>
              <a:gd name="adj" fmla="val 4924"/>
            </a:avLst>
          </a:prstGeom>
          <a:solidFill>
            <a:schemeClr val="bg1">
              <a:lumMod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취</a:t>
            </a:r>
            <a:r>
              <a:rPr lang="ko-KR" altLang="en-US" sz="800" dirty="0">
                <a:solidFill>
                  <a:schemeClr val="bg1"/>
                </a:solidFill>
              </a:rPr>
              <a:t>소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56" name="타원 55"/>
          <p:cNvSpPr>
            <a:spLocks noChangeAspect="1"/>
          </p:cNvSpPr>
          <p:nvPr/>
        </p:nvSpPr>
        <p:spPr>
          <a:xfrm>
            <a:off x="5253756" y="5555356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2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pic>
        <p:nvPicPr>
          <p:cNvPr id="5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19810" y="982662"/>
            <a:ext cx="286122" cy="286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05624" y="994859"/>
            <a:ext cx="286122" cy="286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9" name="직사각형 178"/>
          <p:cNvSpPr/>
          <p:nvPr/>
        </p:nvSpPr>
        <p:spPr>
          <a:xfrm>
            <a:off x="4038618" y="845609"/>
            <a:ext cx="3440388" cy="5588677"/>
          </a:xfrm>
          <a:prstGeom prst="rect">
            <a:avLst/>
          </a:prstGeom>
          <a:solidFill>
            <a:schemeClr val="tx1">
              <a:alpha val="51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grpSp>
        <p:nvGrpSpPr>
          <p:cNvPr id="51" name="그룹 50"/>
          <p:cNvGrpSpPr/>
          <p:nvPr/>
        </p:nvGrpSpPr>
        <p:grpSpPr>
          <a:xfrm>
            <a:off x="4321011" y="1270848"/>
            <a:ext cx="2941843" cy="4881377"/>
            <a:chOff x="4315412" y="1322027"/>
            <a:chExt cx="2941843" cy="4881377"/>
          </a:xfrm>
        </p:grpSpPr>
        <p:pic>
          <p:nvPicPr>
            <p:cNvPr id="52" name="그림 5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15413" y="1322027"/>
              <a:ext cx="2931568" cy="4267213"/>
            </a:xfrm>
            <a:prstGeom prst="rect">
              <a:avLst/>
            </a:prstGeom>
          </p:spPr>
        </p:pic>
        <p:sp>
          <p:nvSpPr>
            <p:cNvPr id="53" name="직사각형 52"/>
            <p:cNvSpPr/>
            <p:nvPr/>
          </p:nvSpPr>
          <p:spPr>
            <a:xfrm>
              <a:off x="4315412" y="5589241"/>
              <a:ext cx="2941843" cy="614163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4" name="모서리가 둥근 직사각형 53"/>
            <p:cNvSpPr/>
            <p:nvPr/>
          </p:nvSpPr>
          <p:spPr>
            <a:xfrm>
              <a:off x="5391888" y="5745956"/>
              <a:ext cx="857256" cy="354015"/>
            </a:xfrm>
            <a:prstGeom prst="roundRect">
              <a:avLst>
                <a:gd name="adj" fmla="val 4924"/>
              </a:avLst>
            </a:prstGeom>
            <a:solidFill>
              <a:schemeClr val="accent1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dirty="0" smtClean="0">
                  <a:solidFill>
                    <a:schemeClr val="bg1"/>
                  </a:solidFill>
                </a:rPr>
                <a:t>확</a:t>
              </a:r>
              <a:r>
                <a:rPr lang="ko-KR" altLang="en-US" sz="800" dirty="0">
                  <a:solidFill>
                    <a:schemeClr val="bg1"/>
                  </a:solidFill>
                </a:rPr>
                <a:t>인</a:t>
              </a:r>
              <a:endParaRPr lang="ko-KR" altLang="en-US" sz="800" dirty="0" smtClean="0">
                <a:solidFill>
                  <a:schemeClr val="bg1"/>
                </a:solidFill>
              </a:endParaRPr>
            </a:p>
          </p:txBody>
        </p:sp>
      </p:grpSp>
      <p:sp>
        <p:nvSpPr>
          <p:cNvPr id="59" name="TextBox 58"/>
          <p:cNvSpPr txBox="1"/>
          <p:nvPr/>
        </p:nvSpPr>
        <p:spPr>
          <a:xfrm>
            <a:off x="728192" y="908720"/>
            <a:ext cx="2691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현대캐피탈</a:t>
            </a:r>
            <a:r>
              <a:rPr lang="en-US" altLang="ko-KR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운송관리시스템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4314007" y="917974"/>
            <a:ext cx="2691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현대캐피탈</a:t>
            </a:r>
            <a:r>
              <a:rPr lang="en-US" altLang="ko-KR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운송관리시스템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4205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제목 1"/>
          <p:cNvSpPr>
            <a:spLocks noGrp="1"/>
          </p:cNvSpPr>
          <p:nvPr/>
        </p:nvSpPr>
        <p:spPr bwMode="auto">
          <a:xfrm>
            <a:off x="952500" y="26459"/>
            <a:ext cx="3643313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dirty="0" smtClean="0"/>
              <a:t>HCS-Mobile-01-1110</a:t>
            </a:r>
            <a:endParaRPr lang="ko-KR" altLang="en-US" dirty="0" smtClean="0"/>
          </a:p>
        </p:txBody>
      </p:sp>
      <p:sp>
        <p:nvSpPr>
          <p:cNvPr id="62" name="텍스트 개체 틀 3"/>
          <p:cNvSpPr>
            <a:spLocks noGrp="1"/>
          </p:cNvSpPr>
          <p:nvPr/>
        </p:nvSpPr>
        <p:spPr bwMode="auto">
          <a:xfrm>
            <a:off x="7743825" y="864659"/>
            <a:ext cx="2066925" cy="600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lang="ko-KR" alt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 smtClean="0"/>
          </a:p>
        </p:txBody>
      </p:sp>
      <p:sp>
        <p:nvSpPr>
          <p:cNvPr id="63" name="텍스트 개체 틀 4"/>
          <p:cNvSpPr>
            <a:spLocks noGrp="1"/>
          </p:cNvSpPr>
          <p:nvPr/>
        </p:nvSpPr>
        <p:spPr bwMode="auto">
          <a:xfrm>
            <a:off x="5310188" y="321734"/>
            <a:ext cx="3429000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 smtClean="0"/>
              <a:t> </a:t>
            </a:r>
            <a:r>
              <a:rPr lang="ko-KR" altLang="en-US" dirty="0" smtClean="0"/>
              <a:t>사용자</a:t>
            </a:r>
            <a:r>
              <a:rPr lang="en-US" altLang="ko-KR" dirty="0" smtClean="0"/>
              <a:t> </a:t>
            </a:r>
            <a:r>
              <a:rPr lang="ko-KR" altLang="en-US" dirty="0" smtClean="0"/>
              <a:t>약관 동의 </a:t>
            </a:r>
            <a:r>
              <a:rPr lang="en-US" altLang="ko-KR" dirty="0" smtClean="0"/>
              <a:t>(</a:t>
            </a:r>
            <a:r>
              <a:rPr lang="ko-KR" altLang="en-US" dirty="0" smtClean="0"/>
              <a:t>최초 로그인시 </a:t>
            </a:r>
            <a:r>
              <a:rPr lang="en-US" altLang="ko-KR" dirty="0" smtClean="0"/>
              <a:t>1</a:t>
            </a:r>
            <a:r>
              <a:rPr lang="ko-KR" altLang="en-US" dirty="0" smtClean="0"/>
              <a:t>회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64" name="텍스트 개체 틀 5"/>
          <p:cNvSpPr>
            <a:spLocks noGrp="1"/>
          </p:cNvSpPr>
          <p:nvPr/>
        </p:nvSpPr>
        <p:spPr bwMode="auto">
          <a:xfrm>
            <a:off x="1009650" y="312209"/>
            <a:ext cx="364331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 smtClean="0"/>
              <a:t>Home &gt; </a:t>
            </a:r>
            <a:r>
              <a:rPr lang="ko-KR" altLang="en-US" dirty="0" smtClean="0"/>
              <a:t>로그인 </a:t>
            </a:r>
            <a:r>
              <a:rPr lang="en-US" altLang="ko-KR" dirty="0" smtClean="0"/>
              <a:t>&gt; </a:t>
            </a:r>
            <a:r>
              <a:rPr lang="ko-KR" altLang="en-US" dirty="0" smtClean="0"/>
              <a:t>개인정보 취급방침 동의</a:t>
            </a: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7"/>
          </p:nvPr>
        </p:nvSpPr>
        <p:spPr>
          <a:xfrm>
            <a:off x="7743419" y="857232"/>
            <a:ext cx="2067365" cy="5956144"/>
          </a:xfrm>
        </p:spPr>
        <p:txBody>
          <a:bodyPr/>
          <a:lstStyle/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/>
              <a:t>개인정보처리방침 내용이 팝업으로 표출된다</a:t>
            </a:r>
            <a:r>
              <a:rPr lang="en-US" altLang="ko-KR" sz="900" dirty="0"/>
              <a:t>.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/>
              <a:t>확인버튼 </a:t>
            </a:r>
            <a:r>
              <a:rPr lang="ko-KR" altLang="en-US" sz="900" dirty="0" err="1"/>
              <a:t>클릭시</a:t>
            </a:r>
            <a:r>
              <a:rPr lang="ko-KR" altLang="en-US" sz="900" dirty="0"/>
              <a:t> 개인정보 처리방침 팝업이 닫힌다</a:t>
            </a:r>
            <a:r>
              <a:rPr lang="en-US" altLang="ko-KR" sz="900" dirty="0" smtClean="0"/>
              <a:t>.</a:t>
            </a:r>
            <a:endParaRPr lang="ko-KR" altLang="en-US" dirty="0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ko-KR" altLang="en-US" dirty="0" err="1" smtClean="0"/>
              <a:t>캐피탈</a:t>
            </a:r>
            <a:r>
              <a:rPr lang="ko-KR" altLang="en-US" dirty="0" smtClean="0"/>
              <a:t> 운송관리시스템</a:t>
            </a:r>
            <a:endParaRPr lang="ko-KR" altLang="en-US" dirty="0"/>
          </a:p>
        </p:txBody>
      </p:sp>
      <p:sp>
        <p:nvSpPr>
          <p:cNvPr id="10" name="텍스트 개체 틀 9"/>
          <p:cNvSpPr>
            <a:spLocks noGrp="1"/>
          </p:cNvSpPr>
          <p:nvPr>
            <p:ph type="body" sz="quarter" idx="24"/>
          </p:nvPr>
        </p:nvSpPr>
        <p:spPr>
          <a:xfrm>
            <a:off x="5330006" y="67634"/>
            <a:ext cx="1071001" cy="216000"/>
          </a:xfrm>
        </p:spPr>
        <p:txBody>
          <a:bodyPr/>
          <a:lstStyle/>
          <a:p>
            <a:r>
              <a:rPr lang="ko-KR" altLang="en-US" dirty="0" err="1" smtClean="0"/>
              <a:t>에스원</a:t>
            </a:r>
            <a:endParaRPr lang="ko-KR" altLang="en-US" dirty="0"/>
          </a:p>
        </p:txBody>
      </p:sp>
      <p:sp>
        <p:nvSpPr>
          <p:cNvPr id="61" name="텍스트 개체 틀 2"/>
          <p:cNvSpPr>
            <a:spLocks noGrp="1"/>
          </p:cNvSpPr>
          <p:nvPr/>
        </p:nvSpPr>
        <p:spPr bwMode="auto">
          <a:xfrm>
            <a:off x="4936580" y="39159"/>
            <a:ext cx="1143000" cy="25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mtClean="0"/>
          </a:p>
        </p:txBody>
      </p:sp>
      <p:grpSp>
        <p:nvGrpSpPr>
          <p:cNvPr id="3" name="그룹 2"/>
          <p:cNvGrpSpPr/>
          <p:nvPr/>
        </p:nvGrpSpPr>
        <p:grpSpPr>
          <a:xfrm>
            <a:off x="350900" y="838800"/>
            <a:ext cx="3441675" cy="5588677"/>
            <a:chOff x="350900" y="838800"/>
            <a:chExt cx="3441675" cy="5588677"/>
          </a:xfrm>
        </p:grpSpPr>
        <p:pic>
          <p:nvPicPr>
            <p:cNvPr id="27" name="Picture 3" descr="C:\Users\HQ0384\Desktop\메뉴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8900" y="982802"/>
              <a:ext cx="252040" cy="2880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TextBox 31"/>
            <p:cNvSpPr txBox="1"/>
            <p:nvPr/>
          </p:nvSpPr>
          <p:spPr>
            <a:xfrm>
              <a:off x="475780" y="1550233"/>
              <a:ext cx="147959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이용약관 </a:t>
              </a:r>
              <a:endPara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33" name="직선 연결선 32"/>
            <p:cNvCxnSpPr/>
            <p:nvPr/>
          </p:nvCxnSpPr>
          <p:spPr>
            <a:xfrm flipH="1">
              <a:off x="556202" y="1802508"/>
              <a:ext cx="540000" cy="0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직사각형 34"/>
            <p:cNvSpPr/>
            <p:nvPr/>
          </p:nvSpPr>
          <p:spPr>
            <a:xfrm>
              <a:off x="350900" y="838800"/>
              <a:ext cx="3441675" cy="5588677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350900" y="838800"/>
              <a:ext cx="3441675" cy="598240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41" name="직사각형 140"/>
            <p:cNvSpPr/>
            <p:nvPr/>
          </p:nvSpPr>
          <p:spPr>
            <a:xfrm>
              <a:off x="460634" y="1878733"/>
              <a:ext cx="3234322" cy="614163"/>
            </a:xfrm>
            <a:prstGeom prst="rect">
              <a:avLst/>
            </a:prstGeom>
            <a:noFill/>
            <a:ln w="317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9" name="TextBox 148"/>
            <p:cNvSpPr txBox="1"/>
            <p:nvPr/>
          </p:nvSpPr>
          <p:spPr>
            <a:xfrm>
              <a:off x="469742" y="2852936"/>
              <a:ext cx="147959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개인정보 처리방침</a:t>
              </a:r>
              <a:endPara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150" name="직선 연결선 149"/>
            <p:cNvCxnSpPr/>
            <p:nvPr/>
          </p:nvCxnSpPr>
          <p:spPr>
            <a:xfrm flipH="1">
              <a:off x="550164" y="3105211"/>
              <a:ext cx="1080000" cy="0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1" name="직사각형 150"/>
            <p:cNvSpPr/>
            <p:nvPr/>
          </p:nvSpPr>
          <p:spPr>
            <a:xfrm>
              <a:off x="454596" y="3181436"/>
              <a:ext cx="3234322" cy="614164"/>
            </a:xfrm>
            <a:prstGeom prst="rect">
              <a:avLst/>
            </a:prstGeom>
            <a:noFill/>
            <a:ln w="317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2" name="TextBox 151"/>
            <p:cNvSpPr txBox="1"/>
            <p:nvPr/>
          </p:nvSpPr>
          <p:spPr>
            <a:xfrm>
              <a:off x="457042" y="4142520"/>
              <a:ext cx="147959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개인정보 취급방침</a:t>
              </a:r>
              <a:endPara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153" name="직선 연결선 152"/>
            <p:cNvCxnSpPr/>
            <p:nvPr/>
          </p:nvCxnSpPr>
          <p:spPr>
            <a:xfrm flipH="1">
              <a:off x="537464" y="4394795"/>
              <a:ext cx="1080000" cy="0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4" name="직사각형 153"/>
            <p:cNvSpPr/>
            <p:nvPr/>
          </p:nvSpPr>
          <p:spPr>
            <a:xfrm>
              <a:off x="441896" y="4471020"/>
              <a:ext cx="3234322" cy="626741"/>
            </a:xfrm>
            <a:prstGeom prst="rect">
              <a:avLst/>
            </a:prstGeom>
            <a:noFill/>
            <a:ln w="317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5" name="TextBox 154"/>
            <p:cNvSpPr txBox="1"/>
            <p:nvPr/>
          </p:nvSpPr>
          <p:spPr bwMode="auto">
            <a:xfrm>
              <a:off x="417196" y="2564904"/>
              <a:ext cx="691215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□  동의함</a:t>
              </a:r>
              <a:r>
                <a:rPr lang="en-US" altLang="ko-KR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6" name="TextBox 155"/>
            <p:cNvSpPr txBox="1"/>
            <p:nvPr/>
          </p:nvSpPr>
          <p:spPr bwMode="auto">
            <a:xfrm>
              <a:off x="445361" y="3861048"/>
              <a:ext cx="691215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□  동의함</a:t>
              </a:r>
              <a:r>
                <a:rPr lang="en-US" altLang="ko-KR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7" name="TextBox 156"/>
            <p:cNvSpPr txBox="1"/>
            <p:nvPr/>
          </p:nvSpPr>
          <p:spPr bwMode="auto">
            <a:xfrm>
              <a:off x="488504" y="5157192"/>
              <a:ext cx="691215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□  동의함</a:t>
              </a:r>
              <a:r>
                <a:rPr lang="en-US" altLang="ko-KR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8" name="TextBox 157"/>
            <p:cNvSpPr txBox="1"/>
            <p:nvPr/>
          </p:nvSpPr>
          <p:spPr bwMode="auto">
            <a:xfrm>
              <a:off x="1597489" y="5373796"/>
              <a:ext cx="933269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□  전체 동의함</a:t>
              </a:r>
              <a:r>
                <a:rPr lang="en-US" altLang="ko-KR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4031605" y="836712"/>
            <a:ext cx="3441675" cy="5588677"/>
            <a:chOff x="4031605" y="836712"/>
            <a:chExt cx="3441675" cy="5588677"/>
          </a:xfrm>
        </p:grpSpPr>
        <p:pic>
          <p:nvPicPr>
            <p:cNvPr id="160" name="Picture 3" descr="C:\Users\HQ0384\Desktop\메뉴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39605" y="980714"/>
              <a:ext cx="252040" cy="2880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3" name="TextBox 162"/>
            <p:cNvSpPr txBox="1"/>
            <p:nvPr/>
          </p:nvSpPr>
          <p:spPr>
            <a:xfrm>
              <a:off x="4156485" y="1548145"/>
              <a:ext cx="147959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이용약관 </a:t>
              </a:r>
              <a:endPara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164" name="직선 연결선 163"/>
            <p:cNvCxnSpPr/>
            <p:nvPr/>
          </p:nvCxnSpPr>
          <p:spPr>
            <a:xfrm flipH="1">
              <a:off x="4236907" y="1800420"/>
              <a:ext cx="540000" cy="0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5" name="직사각형 164"/>
            <p:cNvSpPr/>
            <p:nvPr/>
          </p:nvSpPr>
          <p:spPr>
            <a:xfrm>
              <a:off x="4031605" y="836712"/>
              <a:ext cx="3441675" cy="5588677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66" name="직사각형 165"/>
            <p:cNvSpPr/>
            <p:nvPr/>
          </p:nvSpPr>
          <p:spPr>
            <a:xfrm>
              <a:off x="4031605" y="836712"/>
              <a:ext cx="3441675" cy="598240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67" name="직사각형 166"/>
            <p:cNvSpPr/>
            <p:nvPr/>
          </p:nvSpPr>
          <p:spPr>
            <a:xfrm>
              <a:off x="4141339" y="1876645"/>
              <a:ext cx="3234322" cy="614163"/>
            </a:xfrm>
            <a:prstGeom prst="rect">
              <a:avLst/>
            </a:prstGeom>
            <a:noFill/>
            <a:ln w="317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8" name="TextBox 167"/>
            <p:cNvSpPr txBox="1"/>
            <p:nvPr/>
          </p:nvSpPr>
          <p:spPr>
            <a:xfrm>
              <a:off x="4150447" y="2850848"/>
              <a:ext cx="147959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개인정보 처리방침</a:t>
              </a:r>
              <a:endPara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169" name="직선 연결선 168"/>
            <p:cNvCxnSpPr/>
            <p:nvPr/>
          </p:nvCxnSpPr>
          <p:spPr>
            <a:xfrm flipH="1">
              <a:off x="4230869" y="3103123"/>
              <a:ext cx="1080000" cy="0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0" name="직사각형 169"/>
            <p:cNvSpPr/>
            <p:nvPr/>
          </p:nvSpPr>
          <p:spPr>
            <a:xfrm>
              <a:off x="4135301" y="3179348"/>
              <a:ext cx="3234322" cy="614164"/>
            </a:xfrm>
            <a:prstGeom prst="rect">
              <a:avLst/>
            </a:prstGeom>
            <a:noFill/>
            <a:ln w="317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1" name="TextBox 170"/>
            <p:cNvSpPr txBox="1"/>
            <p:nvPr/>
          </p:nvSpPr>
          <p:spPr>
            <a:xfrm>
              <a:off x="4137747" y="4140432"/>
              <a:ext cx="147959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개인정보 취급방침</a:t>
              </a:r>
              <a:endPara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172" name="직선 연결선 171"/>
            <p:cNvCxnSpPr/>
            <p:nvPr/>
          </p:nvCxnSpPr>
          <p:spPr>
            <a:xfrm flipH="1">
              <a:off x="4218169" y="4392707"/>
              <a:ext cx="1080000" cy="0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3" name="직사각형 172"/>
            <p:cNvSpPr/>
            <p:nvPr/>
          </p:nvSpPr>
          <p:spPr>
            <a:xfrm>
              <a:off x="4122601" y="4468932"/>
              <a:ext cx="3234322" cy="626741"/>
            </a:xfrm>
            <a:prstGeom prst="rect">
              <a:avLst/>
            </a:prstGeom>
            <a:noFill/>
            <a:ln w="317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4" name="TextBox 173"/>
            <p:cNvSpPr txBox="1"/>
            <p:nvPr/>
          </p:nvSpPr>
          <p:spPr bwMode="auto">
            <a:xfrm>
              <a:off x="4097901" y="2562816"/>
              <a:ext cx="691215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□  동의함</a:t>
              </a:r>
              <a:r>
                <a:rPr lang="en-US" altLang="ko-KR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5" name="TextBox 174"/>
            <p:cNvSpPr txBox="1"/>
            <p:nvPr/>
          </p:nvSpPr>
          <p:spPr bwMode="auto">
            <a:xfrm>
              <a:off x="4126066" y="3858960"/>
              <a:ext cx="691215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□  동의함</a:t>
              </a:r>
              <a:r>
                <a:rPr lang="en-US" altLang="ko-KR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6" name="TextBox 175"/>
            <p:cNvSpPr txBox="1"/>
            <p:nvPr/>
          </p:nvSpPr>
          <p:spPr bwMode="auto">
            <a:xfrm>
              <a:off x="4169209" y="5155104"/>
              <a:ext cx="691215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□  동의함</a:t>
              </a:r>
              <a:r>
                <a:rPr lang="en-US" altLang="ko-KR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7" name="TextBox 176"/>
            <p:cNvSpPr txBox="1"/>
            <p:nvPr/>
          </p:nvSpPr>
          <p:spPr bwMode="auto">
            <a:xfrm>
              <a:off x="5278194" y="5371708"/>
              <a:ext cx="933269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□  전체 동의함</a:t>
              </a:r>
              <a:r>
                <a:rPr lang="en-US" altLang="ko-KR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8" name="모서리가 둥근 직사각형 177"/>
            <p:cNvSpPr/>
            <p:nvPr/>
          </p:nvSpPr>
          <p:spPr>
            <a:xfrm>
              <a:off x="6486165" y="5809201"/>
              <a:ext cx="857256" cy="354015"/>
            </a:xfrm>
            <a:prstGeom prst="roundRect">
              <a:avLst>
                <a:gd name="adj" fmla="val 4924"/>
              </a:avLst>
            </a:prstGeom>
            <a:solidFill>
              <a:schemeClr val="tx2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dirty="0" smtClean="0">
                  <a:solidFill>
                    <a:schemeClr val="bg1"/>
                  </a:solidFill>
                </a:rPr>
                <a:t>확</a:t>
              </a:r>
              <a:r>
                <a:rPr lang="ko-KR" altLang="en-US" sz="800" dirty="0">
                  <a:solidFill>
                    <a:schemeClr val="bg1"/>
                  </a:solidFill>
                </a:rPr>
                <a:t>인</a:t>
              </a:r>
              <a:endParaRPr lang="ko-KR" altLang="en-US" sz="800" dirty="0" smtClean="0">
                <a:solidFill>
                  <a:schemeClr val="bg1"/>
                </a:solidFill>
              </a:endParaRPr>
            </a:p>
          </p:txBody>
        </p:sp>
      </p:grpSp>
      <p:sp>
        <p:nvSpPr>
          <p:cNvPr id="51" name="타원 50"/>
          <p:cNvSpPr>
            <a:spLocks noChangeAspect="1"/>
          </p:cNvSpPr>
          <p:nvPr/>
        </p:nvSpPr>
        <p:spPr>
          <a:xfrm>
            <a:off x="1928664" y="4653160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1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57" name="모서리가 둥근 직사각형 56"/>
          <p:cNvSpPr/>
          <p:nvPr/>
        </p:nvSpPr>
        <p:spPr>
          <a:xfrm>
            <a:off x="1168861" y="5809200"/>
            <a:ext cx="857256" cy="354015"/>
          </a:xfrm>
          <a:prstGeom prst="roundRect">
            <a:avLst>
              <a:gd name="adj" fmla="val 4924"/>
            </a:avLst>
          </a:prstGeom>
          <a:solidFill>
            <a:schemeClr val="bg1">
              <a:lumMod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취</a:t>
            </a:r>
            <a:r>
              <a:rPr lang="ko-KR" altLang="en-US" sz="800" dirty="0">
                <a:solidFill>
                  <a:schemeClr val="bg1"/>
                </a:solidFill>
              </a:rPr>
              <a:t>소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58" name="모서리가 둥근 직사각형 57"/>
          <p:cNvSpPr/>
          <p:nvPr/>
        </p:nvSpPr>
        <p:spPr>
          <a:xfrm>
            <a:off x="2151528" y="5805240"/>
            <a:ext cx="857256" cy="354015"/>
          </a:xfrm>
          <a:prstGeom prst="roundRect">
            <a:avLst>
              <a:gd name="adj" fmla="val 4924"/>
            </a:avLst>
          </a:prstGeom>
          <a:solidFill>
            <a:schemeClr val="accent1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확</a:t>
            </a:r>
            <a:r>
              <a:rPr lang="ko-KR" altLang="en-US" sz="800" dirty="0">
                <a:solidFill>
                  <a:schemeClr val="bg1"/>
                </a:solidFill>
              </a:rPr>
              <a:t>인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59" name="타원 58"/>
          <p:cNvSpPr>
            <a:spLocks noChangeAspect="1"/>
          </p:cNvSpPr>
          <p:nvPr/>
        </p:nvSpPr>
        <p:spPr>
          <a:xfrm>
            <a:off x="5241056" y="5589240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2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pic>
        <p:nvPicPr>
          <p:cNvPr id="65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19810" y="982662"/>
            <a:ext cx="286122" cy="286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24688" y="982662"/>
            <a:ext cx="286122" cy="286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9" name="직사각형 178"/>
          <p:cNvSpPr/>
          <p:nvPr/>
        </p:nvSpPr>
        <p:spPr>
          <a:xfrm>
            <a:off x="4038306" y="855134"/>
            <a:ext cx="3440388" cy="5588677"/>
          </a:xfrm>
          <a:prstGeom prst="rect">
            <a:avLst/>
          </a:prstGeom>
          <a:solidFill>
            <a:schemeClr val="tx1">
              <a:alpha val="51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4300662" y="1281839"/>
            <a:ext cx="2943980" cy="4881377"/>
            <a:chOff x="4313276" y="1322027"/>
            <a:chExt cx="2943980" cy="4881377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15413" y="1322027"/>
              <a:ext cx="2931568" cy="4267213"/>
            </a:xfrm>
            <a:prstGeom prst="rect">
              <a:avLst/>
            </a:prstGeom>
          </p:spPr>
        </p:pic>
        <p:sp>
          <p:nvSpPr>
            <p:cNvPr id="54" name="직사각형 53"/>
            <p:cNvSpPr/>
            <p:nvPr/>
          </p:nvSpPr>
          <p:spPr>
            <a:xfrm>
              <a:off x="4313276" y="5589241"/>
              <a:ext cx="2943980" cy="614163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5" name="모서리가 둥근 직사각형 54"/>
            <p:cNvSpPr/>
            <p:nvPr/>
          </p:nvSpPr>
          <p:spPr>
            <a:xfrm>
              <a:off x="5391888" y="5745956"/>
              <a:ext cx="857256" cy="354015"/>
            </a:xfrm>
            <a:prstGeom prst="roundRect">
              <a:avLst>
                <a:gd name="adj" fmla="val 4924"/>
              </a:avLst>
            </a:prstGeom>
            <a:solidFill>
              <a:schemeClr val="accent1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dirty="0" smtClean="0">
                  <a:solidFill>
                    <a:schemeClr val="bg1"/>
                  </a:solidFill>
                </a:rPr>
                <a:t>확</a:t>
              </a:r>
              <a:r>
                <a:rPr lang="ko-KR" altLang="en-US" sz="800" dirty="0">
                  <a:solidFill>
                    <a:schemeClr val="bg1"/>
                  </a:solidFill>
                </a:rPr>
                <a:t>인</a:t>
              </a:r>
              <a:endParaRPr lang="ko-KR" altLang="en-US" sz="800" dirty="0" smtClean="0">
                <a:solidFill>
                  <a:schemeClr val="bg1"/>
                </a:solidFill>
              </a:endParaRPr>
            </a:p>
          </p:txBody>
        </p:sp>
      </p:grpSp>
      <p:sp>
        <p:nvSpPr>
          <p:cNvPr id="67" name="TextBox 66"/>
          <p:cNvSpPr txBox="1"/>
          <p:nvPr/>
        </p:nvSpPr>
        <p:spPr>
          <a:xfrm>
            <a:off x="728192" y="908720"/>
            <a:ext cx="2691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현대캐피탈</a:t>
            </a:r>
            <a:r>
              <a:rPr lang="en-US" altLang="ko-KR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운송관리시스템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4333071" y="930171"/>
            <a:ext cx="2691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현대캐피탈</a:t>
            </a:r>
            <a:r>
              <a:rPr lang="en-US" altLang="ko-KR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운송관리시스템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4205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제목 1"/>
          <p:cNvSpPr>
            <a:spLocks noGrp="1"/>
          </p:cNvSpPr>
          <p:nvPr/>
        </p:nvSpPr>
        <p:spPr bwMode="auto">
          <a:xfrm>
            <a:off x="952500" y="26459"/>
            <a:ext cx="3643313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dirty="0" smtClean="0"/>
              <a:t>HCS-Mobile-01-1113</a:t>
            </a:r>
            <a:endParaRPr lang="ko-KR" altLang="en-US" dirty="0" smtClean="0"/>
          </a:p>
        </p:txBody>
      </p:sp>
      <p:sp>
        <p:nvSpPr>
          <p:cNvPr id="62" name="텍스트 개체 틀 3"/>
          <p:cNvSpPr>
            <a:spLocks noGrp="1"/>
          </p:cNvSpPr>
          <p:nvPr/>
        </p:nvSpPr>
        <p:spPr bwMode="auto">
          <a:xfrm>
            <a:off x="7743825" y="864659"/>
            <a:ext cx="2066925" cy="600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lang="ko-KR" alt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 smtClean="0"/>
          </a:p>
        </p:txBody>
      </p:sp>
      <p:sp>
        <p:nvSpPr>
          <p:cNvPr id="63" name="텍스트 개체 틀 4"/>
          <p:cNvSpPr>
            <a:spLocks noGrp="1"/>
          </p:cNvSpPr>
          <p:nvPr/>
        </p:nvSpPr>
        <p:spPr bwMode="auto">
          <a:xfrm>
            <a:off x="5284465" y="321734"/>
            <a:ext cx="3024336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 smtClean="0"/>
              <a:t>  </a:t>
            </a:r>
            <a:r>
              <a:rPr lang="ko-KR" altLang="en-US" dirty="0" smtClean="0"/>
              <a:t>사용자</a:t>
            </a:r>
            <a:r>
              <a:rPr lang="en-US" altLang="ko-KR" dirty="0" smtClean="0"/>
              <a:t> </a:t>
            </a:r>
            <a:r>
              <a:rPr lang="ko-KR" altLang="en-US" dirty="0" smtClean="0"/>
              <a:t>메인 화면</a:t>
            </a:r>
            <a:endParaRPr lang="ko-KR" altLang="en-US" dirty="0"/>
          </a:p>
        </p:txBody>
      </p:sp>
      <p:sp>
        <p:nvSpPr>
          <p:cNvPr id="64" name="텍스트 개체 틀 5"/>
          <p:cNvSpPr>
            <a:spLocks noGrp="1"/>
          </p:cNvSpPr>
          <p:nvPr/>
        </p:nvSpPr>
        <p:spPr bwMode="auto">
          <a:xfrm>
            <a:off x="1000125" y="321734"/>
            <a:ext cx="364331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 smtClean="0"/>
              <a:t>Home</a:t>
            </a:r>
            <a:r>
              <a:rPr lang="ko-KR" altLang="en-US" dirty="0" smtClean="0"/>
              <a:t> </a:t>
            </a:r>
            <a:r>
              <a:rPr lang="en-US" altLang="ko-KR" dirty="0" smtClean="0"/>
              <a:t>&gt; </a:t>
            </a:r>
            <a:r>
              <a:rPr lang="ko-KR" altLang="en-US" dirty="0" smtClean="0"/>
              <a:t>로그인</a:t>
            </a:r>
            <a:r>
              <a:rPr lang="en-US" altLang="ko-KR" dirty="0" smtClean="0"/>
              <a:t> &gt; </a:t>
            </a:r>
            <a:r>
              <a:rPr lang="ko-KR" altLang="en-US" dirty="0" smtClean="0"/>
              <a:t>메뉴조</a:t>
            </a:r>
            <a:r>
              <a:rPr lang="ko-KR" altLang="en-US" dirty="0"/>
              <a:t>작</a:t>
            </a:r>
            <a:endParaRPr lang="en-US" altLang="ko-KR" dirty="0" smtClean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/>
              <a:t>메뉴버튼</a:t>
            </a:r>
            <a:r>
              <a:rPr lang="en-US" altLang="ko-KR" sz="900" dirty="0"/>
              <a:t>(     )</a:t>
            </a:r>
            <a:r>
              <a:rPr lang="ko-KR" altLang="en-US" sz="900" dirty="0"/>
              <a:t> </a:t>
            </a:r>
            <a:r>
              <a:rPr lang="ko-KR" altLang="en-US" sz="900" dirty="0" err="1"/>
              <a:t>클릭시</a:t>
            </a:r>
            <a:r>
              <a:rPr lang="en-US" altLang="ko-KR" sz="900" dirty="0"/>
              <a:t>,</a:t>
            </a:r>
            <a:r>
              <a:rPr lang="ko-KR" altLang="en-US" sz="900" dirty="0"/>
              <a:t> 화면이 우측으로 밀리며 </a:t>
            </a:r>
            <a:r>
              <a:rPr lang="ko-KR" altLang="en-US" sz="900" dirty="0" err="1"/>
              <a:t>메뉴트리가</a:t>
            </a:r>
            <a:r>
              <a:rPr lang="ko-KR" altLang="en-US" sz="900" dirty="0"/>
              <a:t> 펼쳐진다</a:t>
            </a:r>
            <a:r>
              <a:rPr lang="en-US" altLang="ko-KR" sz="900" dirty="0"/>
              <a:t>. (</a:t>
            </a:r>
            <a:r>
              <a:rPr lang="ko-KR" altLang="en-US" sz="900" dirty="0" err="1"/>
              <a:t>사용자별</a:t>
            </a:r>
            <a:r>
              <a:rPr lang="ko-KR" altLang="en-US" sz="900" dirty="0"/>
              <a:t> </a:t>
            </a:r>
            <a:r>
              <a:rPr lang="ko-KR" altLang="en-US" sz="900" dirty="0" err="1"/>
              <a:t>메뉴트리</a:t>
            </a:r>
            <a:r>
              <a:rPr lang="ko-KR" altLang="en-US" sz="900" dirty="0"/>
              <a:t> 참조</a:t>
            </a:r>
            <a:r>
              <a:rPr lang="en-US" altLang="ko-KR" sz="900" dirty="0"/>
              <a:t>)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err="1" smtClean="0"/>
              <a:t>홈버튼</a:t>
            </a:r>
            <a:r>
              <a:rPr lang="en-US" altLang="ko-KR" sz="900" dirty="0"/>
              <a:t>(     </a:t>
            </a:r>
            <a:r>
              <a:rPr lang="en-US" altLang="ko-KR" sz="900" dirty="0" smtClean="0"/>
              <a:t>  )</a:t>
            </a:r>
            <a:r>
              <a:rPr lang="ko-KR" altLang="en-US" sz="900" dirty="0" smtClean="0"/>
              <a:t> </a:t>
            </a:r>
            <a:r>
              <a:rPr lang="ko-KR" altLang="en-US" sz="900" dirty="0" err="1"/>
              <a:t>클릭시</a:t>
            </a:r>
            <a:r>
              <a:rPr lang="en-US" altLang="ko-KR" sz="900" dirty="0"/>
              <a:t>, </a:t>
            </a:r>
            <a:r>
              <a:rPr lang="ko-KR" altLang="en-US" sz="900" dirty="0" smtClean="0"/>
              <a:t>모든 화면에서 </a:t>
            </a:r>
            <a:r>
              <a:rPr lang="ko-KR" altLang="en-US" sz="900" dirty="0" err="1" smtClean="0"/>
              <a:t>메인화면으로</a:t>
            </a:r>
            <a:r>
              <a:rPr lang="ko-KR" altLang="en-US" sz="900" dirty="0" smtClean="0"/>
              <a:t> 이동한다</a:t>
            </a:r>
            <a:r>
              <a:rPr lang="en-US" altLang="ko-KR" sz="900" dirty="0" smtClean="0"/>
              <a:t>.</a:t>
            </a: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Tx/>
              <a:buAutoNum type="arabicPeriod"/>
              <a:tabLst>
                <a:tab pos="228600" algn="l"/>
              </a:tabLst>
            </a:pP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메인화면에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월단위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운송 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실적이 화면과 같이 간략히 표출된다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Tx/>
              <a:buAutoNum type="arabicPeriod"/>
              <a:tabLst>
                <a:tab pos="228600" algn="l"/>
              </a:tabLst>
            </a:pP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+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버튼을 클릭하면 공지사항화면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으로 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이동한다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( </a:t>
            </a:r>
            <a:r>
              <a:rPr lang="ko-KR" altLang="en-US" sz="900" dirty="0"/>
              <a:t>신규내용이 있을 경우  </a:t>
            </a:r>
            <a:r>
              <a:rPr lang="ko-KR" altLang="en-US" sz="900" dirty="0" smtClean="0"/>
              <a:t>표시된다</a:t>
            </a:r>
            <a:r>
              <a:rPr lang="en-US" altLang="ko-KR" sz="900" dirty="0" smtClean="0"/>
              <a:t>.  </a:t>
            </a:r>
            <a:r>
              <a:rPr lang="en-US" altLang="ko-KR" sz="900" dirty="0"/>
              <a:t>– </a:t>
            </a:r>
            <a:r>
              <a:rPr lang="ko-KR" altLang="en-US" sz="900" dirty="0" smtClean="0">
                <a:solidFill>
                  <a:srgbClr val="FF0000"/>
                </a:solidFill>
              </a:rPr>
              <a:t>사용자의 경우 공지사항 중 법인공지만 </a:t>
            </a:r>
            <a:r>
              <a:rPr lang="ko-KR" altLang="en-US" sz="900" dirty="0">
                <a:solidFill>
                  <a:srgbClr val="FF0000"/>
                </a:solidFill>
              </a:rPr>
              <a:t>표출한다</a:t>
            </a:r>
            <a:r>
              <a:rPr lang="en-US" altLang="ko-KR" sz="900" dirty="0" smtClean="0">
                <a:solidFill>
                  <a:srgbClr val="FF0000"/>
                </a:solidFill>
              </a:rPr>
              <a:t>.</a:t>
            </a:r>
            <a:r>
              <a:rPr lang="en-US" altLang="ko-KR" sz="90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90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또한 </a:t>
            </a:r>
            <a:r>
              <a:rPr lang="ko-KR" altLang="en-US" sz="9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최대</a:t>
            </a:r>
            <a:r>
              <a:rPr lang="en-US" altLang="ko-KR" sz="9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ko-KR" altLang="en-US" sz="9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개이며</a:t>
            </a:r>
            <a:r>
              <a:rPr lang="en-US" altLang="ko-KR" sz="9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9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제목길이가 길경우 </a:t>
            </a:r>
            <a:r>
              <a:rPr lang="en-US" altLang="ko-KR" sz="9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… </a:t>
            </a:r>
            <a:r>
              <a:rPr lang="ko-KR" altLang="en-US" sz="9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으로 표출한다</a:t>
            </a:r>
            <a:r>
              <a:rPr lang="en-US" altLang="ko-KR" sz="9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sz="900" dirty="0">
              <a:solidFill>
                <a:srgbClr val="FF0000"/>
              </a:solidFill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Tx/>
              <a:buAutoNum type="arabicPeriod"/>
              <a:tabLst>
                <a:tab pos="228600" algn="l"/>
              </a:tabLst>
            </a:pP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출근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퇴근 보고를 한다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.(</a:t>
            </a: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토글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Tx/>
              <a:buAutoNum type="arabicPeriod"/>
              <a:tabLst>
                <a:tab pos="228600" algn="l"/>
              </a:tabLst>
            </a:pP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배차관리 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화면으로 이동한다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2860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Tx/>
              <a:buAutoNum type="arabicPeriod"/>
              <a:tabLst>
                <a:tab pos="228600" algn="l"/>
              </a:tabLst>
            </a:pP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운송관리 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화면으로 이동한다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endParaRPr lang="en-US" altLang="ko-KR" sz="900" dirty="0" smtClean="0"/>
          </a:p>
          <a:p>
            <a:pPr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endParaRPr lang="en-US" altLang="ko-KR" sz="900" dirty="0"/>
          </a:p>
          <a:p>
            <a:pPr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endParaRPr lang="en-US" altLang="ko-KR" sz="900" dirty="0" smtClean="0"/>
          </a:p>
          <a:p>
            <a:pPr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endParaRPr lang="en-US" altLang="ko-KR" sz="900" dirty="0"/>
          </a:p>
          <a:p>
            <a:pPr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endParaRPr lang="en-US" altLang="ko-KR" sz="900" dirty="0" smtClean="0"/>
          </a:p>
          <a:p>
            <a:pPr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endParaRPr lang="en-US" altLang="ko-KR" sz="900" dirty="0"/>
          </a:p>
          <a:p>
            <a:pPr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endParaRPr lang="en-US" altLang="ko-KR" sz="900" dirty="0" smtClean="0"/>
          </a:p>
          <a:p>
            <a:pPr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endParaRPr lang="en-US" altLang="ko-KR" sz="900" dirty="0"/>
          </a:p>
          <a:p>
            <a:pPr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r>
              <a:rPr lang="en-US" altLang="ko-KR" sz="900" dirty="0" smtClean="0"/>
              <a:t>                    (</a:t>
            </a:r>
            <a:r>
              <a:rPr lang="ko-KR" altLang="en-US" sz="900" dirty="0"/>
              <a:t>다음페이지 계속</a:t>
            </a:r>
            <a:r>
              <a:rPr lang="en-US" altLang="ko-KR" sz="900" dirty="0"/>
              <a:t>)</a:t>
            </a: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ko-KR" altLang="en-US" dirty="0" err="1" smtClean="0"/>
              <a:t>캐피탈</a:t>
            </a:r>
            <a:r>
              <a:rPr lang="ko-KR" altLang="en-US" dirty="0" smtClean="0"/>
              <a:t> 운송관리시스템</a:t>
            </a: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24"/>
          </p:nvPr>
        </p:nvSpPr>
        <p:spPr>
          <a:xfrm>
            <a:off x="5341614" y="61876"/>
            <a:ext cx="1071001" cy="216000"/>
          </a:xfrm>
        </p:spPr>
        <p:txBody>
          <a:bodyPr/>
          <a:lstStyle/>
          <a:p>
            <a:r>
              <a:rPr lang="ko-KR" altLang="en-US" dirty="0" err="1" smtClean="0"/>
              <a:t>에스</a:t>
            </a:r>
            <a:r>
              <a:rPr lang="ko-KR" altLang="en-US" dirty="0" err="1"/>
              <a:t>원</a:t>
            </a:r>
            <a:endParaRPr lang="ko-KR" altLang="en-US" dirty="0"/>
          </a:p>
        </p:txBody>
      </p:sp>
      <p:sp>
        <p:nvSpPr>
          <p:cNvPr id="61" name="텍스트 개체 틀 2"/>
          <p:cNvSpPr>
            <a:spLocks noGrp="1"/>
          </p:cNvSpPr>
          <p:nvPr/>
        </p:nvSpPr>
        <p:spPr bwMode="auto">
          <a:xfrm>
            <a:off x="4936580" y="39159"/>
            <a:ext cx="1143000" cy="25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mtClean="0"/>
          </a:p>
        </p:txBody>
      </p:sp>
      <p:sp>
        <p:nvSpPr>
          <p:cNvPr id="68" name="타원 67"/>
          <p:cNvSpPr>
            <a:spLocks noChangeAspect="1"/>
          </p:cNvSpPr>
          <p:nvPr/>
        </p:nvSpPr>
        <p:spPr>
          <a:xfrm>
            <a:off x="7748498" y="2528936"/>
            <a:ext cx="179984" cy="179984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>
                <a:solidFill>
                  <a:schemeClr val="bg1"/>
                </a:solidFill>
              </a:rPr>
              <a:t>N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70" name="타원 69"/>
          <p:cNvSpPr>
            <a:spLocks noChangeAspect="1"/>
          </p:cNvSpPr>
          <p:nvPr/>
        </p:nvSpPr>
        <p:spPr>
          <a:xfrm>
            <a:off x="2803400" y="4869160"/>
            <a:ext cx="179984" cy="179984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>
                <a:solidFill>
                  <a:schemeClr val="bg1"/>
                </a:solidFill>
              </a:rPr>
              <a:t>N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pic>
        <p:nvPicPr>
          <p:cNvPr id="82" name="Picture 3" descr="C:\Users\HQ0384\Desktop\메뉴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2130" y="871737"/>
            <a:ext cx="144000" cy="16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7" name="TextBox 86"/>
          <p:cNvSpPr txBox="1"/>
          <p:nvPr/>
        </p:nvSpPr>
        <p:spPr>
          <a:xfrm>
            <a:off x="475780" y="1550233"/>
            <a:ext cx="14795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12</a:t>
            </a:r>
            <a:r>
              <a:rPr lang="ko-KR" altLang="en-US" sz="1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월 전체 운송 실적 </a:t>
            </a:r>
            <a:endParaRPr lang="ko-KR" altLang="en-US" sz="1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89" name="직선 연결선 88"/>
          <p:cNvCxnSpPr/>
          <p:nvPr/>
        </p:nvCxnSpPr>
        <p:spPr>
          <a:xfrm flipH="1">
            <a:off x="556202" y="1802508"/>
            <a:ext cx="1156438" cy="0"/>
          </a:xfrm>
          <a:prstGeom prst="line">
            <a:avLst/>
          </a:prstGeom>
          <a:ln w="889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0" name="표 8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3987861"/>
              </p:ext>
            </p:extLst>
          </p:nvPr>
        </p:nvGraphicFramePr>
        <p:xfrm>
          <a:off x="498360" y="1946524"/>
          <a:ext cx="3160480" cy="1472890"/>
        </p:xfrm>
        <a:graphic>
          <a:graphicData uri="http://schemas.openxmlformats.org/drawingml/2006/table">
            <a:tbl>
              <a:tblPr/>
              <a:tblGrid>
                <a:gridCol w="1142272"/>
                <a:gridCol w="2018208"/>
              </a:tblGrid>
              <a:tr h="29457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근 무 일 수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180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9457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배 송 처 수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180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9457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baseline="0" dirty="0" err="1" smtClean="0">
                          <a:solidFill>
                            <a:schemeClr val="tx1"/>
                          </a:solidFill>
                        </a:rPr>
                        <a:t>인수확인수</a:t>
                      </a:r>
                      <a:r>
                        <a:rPr lang="ko-KR" altLang="en-US" sz="800" b="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180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9457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이 동 거 리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180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9457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운 행 시 간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180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91" name="직사각형 90"/>
          <p:cNvSpPr/>
          <p:nvPr/>
        </p:nvSpPr>
        <p:spPr>
          <a:xfrm>
            <a:off x="350900" y="838800"/>
            <a:ext cx="3441675" cy="558867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92" name="직사각형 91"/>
          <p:cNvSpPr/>
          <p:nvPr/>
        </p:nvSpPr>
        <p:spPr>
          <a:xfrm>
            <a:off x="350900" y="838800"/>
            <a:ext cx="3441675" cy="59824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pic>
        <p:nvPicPr>
          <p:cNvPr id="94" name="Picture 3" descr="C:\Users\HQ0384\Desktop\메뉴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900" y="982802"/>
            <a:ext cx="252040" cy="288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7" name="그룹 106"/>
          <p:cNvGrpSpPr/>
          <p:nvPr/>
        </p:nvGrpSpPr>
        <p:grpSpPr>
          <a:xfrm>
            <a:off x="453224" y="4653136"/>
            <a:ext cx="3234322" cy="1152128"/>
            <a:chOff x="278518" y="4669707"/>
            <a:chExt cx="3234322" cy="1411320"/>
          </a:xfrm>
        </p:grpSpPr>
        <p:sp>
          <p:nvSpPr>
            <p:cNvPr id="108" name="직사각형 107"/>
            <p:cNvSpPr/>
            <p:nvPr/>
          </p:nvSpPr>
          <p:spPr>
            <a:xfrm>
              <a:off x="278518" y="4677435"/>
              <a:ext cx="3234322" cy="1403592"/>
            </a:xfrm>
            <a:prstGeom prst="rect">
              <a:avLst/>
            </a:prstGeom>
            <a:noFill/>
            <a:ln w="317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334046" y="4695585"/>
              <a:ext cx="86302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공지사항</a:t>
              </a:r>
              <a:endParaRPr lang="ko-KR" altLang="en-US" sz="9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0" name="TextBox 109"/>
            <p:cNvSpPr txBox="1"/>
            <p:nvPr/>
          </p:nvSpPr>
          <p:spPr>
            <a:xfrm>
              <a:off x="3177138" y="4669707"/>
              <a:ext cx="30103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+</a:t>
              </a:r>
              <a:endPara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918058" y="4873972"/>
              <a:ext cx="19160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• </a:t>
              </a:r>
              <a:r>
                <a:rPr lang="ko-KR" altLang="en-US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마감처리 순서 및 마감해제 처리</a:t>
              </a:r>
              <a:endParaRPr lang="en-US" altLang="ko-KR" sz="800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2" name="TextBox 111"/>
            <p:cNvSpPr txBox="1"/>
            <p:nvPr/>
          </p:nvSpPr>
          <p:spPr>
            <a:xfrm>
              <a:off x="2701040" y="4894525"/>
              <a:ext cx="74704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altLang="ko-KR" sz="7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2015.11.10</a:t>
              </a:r>
              <a:endPara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80" name="직사각형 79"/>
          <p:cNvSpPr/>
          <p:nvPr/>
        </p:nvSpPr>
        <p:spPr>
          <a:xfrm>
            <a:off x="347622" y="1432300"/>
            <a:ext cx="3448800" cy="3133066"/>
          </a:xfrm>
          <a:prstGeom prst="rect">
            <a:avLst/>
          </a:prstGeom>
          <a:noFill/>
          <a:ln w="31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4" name="타원 203"/>
          <p:cNvSpPr>
            <a:spLocks noChangeAspect="1"/>
          </p:cNvSpPr>
          <p:nvPr/>
        </p:nvSpPr>
        <p:spPr>
          <a:xfrm>
            <a:off x="331788" y="908720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1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206" name="타원 205"/>
          <p:cNvSpPr>
            <a:spLocks noChangeAspect="1"/>
          </p:cNvSpPr>
          <p:nvPr/>
        </p:nvSpPr>
        <p:spPr>
          <a:xfrm>
            <a:off x="363306" y="1520792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3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588708" y="4844550"/>
            <a:ext cx="475860" cy="25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법인</a:t>
            </a:r>
            <a:endParaRPr lang="en-US" altLang="ko-KR" sz="8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7" name="타원 66"/>
          <p:cNvSpPr>
            <a:spLocks noChangeAspect="1"/>
          </p:cNvSpPr>
          <p:nvPr/>
        </p:nvSpPr>
        <p:spPr>
          <a:xfrm>
            <a:off x="3402756" y="4581128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4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pic>
        <p:nvPicPr>
          <p:cNvPr id="6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91840" y="1014606"/>
            <a:ext cx="286122" cy="286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타원 68"/>
          <p:cNvSpPr>
            <a:spLocks noChangeAspect="1"/>
          </p:cNvSpPr>
          <p:nvPr/>
        </p:nvSpPr>
        <p:spPr>
          <a:xfrm>
            <a:off x="3311919" y="941667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2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pic>
        <p:nvPicPr>
          <p:cNvPr id="85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444356" y="1500266"/>
            <a:ext cx="172928" cy="172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6" name="직사각형 85"/>
          <p:cNvSpPr/>
          <p:nvPr/>
        </p:nvSpPr>
        <p:spPr>
          <a:xfrm>
            <a:off x="336988" y="5918093"/>
            <a:ext cx="1152000" cy="520577"/>
          </a:xfrm>
          <a:prstGeom prst="rect">
            <a:avLst/>
          </a:prstGeom>
          <a:solidFill>
            <a:srgbClr val="2E2E2E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smtClean="0">
                <a:solidFill>
                  <a:prstClr val="white"/>
                </a:solidFill>
              </a:rPr>
              <a:t>출근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95" name="직사각형 94"/>
          <p:cNvSpPr/>
          <p:nvPr/>
        </p:nvSpPr>
        <p:spPr>
          <a:xfrm>
            <a:off x="1467792" y="5913288"/>
            <a:ext cx="1152000" cy="520577"/>
          </a:xfrm>
          <a:prstGeom prst="rect">
            <a:avLst/>
          </a:prstGeom>
          <a:solidFill>
            <a:srgbClr val="2E2E2E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smtClean="0">
                <a:solidFill>
                  <a:prstClr val="white"/>
                </a:solidFill>
              </a:rPr>
              <a:t>배차관리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96" name="직사각형 95"/>
          <p:cNvSpPr/>
          <p:nvPr/>
        </p:nvSpPr>
        <p:spPr>
          <a:xfrm>
            <a:off x="2635746" y="5913288"/>
            <a:ext cx="1152000" cy="520577"/>
          </a:xfrm>
          <a:prstGeom prst="rect">
            <a:avLst/>
          </a:prstGeom>
          <a:solidFill>
            <a:srgbClr val="2E2E2E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smtClean="0">
                <a:solidFill>
                  <a:prstClr val="white"/>
                </a:solidFill>
              </a:rPr>
              <a:t>운송관리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79" name="타원 78"/>
          <p:cNvSpPr>
            <a:spLocks noChangeAspect="1"/>
          </p:cNvSpPr>
          <p:nvPr/>
        </p:nvSpPr>
        <p:spPr>
          <a:xfrm>
            <a:off x="1502542" y="5810093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6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83" name="타원 82"/>
          <p:cNvSpPr>
            <a:spLocks noChangeAspect="1"/>
          </p:cNvSpPr>
          <p:nvPr/>
        </p:nvSpPr>
        <p:spPr>
          <a:xfrm>
            <a:off x="2635746" y="5797103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7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208" name="타원 207"/>
          <p:cNvSpPr>
            <a:spLocks noChangeAspect="1"/>
          </p:cNvSpPr>
          <p:nvPr/>
        </p:nvSpPr>
        <p:spPr>
          <a:xfrm>
            <a:off x="331788" y="5797103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5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728192" y="908720"/>
            <a:ext cx="2691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현대캐피탈</a:t>
            </a:r>
            <a:r>
              <a:rPr lang="en-US" altLang="ko-KR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운송관리시스템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71777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제목 1"/>
          <p:cNvSpPr>
            <a:spLocks noGrp="1"/>
          </p:cNvSpPr>
          <p:nvPr/>
        </p:nvSpPr>
        <p:spPr bwMode="auto">
          <a:xfrm>
            <a:off x="952500" y="26459"/>
            <a:ext cx="3643313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dirty="0" smtClean="0"/>
              <a:t>HCS-Mobile-01-1114</a:t>
            </a:r>
            <a:endParaRPr lang="ko-KR" altLang="en-US" dirty="0" smtClean="0"/>
          </a:p>
        </p:txBody>
      </p:sp>
      <p:sp>
        <p:nvSpPr>
          <p:cNvPr id="62" name="텍스트 개체 틀 3"/>
          <p:cNvSpPr>
            <a:spLocks noGrp="1"/>
          </p:cNvSpPr>
          <p:nvPr/>
        </p:nvSpPr>
        <p:spPr bwMode="auto">
          <a:xfrm>
            <a:off x="7743825" y="864659"/>
            <a:ext cx="2066925" cy="600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lang="ko-KR" alt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 smtClean="0"/>
          </a:p>
        </p:txBody>
      </p:sp>
      <p:sp>
        <p:nvSpPr>
          <p:cNvPr id="63" name="텍스트 개체 틀 4"/>
          <p:cNvSpPr>
            <a:spLocks noGrp="1"/>
          </p:cNvSpPr>
          <p:nvPr/>
        </p:nvSpPr>
        <p:spPr bwMode="auto">
          <a:xfrm>
            <a:off x="5291138" y="321734"/>
            <a:ext cx="3021060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 smtClean="0"/>
              <a:t>  </a:t>
            </a:r>
            <a:r>
              <a:rPr lang="ko-KR" altLang="en-US" dirty="0" smtClean="0"/>
              <a:t>회원 정보 수정</a:t>
            </a:r>
            <a:endParaRPr lang="ko-KR" altLang="en-US" dirty="0"/>
          </a:p>
        </p:txBody>
      </p:sp>
      <p:sp>
        <p:nvSpPr>
          <p:cNvPr id="64" name="텍스트 개체 틀 5"/>
          <p:cNvSpPr>
            <a:spLocks noGrp="1"/>
          </p:cNvSpPr>
          <p:nvPr/>
        </p:nvSpPr>
        <p:spPr bwMode="auto">
          <a:xfrm>
            <a:off x="1021655" y="312209"/>
            <a:ext cx="364331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 smtClean="0"/>
              <a:t> Home &gt; </a:t>
            </a:r>
            <a:r>
              <a:rPr lang="ko-KR" altLang="en-US" dirty="0" smtClean="0"/>
              <a:t>로그인</a:t>
            </a:r>
            <a:r>
              <a:rPr lang="en-US" altLang="ko-KR" dirty="0" smtClean="0"/>
              <a:t> &gt; </a:t>
            </a:r>
            <a:r>
              <a:rPr lang="ko-KR" altLang="en-US" dirty="0" smtClean="0"/>
              <a:t>회원정보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회원명과 환영 </a:t>
            </a: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멘트가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표출된다 </a:t>
            </a: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로그아웃 버튼 </a:t>
            </a: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클릭시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서버로 </a:t>
            </a: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로그아웃보고를하고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토큰제거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로그아웃된다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/>
              <a:t>주문배차관리 메뉴 </a:t>
            </a:r>
            <a:r>
              <a:rPr lang="ko-KR" altLang="en-US" sz="900" dirty="0" err="1"/>
              <a:t>클릭시</a:t>
            </a:r>
            <a:r>
              <a:rPr lang="ko-KR" altLang="en-US" sz="900" dirty="0"/>
              <a:t> 화면과 같은 하단메뉴가 표출되며</a:t>
            </a:r>
            <a:r>
              <a:rPr lang="en-US" altLang="ko-KR" sz="900" dirty="0"/>
              <a:t>, </a:t>
            </a:r>
            <a:r>
              <a:rPr lang="ko-KR" altLang="en-US" sz="900" dirty="0"/>
              <a:t>하단 메뉴 </a:t>
            </a:r>
            <a:r>
              <a:rPr lang="ko-KR" altLang="en-US" sz="900" dirty="0" err="1"/>
              <a:t>선택시</a:t>
            </a:r>
            <a:r>
              <a:rPr lang="ko-KR" altLang="en-US" sz="900" dirty="0"/>
              <a:t> 해당 화면으로 이동한다</a:t>
            </a:r>
            <a:r>
              <a:rPr lang="en-US" altLang="ko-KR" sz="900" dirty="0"/>
              <a:t>.</a:t>
            </a:r>
            <a:r>
              <a:rPr lang="ko-KR" altLang="en-US" sz="900" dirty="0"/>
              <a:t> </a:t>
            </a:r>
            <a:endParaRPr lang="en-US" altLang="ko-KR" sz="900" dirty="0"/>
          </a:p>
          <a:p>
            <a:pPr marL="22860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법인 </a:t>
            </a: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콜센터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버튼 </a:t>
            </a: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클릭시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법인콜센터로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전화 연결된다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/>
              <a:t>운송관리 메뉴 </a:t>
            </a:r>
            <a:r>
              <a:rPr lang="ko-KR" altLang="en-US" sz="900" dirty="0" err="1"/>
              <a:t>클릭시</a:t>
            </a:r>
            <a:r>
              <a:rPr lang="ko-KR" altLang="en-US" sz="900" dirty="0"/>
              <a:t> 화면과 같은 하단메뉴가 표출되며</a:t>
            </a:r>
            <a:r>
              <a:rPr lang="en-US" altLang="ko-KR" sz="900" dirty="0"/>
              <a:t>, </a:t>
            </a:r>
            <a:r>
              <a:rPr lang="ko-KR" altLang="en-US" sz="900" dirty="0"/>
              <a:t>하단 메뉴 </a:t>
            </a:r>
            <a:r>
              <a:rPr lang="ko-KR" altLang="en-US" sz="900" dirty="0" err="1"/>
              <a:t>선택시</a:t>
            </a:r>
            <a:r>
              <a:rPr lang="ko-KR" altLang="en-US" sz="900" dirty="0"/>
              <a:t> 해당 화면으로 화면전환이 된다</a:t>
            </a:r>
            <a:r>
              <a:rPr lang="en-US" altLang="ko-KR" sz="900" dirty="0"/>
              <a:t>.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r>
              <a:rPr lang="en-US" altLang="ko-KR" sz="900" dirty="0">
                <a:solidFill>
                  <a:srgbClr val="FF0000"/>
                </a:solidFill>
              </a:rPr>
              <a:t>** </a:t>
            </a:r>
            <a:r>
              <a:rPr lang="ko-KR" altLang="en-US" sz="900" dirty="0">
                <a:solidFill>
                  <a:srgbClr val="FF0000"/>
                </a:solidFill>
              </a:rPr>
              <a:t>좌측 메뉴가 나올 때</a:t>
            </a:r>
            <a:r>
              <a:rPr lang="en-US" altLang="ko-KR" sz="900" dirty="0">
                <a:solidFill>
                  <a:srgbClr val="FF0000"/>
                </a:solidFill>
              </a:rPr>
              <a:t>, </a:t>
            </a:r>
            <a:r>
              <a:rPr lang="ko-KR" altLang="en-US" sz="900" dirty="0">
                <a:solidFill>
                  <a:srgbClr val="FF0000"/>
                </a:solidFill>
              </a:rPr>
              <a:t>기존 화면은 오른쪽으로 밀린 상태가 되며</a:t>
            </a:r>
            <a:r>
              <a:rPr lang="en-US" altLang="ko-KR" sz="900" dirty="0">
                <a:solidFill>
                  <a:srgbClr val="FF0000"/>
                </a:solidFill>
              </a:rPr>
              <a:t>, </a:t>
            </a:r>
            <a:r>
              <a:rPr lang="ko-KR" altLang="en-US" sz="900" dirty="0">
                <a:solidFill>
                  <a:srgbClr val="FF0000"/>
                </a:solidFill>
              </a:rPr>
              <a:t>아래와 같이 동작한다</a:t>
            </a:r>
            <a:r>
              <a:rPr lang="en-US" altLang="ko-KR" sz="900" dirty="0">
                <a:solidFill>
                  <a:srgbClr val="FF0000"/>
                </a:solidFill>
              </a:rPr>
              <a:t>.</a:t>
            </a:r>
          </a:p>
          <a:p>
            <a:pPr marL="171450" indent="-17145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Tx/>
              <a:buChar char="-"/>
              <a:tabLst>
                <a:tab pos="228600" algn="l"/>
              </a:tabLst>
            </a:pPr>
            <a:r>
              <a:rPr lang="ko-KR" altLang="en-US" sz="900" dirty="0">
                <a:solidFill>
                  <a:srgbClr val="FF0000"/>
                </a:solidFill>
              </a:rPr>
              <a:t>밀려난 우측</a:t>
            </a:r>
            <a:r>
              <a:rPr lang="en-US" altLang="ko-KR" sz="900" dirty="0">
                <a:solidFill>
                  <a:srgbClr val="FF0000"/>
                </a:solidFill>
              </a:rPr>
              <a:t>(</a:t>
            </a:r>
            <a:r>
              <a:rPr lang="ko-KR" altLang="en-US" sz="900" dirty="0" err="1">
                <a:solidFill>
                  <a:srgbClr val="FF0000"/>
                </a:solidFill>
              </a:rPr>
              <a:t>메인화면</a:t>
            </a:r>
            <a:r>
              <a:rPr lang="en-US" altLang="ko-KR" sz="900" dirty="0">
                <a:solidFill>
                  <a:srgbClr val="FF0000"/>
                </a:solidFill>
              </a:rPr>
              <a:t>) </a:t>
            </a:r>
            <a:r>
              <a:rPr lang="ko-KR" altLang="en-US" sz="900" dirty="0" err="1">
                <a:solidFill>
                  <a:srgbClr val="FF0000"/>
                </a:solidFill>
              </a:rPr>
              <a:t>클릭시</a:t>
            </a:r>
            <a:r>
              <a:rPr lang="ko-KR" altLang="en-US" sz="900" dirty="0">
                <a:solidFill>
                  <a:srgbClr val="FF0000"/>
                </a:solidFill>
              </a:rPr>
              <a:t> 화면이 좌측으로 밀려 제자리로 돌아온다</a:t>
            </a:r>
            <a:r>
              <a:rPr lang="en-US" altLang="ko-KR" sz="900" dirty="0">
                <a:solidFill>
                  <a:srgbClr val="FF0000"/>
                </a:solidFill>
              </a:rPr>
              <a:t>.</a:t>
            </a:r>
          </a:p>
          <a:p>
            <a:pPr marL="171450" indent="-17145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Tx/>
              <a:buChar char="-"/>
              <a:tabLst>
                <a:tab pos="228600" algn="l"/>
              </a:tabLst>
            </a:pPr>
            <a:r>
              <a:rPr lang="ko-KR" altLang="en-US" sz="900" dirty="0">
                <a:solidFill>
                  <a:srgbClr val="FF0000"/>
                </a:solidFill>
              </a:rPr>
              <a:t>메뉴 항목 </a:t>
            </a:r>
            <a:r>
              <a:rPr lang="ko-KR" altLang="en-US" sz="900" dirty="0" err="1">
                <a:solidFill>
                  <a:srgbClr val="FF0000"/>
                </a:solidFill>
              </a:rPr>
              <a:t>선택시</a:t>
            </a:r>
            <a:r>
              <a:rPr lang="ko-KR" altLang="en-US" sz="900" dirty="0">
                <a:solidFill>
                  <a:srgbClr val="FF0000"/>
                </a:solidFill>
              </a:rPr>
              <a:t> 화면이 좌측으로 밀려 제자리로 돌아온 후 각 해당기능을 수행한다</a:t>
            </a:r>
            <a:r>
              <a:rPr lang="en-US" altLang="ko-KR" sz="900" dirty="0" smtClean="0">
                <a:solidFill>
                  <a:srgbClr val="FF0000"/>
                </a:solidFill>
              </a:rPr>
              <a:t>.</a:t>
            </a: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Tx/>
              <a:buAutoNum type="arabicPeriod"/>
              <a:tabLst>
                <a:tab pos="228600" algn="l"/>
              </a:tabLst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endParaRPr lang="en-US" altLang="ko-KR" sz="900" dirty="0"/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r>
              <a:rPr lang="en-US" altLang="ko-KR" sz="900" dirty="0"/>
              <a:t>                         (</a:t>
            </a:r>
            <a:r>
              <a:rPr lang="ko-KR" altLang="en-US" sz="900" dirty="0"/>
              <a:t>다음페이지 계속</a:t>
            </a:r>
            <a:r>
              <a:rPr lang="en-US" altLang="ko-KR" sz="900" dirty="0"/>
              <a:t>)</a:t>
            </a: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ko-KR" altLang="en-US" dirty="0" err="1" smtClean="0"/>
              <a:t>캐피탈</a:t>
            </a:r>
            <a:r>
              <a:rPr lang="ko-KR" altLang="en-US" dirty="0" smtClean="0"/>
              <a:t> 운송관리시스템</a:t>
            </a: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24"/>
          </p:nvPr>
        </p:nvSpPr>
        <p:spPr>
          <a:xfrm>
            <a:off x="5332089" y="61876"/>
            <a:ext cx="1071001" cy="216000"/>
          </a:xfrm>
        </p:spPr>
        <p:txBody>
          <a:bodyPr/>
          <a:lstStyle/>
          <a:p>
            <a:r>
              <a:rPr lang="ko-KR" altLang="en-US" dirty="0" err="1" smtClean="0"/>
              <a:t>에스원</a:t>
            </a:r>
            <a:endParaRPr lang="ko-KR" altLang="en-US" dirty="0"/>
          </a:p>
        </p:txBody>
      </p:sp>
      <p:sp>
        <p:nvSpPr>
          <p:cNvPr id="61" name="텍스트 개체 틀 2"/>
          <p:cNvSpPr>
            <a:spLocks noGrp="1"/>
          </p:cNvSpPr>
          <p:nvPr/>
        </p:nvSpPr>
        <p:spPr bwMode="auto">
          <a:xfrm>
            <a:off x="4936580" y="39159"/>
            <a:ext cx="1143000" cy="25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mtClean="0"/>
          </a:p>
        </p:txBody>
      </p:sp>
      <p:sp>
        <p:nvSpPr>
          <p:cNvPr id="55" name="직사각형 54"/>
          <p:cNvSpPr/>
          <p:nvPr/>
        </p:nvSpPr>
        <p:spPr>
          <a:xfrm>
            <a:off x="5948523" y="838800"/>
            <a:ext cx="1510307" cy="59824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4018312" y="2535017"/>
            <a:ext cx="1929600" cy="25321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• </a:t>
            </a:r>
            <a:r>
              <a: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운송현</a:t>
            </a:r>
            <a:r>
              <a:rPr lang="ko-KR" altLang="en-US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황</a:t>
            </a:r>
            <a:endParaRPr lang="en-US" altLang="ko-KR" sz="8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1" name="TextBox 80"/>
          <p:cNvSpPr txBox="1"/>
          <p:nvPr/>
        </p:nvSpPr>
        <p:spPr>
          <a:xfrm rot="5400000">
            <a:off x="5654393" y="3958362"/>
            <a:ext cx="28803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2" name="TextBox 81"/>
          <p:cNvSpPr txBox="1"/>
          <p:nvPr/>
        </p:nvSpPr>
        <p:spPr>
          <a:xfrm rot="5400000">
            <a:off x="5660889" y="1490996"/>
            <a:ext cx="28803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91" name="그룹 90"/>
          <p:cNvGrpSpPr/>
          <p:nvPr/>
        </p:nvGrpSpPr>
        <p:grpSpPr>
          <a:xfrm>
            <a:off x="4016896" y="1959962"/>
            <a:ext cx="1926515" cy="289851"/>
            <a:chOff x="5236340" y="1061547"/>
            <a:chExt cx="1933722" cy="289851"/>
          </a:xfrm>
        </p:grpSpPr>
        <p:sp>
          <p:nvSpPr>
            <p:cNvPr id="92" name="직사각형 91"/>
            <p:cNvSpPr/>
            <p:nvPr/>
          </p:nvSpPr>
          <p:spPr>
            <a:xfrm>
              <a:off x="5236340" y="1061547"/>
              <a:ext cx="1933205" cy="282364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900" b="1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배차관리</a:t>
              </a:r>
              <a:endParaRPr lang="ko-KR" altLang="en-US" sz="9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4" name="TextBox 93"/>
            <p:cNvSpPr txBox="1"/>
            <p:nvPr/>
          </p:nvSpPr>
          <p:spPr>
            <a:xfrm rot="5400000">
              <a:off x="6887029" y="1068364"/>
              <a:ext cx="288032" cy="2780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&gt;</a:t>
              </a:r>
              <a:endParaRPr lang="ko-KR" altLang="en-US" sz="6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95" name="그룹 94"/>
          <p:cNvGrpSpPr/>
          <p:nvPr/>
        </p:nvGrpSpPr>
        <p:grpSpPr>
          <a:xfrm>
            <a:off x="4016896" y="2245162"/>
            <a:ext cx="1926515" cy="289854"/>
            <a:chOff x="5236340" y="1061547"/>
            <a:chExt cx="1933722" cy="289854"/>
          </a:xfrm>
        </p:grpSpPr>
        <p:sp>
          <p:nvSpPr>
            <p:cNvPr id="98" name="직사각형 97"/>
            <p:cNvSpPr/>
            <p:nvPr/>
          </p:nvSpPr>
          <p:spPr>
            <a:xfrm>
              <a:off x="5236340" y="1061547"/>
              <a:ext cx="1933205" cy="282364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900" b="1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운송관</a:t>
              </a:r>
              <a:r>
                <a:rPr lang="ko-KR" altLang="en-US" sz="9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리</a:t>
              </a:r>
            </a:p>
          </p:txBody>
        </p:sp>
        <p:sp>
          <p:nvSpPr>
            <p:cNvPr id="99" name="TextBox 98"/>
            <p:cNvSpPr txBox="1"/>
            <p:nvPr/>
          </p:nvSpPr>
          <p:spPr>
            <a:xfrm rot="5400000">
              <a:off x="6887029" y="1068367"/>
              <a:ext cx="288032" cy="2780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&lt;</a:t>
              </a:r>
              <a:endParaRPr lang="ko-KR" altLang="en-US" sz="6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00" name="그룹 99"/>
          <p:cNvGrpSpPr/>
          <p:nvPr/>
        </p:nvGrpSpPr>
        <p:grpSpPr>
          <a:xfrm>
            <a:off x="4022523" y="2781678"/>
            <a:ext cx="1925999" cy="289855"/>
            <a:chOff x="5236340" y="1061547"/>
            <a:chExt cx="1933204" cy="289855"/>
          </a:xfrm>
        </p:grpSpPr>
        <p:sp>
          <p:nvSpPr>
            <p:cNvPr id="101" name="직사각형 100"/>
            <p:cNvSpPr/>
            <p:nvPr/>
          </p:nvSpPr>
          <p:spPr>
            <a:xfrm>
              <a:off x="5236340" y="1061547"/>
              <a:ext cx="1929592" cy="282364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900" b="1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관제</a:t>
              </a:r>
              <a:endParaRPr lang="ko-KR" altLang="en-US" sz="9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2" name="TextBox 101"/>
            <p:cNvSpPr txBox="1"/>
            <p:nvPr/>
          </p:nvSpPr>
          <p:spPr>
            <a:xfrm rot="5400000">
              <a:off x="6887029" y="1068886"/>
              <a:ext cx="2880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&gt;</a:t>
              </a:r>
              <a:endParaRPr lang="ko-KR" altLang="en-US" sz="6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06" name="TextBox 105"/>
          <p:cNvSpPr txBox="1"/>
          <p:nvPr/>
        </p:nvSpPr>
        <p:spPr>
          <a:xfrm rot="5400000">
            <a:off x="5654393" y="3984739"/>
            <a:ext cx="28803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7" name="그룹 106"/>
          <p:cNvGrpSpPr/>
          <p:nvPr/>
        </p:nvGrpSpPr>
        <p:grpSpPr>
          <a:xfrm>
            <a:off x="4022522" y="3068960"/>
            <a:ext cx="1920916" cy="289855"/>
            <a:chOff x="5245900" y="1061547"/>
            <a:chExt cx="1928102" cy="289855"/>
          </a:xfrm>
        </p:grpSpPr>
        <p:sp>
          <p:nvSpPr>
            <p:cNvPr id="108" name="직사각형 107"/>
            <p:cNvSpPr/>
            <p:nvPr/>
          </p:nvSpPr>
          <p:spPr>
            <a:xfrm>
              <a:off x="5245900" y="1061547"/>
              <a:ext cx="1928102" cy="282364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900" b="1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공지사항</a:t>
              </a:r>
              <a:endParaRPr lang="ko-KR" altLang="en-US" sz="9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9" name="TextBox 108"/>
            <p:cNvSpPr txBox="1"/>
            <p:nvPr/>
          </p:nvSpPr>
          <p:spPr>
            <a:xfrm rot="5400000">
              <a:off x="6887029" y="1114707"/>
              <a:ext cx="288032" cy="1853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6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113" name="Picture 3" descr="C:\Users\HQ0384\Desktop\메뉴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1600" y="982800"/>
            <a:ext cx="252040" cy="288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4" name="직사각형 113"/>
          <p:cNvSpPr/>
          <p:nvPr/>
        </p:nvSpPr>
        <p:spPr>
          <a:xfrm>
            <a:off x="5640866" y="2241881"/>
            <a:ext cx="283175" cy="291313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15" name="직사각형 114"/>
          <p:cNvSpPr/>
          <p:nvPr/>
        </p:nvSpPr>
        <p:spPr>
          <a:xfrm>
            <a:off x="4016896" y="836712"/>
            <a:ext cx="3441675" cy="558867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16" name="직사각형 115"/>
          <p:cNvSpPr/>
          <p:nvPr/>
        </p:nvSpPr>
        <p:spPr>
          <a:xfrm>
            <a:off x="4018037" y="836712"/>
            <a:ext cx="1925401" cy="5588677"/>
          </a:xfrm>
          <a:prstGeom prst="rect">
            <a:avLst/>
          </a:prstGeom>
          <a:noFill/>
          <a:ln w="31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7" name="타원 116"/>
          <p:cNvSpPr>
            <a:spLocks noChangeAspect="1"/>
          </p:cNvSpPr>
          <p:nvPr/>
        </p:nvSpPr>
        <p:spPr>
          <a:xfrm>
            <a:off x="3913487" y="2143230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5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119" name="직사각형 118"/>
          <p:cNvSpPr/>
          <p:nvPr/>
        </p:nvSpPr>
        <p:spPr>
          <a:xfrm>
            <a:off x="352941" y="3033776"/>
            <a:ext cx="1919872" cy="282364"/>
          </a:xfrm>
          <a:prstGeom prst="rect">
            <a:avLst/>
          </a:prstGeom>
          <a:noFill/>
          <a:ln w="31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공지사항</a:t>
            </a:r>
            <a:endParaRPr lang="ko-KR" altLang="en-US" sz="9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2" name="직사각형 121"/>
          <p:cNvSpPr/>
          <p:nvPr/>
        </p:nvSpPr>
        <p:spPr>
          <a:xfrm>
            <a:off x="352941" y="2760594"/>
            <a:ext cx="1922400" cy="282364"/>
          </a:xfrm>
          <a:prstGeom prst="rect">
            <a:avLst/>
          </a:prstGeom>
          <a:noFill/>
          <a:ln w="31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관제</a:t>
            </a:r>
            <a:endParaRPr lang="ko-KR" altLang="en-US" sz="9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3" name="TextBox 122"/>
          <p:cNvSpPr txBox="1"/>
          <p:nvPr/>
        </p:nvSpPr>
        <p:spPr>
          <a:xfrm rot="5400000">
            <a:off x="1996941" y="2768449"/>
            <a:ext cx="288032" cy="275967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endParaRPr lang="ko-KR" altLang="en-US" sz="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4" name="TextBox 123"/>
          <p:cNvSpPr txBox="1"/>
          <p:nvPr/>
        </p:nvSpPr>
        <p:spPr>
          <a:xfrm>
            <a:off x="354013" y="2230324"/>
            <a:ext cx="1918800" cy="253211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• </a:t>
            </a:r>
            <a:r>
              <a: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배차일보</a:t>
            </a:r>
            <a:endParaRPr lang="en-US" altLang="ko-KR" sz="8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26" name="그룹 125"/>
          <p:cNvGrpSpPr/>
          <p:nvPr/>
        </p:nvGrpSpPr>
        <p:grpSpPr>
          <a:xfrm>
            <a:off x="356838" y="1948403"/>
            <a:ext cx="1926516" cy="289849"/>
            <a:chOff x="356838" y="1948403"/>
            <a:chExt cx="1926516" cy="289849"/>
          </a:xfrm>
        </p:grpSpPr>
        <p:sp>
          <p:nvSpPr>
            <p:cNvPr id="127" name="직사각형 126"/>
            <p:cNvSpPr/>
            <p:nvPr/>
          </p:nvSpPr>
          <p:spPr>
            <a:xfrm>
              <a:off x="356838" y="1948403"/>
              <a:ext cx="1918504" cy="282364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900" b="1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배차관리</a:t>
              </a:r>
              <a:endParaRPr lang="ko-KR" altLang="en-US" sz="9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8" name="TextBox 127"/>
            <p:cNvSpPr txBox="1"/>
            <p:nvPr/>
          </p:nvSpPr>
          <p:spPr>
            <a:xfrm rot="5400000">
              <a:off x="2000839" y="1955736"/>
              <a:ext cx="288032" cy="276999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&lt;</a:t>
              </a:r>
              <a:endParaRPr lang="ko-KR" altLang="en-US" sz="6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29" name="직사각형 128"/>
          <p:cNvSpPr/>
          <p:nvPr/>
        </p:nvSpPr>
        <p:spPr>
          <a:xfrm>
            <a:off x="356840" y="2481713"/>
            <a:ext cx="1918502" cy="282364"/>
          </a:xfrm>
          <a:prstGeom prst="rect">
            <a:avLst/>
          </a:prstGeom>
          <a:noFill/>
          <a:ln w="31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운송관</a:t>
            </a:r>
            <a:r>
              <a:rPr lang="ko-KR" altLang="en-US" sz="9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리</a:t>
            </a:r>
          </a:p>
        </p:txBody>
      </p:sp>
      <p:sp>
        <p:nvSpPr>
          <p:cNvPr id="130" name="TextBox 129"/>
          <p:cNvSpPr txBox="1"/>
          <p:nvPr/>
        </p:nvSpPr>
        <p:spPr>
          <a:xfrm rot="5400000">
            <a:off x="1991315" y="2489051"/>
            <a:ext cx="288032" cy="276999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endParaRPr lang="ko-KR" altLang="en-US" sz="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3" name="TextBox 132"/>
          <p:cNvSpPr txBox="1"/>
          <p:nvPr/>
        </p:nvSpPr>
        <p:spPr>
          <a:xfrm rot="5400000">
            <a:off x="1994336" y="3380100"/>
            <a:ext cx="288032" cy="18466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endParaRPr lang="ko-KR" altLang="en-US" sz="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6" name="직사각형 135"/>
          <p:cNvSpPr/>
          <p:nvPr/>
        </p:nvSpPr>
        <p:spPr>
          <a:xfrm>
            <a:off x="1990334" y="1947623"/>
            <a:ext cx="283175" cy="291313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pic>
        <p:nvPicPr>
          <p:cNvPr id="137" name="Picture 3" descr="C:\Users\HQ0384\Desktop\메뉴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067" y="982802"/>
            <a:ext cx="252040" cy="288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8" name="직사각형 137"/>
          <p:cNvSpPr/>
          <p:nvPr/>
        </p:nvSpPr>
        <p:spPr>
          <a:xfrm>
            <a:off x="347923" y="838800"/>
            <a:ext cx="3441675" cy="558867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39" name="직사각형 138"/>
          <p:cNvSpPr/>
          <p:nvPr/>
        </p:nvSpPr>
        <p:spPr>
          <a:xfrm>
            <a:off x="2272814" y="838800"/>
            <a:ext cx="1519762" cy="59824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40" name="직사각형 139"/>
          <p:cNvSpPr/>
          <p:nvPr/>
        </p:nvSpPr>
        <p:spPr>
          <a:xfrm>
            <a:off x="348455" y="838801"/>
            <a:ext cx="1925401" cy="5586588"/>
          </a:xfrm>
          <a:prstGeom prst="rect">
            <a:avLst/>
          </a:prstGeom>
          <a:noFill/>
          <a:ln w="31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1" name="직사각형 140"/>
          <p:cNvSpPr/>
          <p:nvPr/>
        </p:nvSpPr>
        <p:spPr>
          <a:xfrm>
            <a:off x="2375713" y="968371"/>
            <a:ext cx="1368284" cy="5340575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grpSp>
        <p:nvGrpSpPr>
          <p:cNvPr id="142" name="그룹 141"/>
          <p:cNvGrpSpPr/>
          <p:nvPr/>
        </p:nvGrpSpPr>
        <p:grpSpPr>
          <a:xfrm>
            <a:off x="4140826" y="964818"/>
            <a:ext cx="1690302" cy="844381"/>
            <a:chOff x="5598676" y="1108197"/>
            <a:chExt cx="1690302" cy="844381"/>
          </a:xfrm>
        </p:grpSpPr>
        <p:pic>
          <p:nvPicPr>
            <p:cNvPr id="143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98676" y="1108197"/>
              <a:ext cx="520917" cy="5248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4" name="직사각형 143"/>
            <p:cNvSpPr/>
            <p:nvPr/>
          </p:nvSpPr>
          <p:spPr>
            <a:xfrm>
              <a:off x="6544720" y="1753403"/>
              <a:ext cx="744258" cy="198298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ko-KR" altLang="en-US" sz="8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로그아웃</a:t>
              </a:r>
              <a:endParaRPr lang="ko-KR" altLang="en-US" sz="8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5" name="직사각형 144"/>
            <p:cNvSpPr/>
            <p:nvPr/>
          </p:nvSpPr>
          <p:spPr>
            <a:xfrm>
              <a:off x="5709776" y="1754280"/>
              <a:ext cx="753323" cy="198298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ko-KR" altLang="en-US" sz="8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회원정보수정</a:t>
              </a:r>
              <a:endParaRPr lang="ko-KR" altLang="en-US" sz="8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46" name="TextBox 145"/>
          <p:cNvSpPr txBox="1"/>
          <p:nvPr/>
        </p:nvSpPr>
        <p:spPr>
          <a:xfrm>
            <a:off x="4659977" y="896020"/>
            <a:ext cx="12630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</a:t>
            </a:r>
            <a:r>
              <a:rPr lang="ko-KR" altLang="en-US" sz="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</a:t>
            </a:r>
            <a:endParaRPr lang="en-US" altLang="ko-KR" sz="800" b="1" dirty="0" smtClean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㈜그린냉동 홍길동님</a:t>
            </a:r>
            <a:r>
              <a:rPr lang="en-US" altLang="ko-KR" sz="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환영합니다</a:t>
            </a:r>
            <a:r>
              <a:rPr lang="en-US" altLang="ko-KR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   </a:t>
            </a:r>
            <a:endParaRPr lang="en-US" altLang="ko-KR" sz="8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47" name="표 14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3381515"/>
              </p:ext>
            </p:extLst>
          </p:nvPr>
        </p:nvGraphicFramePr>
        <p:xfrm>
          <a:off x="501204" y="6056932"/>
          <a:ext cx="1579202" cy="25238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579202"/>
              </a:tblGrid>
              <a:tr h="2523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법인 콜센터 </a:t>
                      </a:r>
                      <a:r>
                        <a:rPr lang="ko-KR" altLang="en-US" sz="100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☎</a:t>
                      </a:r>
                      <a:endParaRPr lang="ko-KR" altLang="en-US" sz="100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</a:tr>
            </a:tbl>
          </a:graphicData>
        </a:graphic>
      </p:graphicFrame>
      <p:sp>
        <p:nvSpPr>
          <p:cNvPr id="148" name="타원 147"/>
          <p:cNvSpPr>
            <a:spLocks noChangeAspect="1"/>
          </p:cNvSpPr>
          <p:nvPr/>
        </p:nvSpPr>
        <p:spPr>
          <a:xfrm>
            <a:off x="352872" y="5949304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4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grpSp>
        <p:nvGrpSpPr>
          <p:cNvPr id="149" name="그룹 148"/>
          <p:cNvGrpSpPr/>
          <p:nvPr/>
        </p:nvGrpSpPr>
        <p:grpSpPr>
          <a:xfrm>
            <a:off x="459910" y="964818"/>
            <a:ext cx="1690302" cy="844381"/>
            <a:chOff x="459910" y="964818"/>
            <a:chExt cx="1690302" cy="844381"/>
          </a:xfrm>
        </p:grpSpPr>
        <p:pic>
          <p:nvPicPr>
            <p:cNvPr id="150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9910" y="964818"/>
              <a:ext cx="520917" cy="5248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1" name="직사각형 150"/>
            <p:cNvSpPr/>
            <p:nvPr/>
          </p:nvSpPr>
          <p:spPr>
            <a:xfrm>
              <a:off x="1405954" y="1610024"/>
              <a:ext cx="744258" cy="198298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ko-KR" altLang="en-US" sz="8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로그아웃</a:t>
              </a:r>
              <a:endParaRPr lang="ko-KR" altLang="en-US" sz="8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2" name="직사각형 151"/>
            <p:cNvSpPr/>
            <p:nvPr/>
          </p:nvSpPr>
          <p:spPr>
            <a:xfrm>
              <a:off x="571010" y="1610901"/>
              <a:ext cx="753323" cy="198298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ko-KR" altLang="en-US" sz="8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회원정보수정</a:t>
              </a:r>
              <a:endParaRPr lang="ko-KR" altLang="en-US" sz="8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53" name="TextBox 152"/>
          <p:cNvSpPr txBox="1"/>
          <p:nvPr/>
        </p:nvSpPr>
        <p:spPr>
          <a:xfrm>
            <a:off x="979061" y="896020"/>
            <a:ext cx="12630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</a:t>
            </a:r>
            <a:r>
              <a:rPr lang="ko-KR" altLang="en-US" sz="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</a:t>
            </a:r>
            <a:endParaRPr lang="en-US" altLang="ko-KR" sz="800" b="1" dirty="0" smtClean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㈜그린냉동 홍길동님</a:t>
            </a:r>
            <a:r>
              <a:rPr lang="en-US" altLang="ko-KR" sz="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환영합니다</a:t>
            </a:r>
            <a:r>
              <a:rPr lang="en-US" altLang="ko-KR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   </a:t>
            </a:r>
            <a:endParaRPr lang="en-US" altLang="ko-KR" sz="8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4" name="타원 153"/>
          <p:cNvSpPr>
            <a:spLocks noChangeAspect="1"/>
          </p:cNvSpPr>
          <p:nvPr/>
        </p:nvSpPr>
        <p:spPr>
          <a:xfrm>
            <a:off x="776536" y="874802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>
                <a:solidFill>
                  <a:schemeClr val="bg1"/>
                </a:solidFill>
              </a:rPr>
              <a:t>1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155" name="타원 154"/>
          <p:cNvSpPr>
            <a:spLocks noChangeAspect="1"/>
          </p:cNvSpPr>
          <p:nvPr/>
        </p:nvSpPr>
        <p:spPr>
          <a:xfrm>
            <a:off x="1280616" y="1484784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2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graphicFrame>
        <p:nvGraphicFramePr>
          <p:cNvPr id="156" name="표 15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1946569"/>
              </p:ext>
            </p:extLst>
          </p:nvPr>
        </p:nvGraphicFramePr>
        <p:xfrm>
          <a:off x="4165886" y="6093296"/>
          <a:ext cx="1579202" cy="25238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579202"/>
              </a:tblGrid>
              <a:tr h="2523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법인 콜센터 </a:t>
                      </a:r>
                      <a:r>
                        <a:rPr lang="ko-KR" altLang="en-US" sz="100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☎</a:t>
                      </a:r>
                      <a:endParaRPr lang="ko-KR" altLang="en-US" sz="100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</a:tr>
            </a:tbl>
          </a:graphicData>
        </a:graphic>
      </p:graphicFrame>
      <p:sp>
        <p:nvSpPr>
          <p:cNvPr id="167" name="타원 166"/>
          <p:cNvSpPr>
            <a:spLocks noChangeAspect="1"/>
          </p:cNvSpPr>
          <p:nvPr/>
        </p:nvSpPr>
        <p:spPr>
          <a:xfrm>
            <a:off x="200472" y="1844824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3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2720752" y="930171"/>
            <a:ext cx="114385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현대캐피탈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6314974" y="930171"/>
            <a:ext cx="114385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현대캐피탈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06733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제목 1"/>
          <p:cNvSpPr>
            <a:spLocks noGrp="1"/>
          </p:cNvSpPr>
          <p:nvPr/>
        </p:nvSpPr>
        <p:spPr bwMode="auto">
          <a:xfrm>
            <a:off x="952500" y="26459"/>
            <a:ext cx="3643313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dirty="0" smtClean="0">
                <a:solidFill>
                  <a:prstClr val="black"/>
                </a:solidFill>
              </a:rPr>
              <a:t>HCS-Mobile-01-1115</a:t>
            </a:r>
            <a:endParaRPr lang="ko-KR" altLang="en-US" dirty="0" smtClean="0">
              <a:solidFill>
                <a:prstClr val="black"/>
              </a:solidFill>
            </a:endParaRPr>
          </a:p>
        </p:txBody>
      </p:sp>
      <p:sp>
        <p:nvSpPr>
          <p:cNvPr id="62" name="텍스트 개체 틀 3"/>
          <p:cNvSpPr>
            <a:spLocks noGrp="1"/>
          </p:cNvSpPr>
          <p:nvPr/>
        </p:nvSpPr>
        <p:spPr bwMode="auto">
          <a:xfrm>
            <a:off x="7743825" y="864659"/>
            <a:ext cx="2066925" cy="600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lang="ko-KR" alt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>
              <a:solidFill>
                <a:prstClr val="black"/>
              </a:solidFill>
            </a:endParaRPr>
          </a:p>
        </p:txBody>
      </p:sp>
      <p:sp>
        <p:nvSpPr>
          <p:cNvPr id="63" name="텍스트 개체 틀 4"/>
          <p:cNvSpPr>
            <a:spLocks noGrp="1"/>
          </p:cNvSpPr>
          <p:nvPr/>
        </p:nvSpPr>
        <p:spPr bwMode="auto">
          <a:xfrm>
            <a:off x="5291138" y="321734"/>
            <a:ext cx="3021060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 smtClean="0">
                <a:solidFill>
                  <a:prstClr val="black"/>
                </a:solidFill>
              </a:rPr>
              <a:t>  </a:t>
            </a:r>
            <a:r>
              <a:rPr lang="ko-KR" altLang="en-US" dirty="0" smtClean="0">
                <a:solidFill>
                  <a:prstClr val="black"/>
                </a:solidFill>
              </a:rPr>
              <a:t>회원 정보 수정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64" name="텍스트 개체 틀 5"/>
          <p:cNvSpPr>
            <a:spLocks noGrp="1"/>
          </p:cNvSpPr>
          <p:nvPr/>
        </p:nvSpPr>
        <p:spPr bwMode="auto">
          <a:xfrm>
            <a:off x="1021655" y="312209"/>
            <a:ext cx="364331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 smtClean="0">
                <a:solidFill>
                  <a:prstClr val="black"/>
                </a:solidFill>
              </a:rPr>
              <a:t> Home &gt; </a:t>
            </a:r>
            <a:r>
              <a:rPr lang="ko-KR" altLang="en-US" dirty="0" smtClean="0">
                <a:solidFill>
                  <a:prstClr val="black"/>
                </a:solidFill>
              </a:rPr>
              <a:t>로그인</a:t>
            </a:r>
            <a:r>
              <a:rPr lang="en-US" altLang="ko-KR" dirty="0" smtClean="0">
                <a:solidFill>
                  <a:prstClr val="black"/>
                </a:solidFill>
              </a:rPr>
              <a:t> &gt; </a:t>
            </a:r>
            <a:r>
              <a:rPr lang="ko-KR" altLang="en-US" dirty="0" smtClean="0">
                <a:solidFill>
                  <a:prstClr val="black"/>
                </a:solidFill>
              </a:rPr>
              <a:t>회원정보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smtClean="0"/>
              <a:t>관제 </a:t>
            </a:r>
            <a:r>
              <a:rPr lang="ko-KR" altLang="en-US" sz="900" dirty="0"/>
              <a:t>메뉴 </a:t>
            </a:r>
            <a:r>
              <a:rPr lang="ko-KR" altLang="en-US" sz="900" dirty="0" err="1"/>
              <a:t>선택시</a:t>
            </a:r>
            <a:r>
              <a:rPr lang="ko-KR" altLang="en-US" sz="900" dirty="0"/>
              <a:t> 화면과 같은 하단메뉴가 표출되며</a:t>
            </a:r>
            <a:r>
              <a:rPr lang="en-US" altLang="ko-KR" sz="900" dirty="0"/>
              <a:t>, </a:t>
            </a:r>
            <a:r>
              <a:rPr lang="ko-KR" altLang="en-US" sz="900" dirty="0"/>
              <a:t>하단 메뉴 </a:t>
            </a:r>
            <a:r>
              <a:rPr lang="ko-KR" altLang="en-US" sz="900" dirty="0" err="1"/>
              <a:t>선택시</a:t>
            </a:r>
            <a:r>
              <a:rPr lang="ko-KR" altLang="en-US" sz="900" dirty="0"/>
              <a:t> 해당 화면으로 화면전환이 된다</a:t>
            </a:r>
            <a:r>
              <a:rPr lang="en-US" altLang="ko-KR" sz="900" dirty="0"/>
              <a:t>.</a:t>
            </a:r>
            <a:r>
              <a:rPr lang="ko-KR" altLang="en-US" sz="900" dirty="0"/>
              <a:t> </a:t>
            </a: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/>
              <a:t>공지사항 메뉴 </a:t>
            </a:r>
            <a:r>
              <a:rPr lang="ko-KR" altLang="en-US" sz="900" dirty="0" err="1"/>
              <a:t>선택시</a:t>
            </a:r>
            <a:r>
              <a:rPr lang="ko-KR" altLang="en-US" sz="900" dirty="0"/>
              <a:t> 하단메뉴 펼침 없이 공지사항 리스트 화면으로 화면전환이 된다</a:t>
            </a:r>
            <a:r>
              <a:rPr lang="en-US" altLang="ko-KR" sz="900" dirty="0"/>
              <a:t>.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Tx/>
              <a:buAutoNum type="arabicPeriod"/>
              <a:tabLst>
                <a:tab pos="228600" algn="l"/>
              </a:tabLst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Tx/>
              <a:buAutoNum type="arabicPeriod"/>
              <a:tabLst>
                <a:tab pos="228600" algn="l"/>
              </a:tabLst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Tx/>
              <a:buAutoNum type="arabicPeriod"/>
              <a:tabLst>
                <a:tab pos="228600" algn="l"/>
              </a:tabLst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endParaRPr lang="en-US" altLang="ko-KR" sz="900" dirty="0" smtClean="0"/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endParaRPr lang="en-US" altLang="ko-KR" sz="900" dirty="0"/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endParaRPr lang="en-US" altLang="ko-KR" sz="900" dirty="0" smtClean="0"/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endParaRPr lang="en-US" altLang="ko-KR" sz="900" dirty="0"/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endParaRPr lang="en-US" altLang="ko-KR" sz="900" dirty="0" smtClean="0"/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endParaRPr lang="en-US" altLang="ko-KR" sz="900" dirty="0"/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endParaRPr lang="en-US" altLang="ko-KR" sz="900" dirty="0" smtClean="0"/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endParaRPr lang="en-US" altLang="ko-KR" sz="900" dirty="0"/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endParaRPr lang="en-US" altLang="ko-KR" sz="900" dirty="0" smtClean="0"/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endParaRPr lang="en-US" altLang="ko-KR" sz="900" dirty="0"/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endParaRPr lang="en-US" altLang="ko-KR" sz="900" dirty="0" smtClean="0"/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endParaRPr lang="en-US" altLang="ko-KR" sz="900" dirty="0"/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endParaRPr lang="en-US" altLang="ko-KR" sz="900" dirty="0" smtClean="0"/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endParaRPr lang="en-US" altLang="ko-KR" sz="900" dirty="0"/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endParaRPr lang="en-US" altLang="ko-KR" sz="900" dirty="0" smtClean="0"/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endParaRPr lang="en-US" altLang="ko-KR" sz="900" dirty="0"/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endParaRPr lang="en-US" altLang="ko-KR" sz="900" dirty="0" smtClean="0"/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endParaRPr lang="en-US" altLang="ko-KR" sz="900" dirty="0"/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endParaRPr lang="en-US" altLang="ko-KR" sz="900" dirty="0"/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r>
              <a:rPr lang="en-US" altLang="ko-KR" sz="900" dirty="0"/>
              <a:t>                         (</a:t>
            </a:r>
            <a:r>
              <a:rPr lang="ko-KR" altLang="en-US" sz="900" dirty="0"/>
              <a:t>다음페이지 계속</a:t>
            </a:r>
            <a:r>
              <a:rPr lang="en-US" altLang="ko-KR" sz="900" dirty="0"/>
              <a:t>)</a:t>
            </a: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ko-KR" altLang="en-US" dirty="0" err="1" smtClean="0"/>
              <a:t>캐피탈</a:t>
            </a:r>
            <a:r>
              <a:rPr lang="ko-KR" altLang="en-US" dirty="0" smtClean="0"/>
              <a:t> 운송관리시스템</a:t>
            </a: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24"/>
          </p:nvPr>
        </p:nvSpPr>
        <p:spPr>
          <a:xfrm>
            <a:off x="5332089" y="61876"/>
            <a:ext cx="1071001" cy="216000"/>
          </a:xfrm>
        </p:spPr>
        <p:txBody>
          <a:bodyPr/>
          <a:lstStyle/>
          <a:p>
            <a:r>
              <a:rPr lang="ko-KR" altLang="en-US" dirty="0" err="1" smtClean="0"/>
              <a:t>에스원</a:t>
            </a:r>
            <a:endParaRPr lang="ko-KR" altLang="en-US" dirty="0"/>
          </a:p>
        </p:txBody>
      </p:sp>
      <p:sp>
        <p:nvSpPr>
          <p:cNvPr id="61" name="텍스트 개체 틀 2"/>
          <p:cNvSpPr>
            <a:spLocks noGrp="1"/>
          </p:cNvSpPr>
          <p:nvPr/>
        </p:nvSpPr>
        <p:spPr bwMode="auto">
          <a:xfrm>
            <a:off x="4936580" y="39159"/>
            <a:ext cx="1143000" cy="25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mtClean="0">
              <a:solidFill>
                <a:prstClr val="black"/>
              </a:solidFill>
            </a:endParaRPr>
          </a:p>
        </p:txBody>
      </p:sp>
      <p:pic>
        <p:nvPicPr>
          <p:cNvPr id="55" name="Picture 3" descr="C:\Users\HQ0384\Desktop\메뉴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067" y="982802"/>
            <a:ext cx="252040" cy="288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" name="직사각형 64"/>
          <p:cNvSpPr/>
          <p:nvPr/>
        </p:nvSpPr>
        <p:spPr>
          <a:xfrm>
            <a:off x="352941" y="3059435"/>
            <a:ext cx="1919872" cy="282364"/>
          </a:xfrm>
          <a:prstGeom prst="rect">
            <a:avLst/>
          </a:prstGeom>
          <a:noFill/>
          <a:ln w="31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공지사항</a:t>
            </a:r>
            <a:endParaRPr lang="ko-KR" altLang="en-US" sz="9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0" name="직사각형 79"/>
          <p:cNvSpPr/>
          <p:nvPr/>
        </p:nvSpPr>
        <p:spPr>
          <a:xfrm>
            <a:off x="352941" y="2522009"/>
            <a:ext cx="1922400" cy="282364"/>
          </a:xfrm>
          <a:prstGeom prst="rect">
            <a:avLst/>
          </a:prstGeom>
          <a:noFill/>
          <a:ln w="31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관제</a:t>
            </a:r>
            <a:endParaRPr lang="ko-KR" altLang="en-US" sz="9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1" name="TextBox 80"/>
          <p:cNvSpPr txBox="1"/>
          <p:nvPr/>
        </p:nvSpPr>
        <p:spPr>
          <a:xfrm rot="5400000">
            <a:off x="1996941" y="2529348"/>
            <a:ext cx="288032" cy="276999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endParaRPr lang="ko-KR" altLang="en-US" sz="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356691" y="2802597"/>
            <a:ext cx="1918800" cy="253211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• </a:t>
            </a:r>
            <a:r>
              <a: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위치관제</a:t>
            </a:r>
            <a:endParaRPr lang="en-US" altLang="ko-KR" sz="8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92" name="그룹 91"/>
          <p:cNvGrpSpPr/>
          <p:nvPr/>
        </p:nvGrpSpPr>
        <p:grpSpPr>
          <a:xfrm>
            <a:off x="356838" y="1947262"/>
            <a:ext cx="1918504" cy="289849"/>
            <a:chOff x="5236340" y="1061547"/>
            <a:chExt cx="1925679" cy="289849"/>
          </a:xfrm>
        </p:grpSpPr>
        <p:sp>
          <p:nvSpPr>
            <p:cNvPr id="94" name="직사각형 93"/>
            <p:cNvSpPr/>
            <p:nvPr/>
          </p:nvSpPr>
          <p:spPr>
            <a:xfrm>
              <a:off x="5236340" y="1061547"/>
              <a:ext cx="1925679" cy="282364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900" b="1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배차관리</a:t>
              </a:r>
              <a:endParaRPr lang="ko-KR" altLang="en-US" sz="9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5" name="TextBox 94"/>
            <p:cNvSpPr txBox="1"/>
            <p:nvPr/>
          </p:nvSpPr>
          <p:spPr>
            <a:xfrm rot="5400000">
              <a:off x="6877468" y="1068362"/>
              <a:ext cx="288032" cy="278035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&gt;</a:t>
              </a:r>
              <a:endParaRPr lang="ko-KR" altLang="en-US" sz="6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98" name="직사각형 97"/>
          <p:cNvSpPr/>
          <p:nvPr/>
        </p:nvSpPr>
        <p:spPr>
          <a:xfrm>
            <a:off x="356840" y="2233603"/>
            <a:ext cx="1918502" cy="282364"/>
          </a:xfrm>
          <a:prstGeom prst="rect">
            <a:avLst/>
          </a:prstGeom>
          <a:noFill/>
          <a:ln w="31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운송관</a:t>
            </a:r>
            <a:r>
              <a:rPr lang="ko-KR" altLang="en-US" sz="9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리</a:t>
            </a:r>
          </a:p>
        </p:txBody>
      </p:sp>
      <p:sp>
        <p:nvSpPr>
          <p:cNvPr id="99" name="TextBox 98"/>
          <p:cNvSpPr txBox="1"/>
          <p:nvPr/>
        </p:nvSpPr>
        <p:spPr>
          <a:xfrm rot="5400000">
            <a:off x="1991315" y="2240941"/>
            <a:ext cx="288032" cy="276999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endParaRPr lang="ko-KR" altLang="en-US" sz="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5" name="직사각형 104"/>
          <p:cNvSpPr/>
          <p:nvPr/>
        </p:nvSpPr>
        <p:spPr>
          <a:xfrm>
            <a:off x="1980809" y="2530019"/>
            <a:ext cx="283175" cy="291313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06" name="직사각형 105"/>
          <p:cNvSpPr/>
          <p:nvPr/>
        </p:nvSpPr>
        <p:spPr>
          <a:xfrm>
            <a:off x="347923" y="838800"/>
            <a:ext cx="3441675" cy="558867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07" name="직사각형 106"/>
          <p:cNvSpPr/>
          <p:nvPr/>
        </p:nvSpPr>
        <p:spPr>
          <a:xfrm>
            <a:off x="2279457" y="838800"/>
            <a:ext cx="1513118" cy="59824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08" name="직사각형 107"/>
          <p:cNvSpPr/>
          <p:nvPr/>
        </p:nvSpPr>
        <p:spPr>
          <a:xfrm>
            <a:off x="348455" y="838801"/>
            <a:ext cx="1925401" cy="5586588"/>
          </a:xfrm>
          <a:prstGeom prst="rect">
            <a:avLst/>
          </a:prstGeom>
          <a:noFill/>
          <a:ln w="31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9" name="타원 108"/>
          <p:cNvSpPr>
            <a:spLocks noChangeAspect="1"/>
          </p:cNvSpPr>
          <p:nvPr/>
        </p:nvSpPr>
        <p:spPr>
          <a:xfrm>
            <a:off x="243905" y="2430601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>
                <a:solidFill>
                  <a:schemeClr val="bg1"/>
                </a:solidFill>
              </a:rPr>
              <a:t>1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pic>
        <p:nvPicPr>
          <p:cNvPr id="110" name="Picture 3" descr="C:\Users\HQ0384\Desktop\메뉴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0761" y="982802"/>
            <a:ext cx="252040" cy="288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1" name="직사각형 110"/>
          <p:cNvSpPr/>
          <p:nvPr/>
        </p:nvSpPr>
        <p:spPr>
          <a:xfrm>
            <a:off x="5943438" y="838800"/>
            <a:ext cx="1515392" cy="59824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16" name="TextBox 115"/>
          <p:cNvSpPr txBox="1"/>
          <p:nvPr/>
        </p:nvSpPr>
        <p:spPr>
          <a:xfrm rot="5400000">
            <a:off x="5654393" y="4703966"/>
            <a:ext cx="28803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17" name="그룹 116"/>
          <p:cNvGrpSpPr/>
          <p:nvPr/>
        </p:nvGrpSpPr>
        <p:grpSpPr>
          <a:xfrm>
            <a:off x="4016896" y="1959352"/>
            <a:ext cx="1926515" cy="289851"/>
            <a:chOff x="5236340" y="1061547"/>
            <a:chExt cx="1933722" cy="289851"/>
          </a:xfrm>
        </p:grpSpPr>
        <p:sp>
          <p:nvSpPr>
            <p:cNvPr id="119" name="직사각형 118"/>
            <p:cNvSpPr/>
            <p:nvPr/>
          </p:nvSpPr>
          <p:spPr>
            <a:xfrm>
              <a:off x="5236340" y="1061547"/>
              <a:ext cx="1933205" cy="282364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900" b="1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배차관리</a:t>
              </a:r>
              <a:endParaRPr lang="ko-KR" altLang="en-US" sz="9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0" name="TextBox 119"/>
            <p:cNvSpPr txBox="1"/>
            <p:nvPr/>
          </p:nvSpPr>
          <p:spPr>
            <a:xfrm rot="5400000">
              <a:off x="6887029" y="1068364"/>
              <a:ext cx="288032" cy="2780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&gt;</a:t>
              </a:r>
              <a:endParaRPr lang="ko-KR" altLang="en-US" sz="6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21" name="그룹 120"/>
          <p:cNvGrpSpPr/>
          <p:nvPr/>
        </p:nvGrpSpPr>
        <p:grpSpPr>
          <a:xfrm>
            <a:off x="4016896" y="2244552"/>
            <a:ext cx="1926515" cy="289853"/>
            <a:chOff x="5236340" y="1061547"/>
            <a:chExt cx="1933722" cy="289853"/>
          </a:xfrm>
        </p:grpSpPr>
        <p:sp>
          <p:nvSpPr>
            <p:cNvPr id="122" name="직사각형 121"/>
            <p:cNvSpPr/>
            <p:nvPr/>
          </p:nvSpPr>
          <p:spPr>
            <a:xfrm>
              <a:off x="5236340" y="1061547"/>
              <a:ext cx="1933205" cy="282364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900" b="1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운송관</a:t>
              </a:r>
              <a:r>
                <a:rPr lang="ko-KR" altLang="en-US" sz="9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리</a:t>
              </a:r>
            </a:p>
          </p:txBody>
        </p:sp>
        <p:sp>
          <p:nvSpPr>
            <p:cNvPr id="123" name="TextBox 122"/>
            <p:cNvSpPr txBox="1"/>
            <p:nvPr/>
          </p:nvSpPr>
          <p:spPr>
            <a:xfrm rot="5400000">
              <a:off x="6887029" y="1068366"/>
              <a:ext cx="288032" cy="2780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&gt;</a:t>
              </a:r>
              <a:endParaRPr lang="ko-KR" altLang="en-US" sz="6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24" name="그룹 123"/>
          <p:cNvGrpSpPr/>
          <p:nvPr/>
        </p:nvGrpSpPr>
        <p:grpSpPr>
          <a:xfrm>
            <a:off x="4022523" y="2528392"/>
            <a:ext cx="1925999" cy="289855"/>
            <a:chOff x="5236340" y="1061547"/>
            <a:chExt cx="1933204" cy="289855"/>
          </a:xfrm>
        </p:grpSpPr>
        <p:sp>
          <p:nvSpPr>
            <p:cNvPr id="125" name="직사각형 124"/>
            <p:cNvSpPr/>
            <p:nvPr/>
          </p:nvSpPr>
          <p:spPr>
            <a:xfrm>
              <a:off x="5236340" y="1061547"/>
              <a:ext cx="1929592" cy="282364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900" b="1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관제</a:t>
              </a:r>
              <a:endParaRPr lang="ko-KR" altLang="en-US" sz="9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6" name="TextBox 125"/>
            <p:cNvSpPr txBox="1"/>
            <p:nvPr/>
          </p:nvSpPr>
          <p:spPr>
            <a:xfrm rot="5400000">
              <a:off x="6887029" y="1068886"/>
              <a:ext cx="2880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&gt;</a:t>
              </a:r>
              <a:endParaRPr lang="ko-KR" altLang="en-US" sz="6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30" name="TextBox 129"/>
          <p:cNvSpPr txBox="1"/>
          <p:nvPr/>
        </p:nvSpPr>
        <p:spPr>
          <a:xfrm rot="5400000">
            <a:off x="5654393" y="4730343"/>
            <a:ext cx="28803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31" name="그룹 130"/>
          <p:cNvGrpSpPr/>
          <p:nvPr/>
        </p:nvGrpSpPr>
        <p:grpSpPr>
          <a:xfrm>
            <a:off x="4022522" y="2805311"/>
            <a:ext cx="1920916" cy="289855"/>
            <a:chOff x="5245900" y="1061547"/>
            <a:chExt cx="1928102" cy="289855"/>
          </a:xfrm>
        </p:grpSpPr>
        <p:sp>
          <p:nvSpPr>
            <p:cNvPr id="132" name="직사각형 131"/>
            <p:cNvSpPr/>
            <p:nvPr/>
          </p:nvSpPr>
          <p:spPr>
            <a:xfrm>
              <a:off x="5245900" y="1061547"/>
              <a:ext cx="1928102" cy="282364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900" b="1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공지사항</a:t>
              </a:r>
              <a:endParaRPr lang="ko-KR" altLang="en-US" sz="9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3" name="TextBox 132"/>
            <p:cNvSpPr txBox="1"/>
            <p:nvPr/>
          </p:nvSpPr>
          <p:spPr>
            <a:xfrm rot="5400000">
              <a:off x="6887029" y="1114707"/>
              <a:ext cx="288032" cy="1853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6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38" name="직사각형 137"/>
          <p:cNvSpPr/>
          <p:nvPr/>
        </p:nvSpPr>
        <p:spPr>
          <a:xfrm>
            <a:off x="4016896" y="836712"/>
            <a:ext cx="3441675" cy="558867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39" name="직사각형 138"/>
          <p:cNvSpPr/>
          <p:nvPr/>
        </p:nvSpPr>
        <p:spPr>
          <a:xfrm>
            <a:off x="4018037" y="836712"/>
            <a:ext cx="1925401" cy="5588677"/>
          </a:xfrm>
          <a:prstGeom prst="rect">
            <a:avLst/>
          </a:prstGeom>
          <a:noFill/>
          <a:ln w="31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0" name="타원 139"/>
          <p:cNvSpPr>
            <a:spLocks noChangeAspect="1"/>
          </p:cNvSpPr>
          <p:nvPr/>
        </p:nvSpPr>
        <p:spPr>
          <a:xfrm>
            <a:off x="3913487" y="2667099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2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grpSp>
        <p:nvGrpSpPr>
          <p:cNvPr id="141" name="그룹 140"/>
          <p:cNvGrpSpPr/>
          <p:nvPr/>
        </p:nvGrpSpPr>
        <p:grpSpPr>
          <a:xfrm>
            <a:off x="459910" y="964818"/>
            <a:ext cx="1690302" cy="844381"/>
            <a:chOff x="5598676" y="1108197"/>
            <a:chExt cx="1690302" cy="844381"/>
          </a:xfrm>
        </p:grpSpPr>
        <p:pic>
          <p:nvPicPr>
            <p:cNvPr id="142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98676" y="1108197"/>
              <a:ext cx="520917" cy="5248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3" name="직사각형 142"/>
            <p:cNvSpPr/>
            <p:nvPr/>
          </p:nvSpPr>
          <p:spPr>
            <a:xfrm>
              <a:off x="6544720" y="1753403"/>
              <a:ext cx="744258" cy="198298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ko-KR" altLang="en-US" sz="8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로그아웃</a:t>
              </a:r>
              <a:endParaRPr lang="ko-KR" altLang="en-US" sz="8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4" name="직사각형 143"/>
            <p:cNvSpPr/>
            <p:nvPr/>
          </p:nvSpPr>
          <p:spPr>
            <a:xfrm>
              <a:off x="5709776" y="1754280"/>
              <a:ext cx="753323" cy="198298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ko-KR" altLang="en-US" sz="8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회원정보수정</a:t>
              </a:r>
              <a:endParaRPr lang="ko-KR" altLang="en-US" sz="8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45" name="TextBox 144"/>
          <p:cNvSpPr txBox="1"/>
          <p:nvPr/>
        </p:nvSpPr>
        <p:spPr>
          <a:xfrm>
            <a:off x="979061" y="896020"/>
            <a:ext cx="12630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</a:t>
            </a:r>
            <a:r>
              <a:rPr lang="ko-KR" altLang="en-US" sz="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</a:t>
            </a:r>
            <a:endParaRPr lang="en-US" altLang="ko-KR" sz="800" b="1" dirty="0" smtClean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㈜그린냉동 홍길동님</a:t>
            </a:r>
            <a:r>
              <a:rPr lang="en-US" altLang="ko-KR" sz="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환영합니다</a:t>
            </a:r>
            <a:r>
              <a:rPr lang="en-US" altLang="ko-KR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   </a:t>
            </a:r>
            <a:endParaRPr lang="en-US" altLang="ko-KR" sz="8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46" name="표 14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04075"/>
              </p:ext>
            </p:extLst>
          </p:nvPr>
        </p:nvGraphicFramePr>
        <p:xfrm>
          <a:off x="501204" y="6056932"/>
          <a:ext cx="1579202" cy="25238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579202"/>
              </a:tblGrid>
              <a:tr h="2523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법인 콜센터 </a:t>
                      </a:r>
                      <a:r>
                        <a:rPr lang="ko-KR" altLang="en-US" sz="100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☎</a:t>
                      </a:r>
                      <a:endParaRPr lang="ko-KR" altLang="en-US" sz="100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</a:tr>
            </a:tbl>
          </a:graphicData>
        </a:graphic>
      </p:graphicFrame>
      <p:sp>
        <p:nvSpPr>
          <p:cNvPr id="147" name="TextBox 146"/>
          <p:cNvSpPr txBox="1"/>
          <p:nvPr/>
        </p:nvSpPr>
        <p:spPr>
          <a:xfrm rot="5400000">
            <a:off x="5660889" y="1490996"/>
            <a:ext cx="28803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48" name="그룹 147"/>
          <p:cNvGrpSpPr/>
          <p:nvPr/>
        </p:nvGrpSpPr>
        <p:grpSpPr>
          <a:xfrm>
            <a:off x="4140826" y="964818"/>
            <a:ext cx="1690302" cy="844381"/>
            <a:chOff x="5598676" y="1108197"/>
            <a:chExt cx="1690302" cy="844381"/>
          </a:xfrm>
        </p:grpSpPr>
        <p:pic>
          <p:nvPicPr>
            <p:cNvPr id="149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98676" y="1108197"/>
              <a:ext cx="520917" cy="5248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0" name="직사각형 149"/>
            <p:cNvSpPr/>
            <p:nvPr/>
          </p:nvSpPr>
          <p:spPr>
            <a:xfrm>
              <a:off x="6544720" y="1753403"/>
              <a:ext cx="744258" cy="198298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ko-KR" altLang="en-US" sz="8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로그아웃</a:t>
              </a:r>
              <a:endParaRPr lang="ko-KR" altLang="en-US" sz="8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1" name="직사각형 150"/>
            <p:cNvSpPr/>
            <p:nvPr/>
          </p:nvSpPr>
          <p:spPr>
            <a:xfrm>
              <a:off x="5709776" y="1754280"/>
              <a:ext cx="753323" cy="198298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ko-KR" altLang="en-US" sz="8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회원정보수정</a:t>
              </a:r>
              <a:endParaRPr lang="ko-KR" altLang="en-US" sz="8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52" name="TextBox 151"/>
          <p:cNvSpPr txBox="1"/>
          <p:nvPr/>
        </p:nvSpPr>
        <p:spPr>
          <a:xfrm>
            <a:off x="4659977" y="896020"/>
            <a:ext cx="12630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</a:t>
            </a:r>
            <a:r>
              <a:rPr lang="ko-KR" altLang="en-US" sz="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</a:t>
            </a:r>
            <a:endParaRPr lang="en-US" altLang="ko-KR" sz="800" b="1" dirty="0" smtClean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㈜그린냉동 홍길동님</a:t>
            </a:r>
            <a:r>
              <a:rPr lang="en-US" altLang="ko-KR" sz="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환영합니다</a:t>
            </a:r>
            <a:r>
              <a:rPr lang="en-US" altLang="ko-KR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   </a:t>
            </a:r>
            <a:endParaRPr lang="en-US" altLang="ko-KR" sz="8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53" name="표 15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4338517"/>
              </p:ext>
            </p:extLst>
          </p:nvPr>
        </p:nvGraphicFramePr>
        <p:xfrm>
          <a:off x="4165886" y="6093296"/>
          <a:ext cx="1579202" cy="25238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579202"/>
              </a:tblGrid>
              <a:tr h="2523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법인 콜센터 </a:t>
                      </a:r>
                      <a:r>
                        <a:rPr lang="ko-KR" altLang="en-US" sz="100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☎</a:t>
                      </a:r>
                      <a:endParaRPr lang="ko-KR" altLang="en-US" sz="100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</a:tr>
            </a:tbl>
          </a:graphicData>
        </a:graphic>
      </p:graphicFrame>
      <p:sp>
        <p:nvSpPr>
          <p:cNvPr id="67" name="TextBox 66"/>
          <p:cNvSpPr txBox="1"/>
          <p:nvPr/>
        </p:nvSpPr>
        <p:spPr>
          <a:xfrm>
            <a:off x="2720752" y="930171"/>
            <a:ext cx="114385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현대캐피탈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6258315" y="930171"/>
            <a:ext cx="114385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현대캐피탈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37489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제목 1"/>
          <p:cNvSpPr>
            <a:spLocks noGrp="1"/>
          </p:cNvSpPr>
          <p:nvPr/>
        </p:nvSpPr>
        <p:spPr bwMode="auto">
          <a:xfrm>
            <a:off x="952500" y="26459"/>
            <a:ext cx="3643313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dirty="0" smtClean="0">
                <a:solidFill>
                  <a:prstClr val="black"/>
                </a:solidFill>
              </a:rPr>
              <a:t>HCS-Mobile-01-1116</a:t>
            </a:r>
            <a:endParaRPr lang="ko-KR" altLang="en-US" dirty="0" smtClean="0">
              <a:solidFill>
                <a:prstClr val="black"/>
              </a:solidFill>
            </a:endParaRPr>
          </a:p>
        </p:txBody>
      </p:sp>
      <p:sp>
        <p:nvSpPr>
          <p:cNvPr id="62" name="텍스트 개체 틀 3"/>
          <p:cNvSpPr>
            <a:spLocks noGrp="1"/>
          </p:cNvSpPr>
          <p:nvPr/>
        </p:nvSpPr>
        <p:spPr bwMode="auto">
          <a:xfrm>
            <a:off x="7743825" y="864659"/>
            <a:ext cx="2066925" cy="600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lang="ko-KR" alt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>
              <a:solidFill>
                <a:prstClr val="black"/>
              </a:solidFill>
            </a:endParaRPr>
          </a:p>
        </p:txBody>
      </p:sp>
      <p:sp>
        <p:nvSpPr>
          <p:cNvPr id="63" name="텍스트 개체 틀 4"/>
          <p:cNvSpPr>
            <a:spLocks noGrp="1"/>
          </p:cNvSpPr>
          <p:nvPr/>
        </p:nvSpPr>
        <p:spPr bwMode="auto">
          <a:xfrm>
            <a:off x="5291138" y="321734"/>
            <a:ext cx="3021060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 smtClean="0">
                <a:solidFill>
                  <a:prstClr val="black"/>
                </a:solidFill>
              </a:rPr>
              <a:t>  </a:t>
            </a:r>
            <a:r>
              <a:rPr lang="ko-KR" altLang="en-US" dirty="0" smtClean="0">
                <a:solidFill>
                  <a:prstClr val="black"/>
                </a:solidFill>
              </a:rPr>
              <a:t>회원 정보 수정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64" name="텍스트 개체 틀 5"/>
          <p:cNvSpPr>
            <a:spLocks noGrp="1"/>
          </p:cNvSpPr>
          <p:nvPr/>
        </p:nvSpPr>
        <p:spPr bwMode="auto">
          <a:xfrm>
            <a:off x="1021655" y="312209"/>
            <a:ext cx="364331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 smtClean="0">
                <a:solidFill>
                  <a:prstClr val="black"/>
                </a:solidFill>
              </a:rPr>
              <a:t> Home &gt; </a:t>
            </a:r>
            <a:r>
              <a:rPr lang="ko-KR" altLang="en-US" dirty="0" smtClean="0">
                <a:solidFill>
                  <a:prstClr val="black"/>
                </a:solidFill>
              </a:rPr>
              <a:t>로그인</a:t>
            </a:r>
            <a:r>
              <a:rPr lang="en-US" altLang="ko-KR" dirty="0" smtClean="0">
                <a:solidFill>
                  <a:prstClr val="black"/>
                </a:solidFill>
              </a:rPr>
              <a:t> &gt; </a:t>
            </a:r>
            <a:r>
              <a:rPr lang="ko-KR" altLang="en-US" dirty="0" smtClean="0">
                <a:solidFill>
                  <a:prstClr val="black"/>
                </a:solidFill>
              </a:rPr>
              <a:t>회원정보수정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/>
              <a:t>회원정보수정 </a:t>
            </a:r>
            <a:r>
              <a:rPr lang="ko-KR" altLang="en-US" sz="900" dirty="0" err="1"/>
              <a:t>버튼클릭시</a:t>
            </a:r>
            <a:r>
              <a:rPr lang="ko-KR" altLang="en-US" sz="900" dirty="0"/>
              <a:t> 회원정보화면으로 이동한다</a:t>
            </a:r>
            <a:r>
              <a:rPr lang="en-US" altLang="ko-KR" sz="900" dirty="0"/>
              <a:t>.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Tx/>
              <a:buAutoNum type="arabicPeriod"/>
              <a:tabLst>
                <a:tab pos="228600" algn="l"/>
              </a:tabLst>
            </a:pP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수정하고자 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하는 항목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전화번호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주소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수정한 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저장 버튼을 클릭하면 재확인 팝업이 뜬다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확인 버튼을 눌러 서버로 수정을 요청한다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Tx/>
              <a:buAutoNum type="arabicPeriod"/>
              <a:tabLst>
                <a:tab pos="228600" algn="l"/>
              </a:tabLst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Tx/>
              <a:buAutoNum type="arabicPeriod"/>
              <a:tabLst>
                <a:tab pos="228600" algn="l"/>
              </a:tabLst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Tx/>
              <a:buAutoNum type="arabicPeriod"/>
              <a:tabLst>
                <a:tab pos="228600" algn="l"/>
              </a:tabLst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Tx/>
              <a:buAutoNum type="arabicPeriod"/>
              <a:tabLst>
                <a:tab pos="228600" algn="l"/>
              </a:tabLst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Tx/>
              <a:buAutoNum type="arabicPeriod"/>
              <a:tabLst>
                <a:tab pos="228600" algn="l"/>
              </a:tabLst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Tx/>
              <a:buAutoNum type="arabicPeriod"/>
              <a:tabLst>
                <a:tab pos="228600" algn="l"/>
              </a:tabLst>
            </a:pPr>
            <a:r>
              <a:rPr lang="ko-KR" altLang="en-US" sz="900" dirty="0" err="1" smtClean="0"/>
              <a:t>뒤로가기</a:t>
            </a:r>
            <a:r>
              <a:rPr lang="ko-KR" altLang="en-US" sz="900" dirty="0" smtClean="0"/>
              <a:t> </a:t>
            </a:r>
            <a:r>
              <a:rPr lang="ko-KR" altLang="en-US" sz="900" dirty="0"/>
              <a:t>버튼을 클릭해 이전화면으로 이동한다</a:t>
            </a:r>
            <a:r>
              <a:rPr lang="en-US" altLang="ko-KR" sz="900" dirty="0"/>
              <a:t>. 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Tx/>
              <a:buAutoNum type="arabicPeriod"/>
              <a:tabLst>
                <a:tab pos="228600" algn="l"/>
              </a:tabLst>
            </a:pPr>
            <a:r>
              <a:rPr lang="ko-KR" altLang="en-US" sz="900" strike="sngStrike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비밀번호변경버튼 </a:t>
            </a:r>
            <a:r>
              <a:rPr lang="ko-KR" altLang="en-US" sz="900" strike="sngStrike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클릭시</a:t>
            </a:r>
            <a:r>
              <a:rPr lang="ko-KR" altLang="en-US" sz="900" strike="sngStrike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900" strike="sngStrike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새비밀번호란과</a:t>
            </a:r>
            <a:r>
              <a:rPr lang="ko-KR" altLang="en-US" sz="900" strike="sngStrike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비밀번호확인란이 나타난다</a:t>
            </a:r>
            <a:r>
              <a:rPr lang="en-US" altLang="ko-KR" sz="900" strike="sngStrike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900" strike="sngStrike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다시 </a:t>
            </a:r>
            <a:r>
              <a:rPr lang="ko-KR" altLang="en-US" sz="900" strike="sngStrike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비밀번호변경버튼을클릭하면</a:t>
            </a:r>
            <a:r>
              <a:rPr lang="ko-KR" altLang="en-US" sz="900" strike="sngStrike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900" strike="sngStrike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새비밀번호</a:t>
            </a:r>
            <a:r>
              <a:rPr lang="en-US" altLang="ko-KR" sz="900" strike="sngStrike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900" strike="sngStrike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비밀번호확인란이 사라진다</a:t>
            </a:r>
            <a:r>
              <a:rPr lang="en-US" altLang="ko-KR" sz="900" strike="sngStrike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(</a:t>
            </a:r>
            <a:r>
              <a:rPr lang="ko-KR" altLang="en-US" sz="900" strike="sngStrike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비밀번호변경시</a:t>
            </a:r>
            <a:r>
              <a:rPr lang="ko-KR" altLang="en-US" sz="900" strike="sngStrike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사용</a:t>
            </a:r>
            <a:r>
              <a:rPr lang="en-US" altLang="ko-KR" sz="900" strike="sngStrike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(</a:t>
            </a:r>
            <a:r>
              <a:rPr lang="ko-KR" altLang="en-US" sz="900" strike="sngStrike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토글</a:t>
            </a:r>
            <a:r>
              <a:rPr lang="en-US" altLang="ko-KR" sz="900" strike="sngStrike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))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Tx/>
              <a:buAutoNum type="arabicPeriod"/>
              <a:tabLst>
                <a:tab pos="228600" algn="l"/>
              </a:tabLst>
            </a:pPr>
            <a:r>
              <a:rPr lang="ko-KR" altLang="en-US" sz="9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저장버튼클릭시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변경된 내용이 저장된다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저장후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메인화면으로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이동한다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Tx/>
              <a:buAutoNum type="arabicPeriod"/>
              <a:tabLst>
                <a:tab pos="228600" algn="l"/>
              </a:tabLst>
            </a:pP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아이디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비밀번호 로그인 사용처리</a:t>
            </a:r>
            <a:endParaRPr lang="en-US" altLang="ko-KR" sz="9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Tx/>
              <a:buAutoNum type="arabicPeriod"/>
              <a:tabLst>
                <a:tab pos="228600" algn="l"/>
              </a:tabLst>
            </a:pP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패턴 재등록버튼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현재 설정된 패턴이 있을 경우 표시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패턴 등록화면으로 이동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이동후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기존 패턴 폐기 후 재등록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Tx/>
              <a:buAutoNum type="arabicPeriod"/>
              <a:tabLst>
                <a:tab pos="228600" algn="l"/>
              </a:tabLst>
            </a:pP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패턴로그인 사용처리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1) 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등록 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패턴등록화면으로 이동</a:t>
            </a:r>
            <a:endParaRPr lang="en-US" altLang="ko-KR" sz="9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2) 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재등록 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기존 패턴을 삭제하고 새로 등록</a:t>
            </a:r>
            <a:endParaRPr lang="en-US" altLang="ko-KR" sz="9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3) 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사용 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기존 패턴이 등록되어 있을 경우 표시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기존 패턴 사용</a:t>
            </a:r>
            <a:endParaRPr lang="en-US" altLang="ko-KR" sz="9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**</a:t>
            </a: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키패드</a:t>
            </a: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보안키패드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새비밀번호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비밀번호확인</a:t>
            </a: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숫자키패드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전화번호</a:t>
            </a:r>
            <a:endParaRPr lang="en-US" altLang="ko-KR" sz="900" dirty="0"/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r>
              <a:rPr lang="en-US" altLang="ko-KR" sz="900" dirty="0"/>
              <a:t>                         (</a:t>
            </a:r>
            <a:r>
              <a:rPr lang="ko-KR" altLang="en-US" sz="900" dirty="0"/>
              <a:t>다음페이지 계속</a:t>
            </a:r>
            <a:r>
              <a:rPr lang="en-US" altLang="ko-KR" sz="900" dirty="0"/>
              <a:t>)</a:t>
            </a: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ko-KR" altLang="en-US" dirty="0" err="1" smtClean="0"/>
              <a:t>캐피탈</a:t>
            </a:r>
            <a:r>
              <a:rPr lang="ko-KR" altLang="en-US" dirty="0" smtClean="0"/>
              <a:t> 운송관리시스템</a:t>
            </a: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24"/>
          </p:nvPr>
        </p:nvSpPr>
        <p:spPr>
          <a:xfrm>
            <a:off x="5332089" y="61876"/>
            <a:ext cx="1071001" cy="216000"/>
          </a:xfrm>
        </p:spPr>
        <p:txBody>
          <a:bodyPr/>
          <a:lstStyle/>
          <a:p>
            <a:r>
              <a:rPr lang="ko-KR" altLang="en-US" dirty="0" err="1" smtClean="0"/>
              <a:t>에스원</a:t>
            </a:r>
            <a:endParaRPr lang="ko-KR" altLang="en-US" dirty="0"/>
          </a:p>
        </p:txBody>
      </p:sp>
      <p:sp>
        <p:nvSpPr>
          <p:cNvPr id="61" name="텍스트 개체 틀 2"/>
          <p:cNvSpPr>
            <a:spLocks noGrp="1"/>
          </p:cNvSpPr>
          <p:nvPr/>
        </p:nvSpPr>
        <p:spPr bwMode="auto">
          <a:xfrm>
            <a:off x="4936580" y="39159"/>
            <a:ext cx="1143000" cy="25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mtClean="0">
              <a:solidFill>
                <a:prstClr val="black"/>
              </a:solidFill>
            </a:endParaRPr>
          </a:p>
        </p:txBody>
      </p:sp>
      <p:pic>
        <p:nvPicPr>
          <p:cNvPr id="55" name="Picture 3" descr="C:\Users\HQ0384\Desktop\메뉴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067" y="982802"/>
            <a:ext cx="252040" cy="288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" name="직사각형 64"/>
          <p:cNvSpPr/>
          <p:nvPr/>
        </p:nvSpPr>
        <p:spPr>
          <a:xfrm>
            <a:off x="352941" y="2786261"/>
            <a:ext cx="1919872" cy="282364"/>
          </a:xfrm>
          <a:prstGeom prst="rect">
            <a:avLst/>
          </a:prstGeom>
          <a:noFill/>
          <a:ln w="31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b="1" dirty="0" smtClean="0">
                <a:solidFill>
                  <a:prstClr val="black"/>
                </a:solidFill>
              </a:rPr>
              <a:t>공지사항</a:t>
            </a:r>
            <a:endParaRPr lang="ko-KR" altLang="en-US" sz="900" b="1" dirty="0">
              <a:solidFill>
                <a:prstClr val="black"/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 rot="5400000">
            <a:off x="1977891" y="2528563"/>
            <a:ext cx="288032" cy="303564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endParaRPr lang="ko-KR" altLang="en-US" sz="6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0" name="직사각형 79"/>
          <p:cNvSpPr/>
          <p:nvPr/>
        </p:nvSpPr>
        <p:spPr>
          <a:xfrm>
            <a:off x="352941" y="2512484"/>
            <a:ext cx="1922400" cy="282364"/>
          </a:xfrm>
          <a:prstGeom prst="rect">
            <a:avLst/>
          </a:prstGeom>
          <a:noFill/>
          <a:ln w="31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b="1" dirty="0" smtClean="0">
                <a:solidFill>
                  <a:prstClr val="black"/>
                </a:solidFill>
              </a:rPr>
              <a:t>관제</a:t>
            </a:r>
            <a:endParaRPr lang="ko-KR" altLang="en-US" sz="900" b="1" dirty="0">
              <a:solidFill>
                <a:prstClr val="black"/>
              </a:solidFill>
            </a:endParaRPr>
          </a:p>
        </p:txBody>
      </p:sp>
      <p:grpSp>
        <p:nvGrpSpPr>
          <p:cNvPr id="92" name="그룹 91"/>
          <p:cNvGrpSpPr/>
          <p:nvPr/>
        </p:nvGrpSpPr>
        <p:grpSpPr>
          <a:xfrm>
            <a:off x="356838" y="1947262"/>
            <a:ext cx="1918504" cy="289849"/>
            <a:chOff x="5236340" y="1061547"/>
            <a:chExt cx="1925679" cy="289849"/>
          </a:xfrm>
        </p:grpSpPr>
        <p:sp>
          <p:nvSpPr>
            <p:cNvPr id="94" name="직사각형 93"/>
            <p:cNvSpPr/>
            <p:nvPr/>
          </p:nvSpPr>
          <p:spPr>
            <a:xfrm>
              <a:off x="5236340" y="1061547"/>
              <a:ext cx="1925679" cy="282364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900" b="1" dirty="0" smtClean="0">
                  <a:solidFill>
                    <a:prstClr val="black"/>
                  </a:solidFill>
                </a:rPr>
                <a:t>배차관리</a:t>
              </a:r>
              <a:endParaRPr lang="ko-KR" altLang="en-US" sz="900" b="1" dirty="0">
                <a:solidFill>
                  <a:prstClr val="black"/>
                </a:solidFill>
              </a:endParaRPr>
            </a:p>
          </p:txBody>
        </p:sp>
        <p:sp>
          <p:nvSpPr>
            <p:cNvPr id="95" name="TextBox 94"/>
            <p:cNvSpPr txBox="1"/>
            <p:nvPr/>
          </p:nvSpPr>
          <p:spPr>
            <a:xfrm rot="5400000">
              <a:off x="6877468" y="1068362"/>
              <a:ext cx="288032" cy="278035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&gt;</a:t>
              </a:r>
              <a:endParaRPr lang="ko-KR" altLang="en-US" sz="6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98" name="직사각형 97"/>
          <p:cNvSpPr/>
          <p:nvPr/>
        </p:nvSpPr>
        <p:spPr>
          <a:xfrm>
            <a:off x="356840" y="2233603"/>
            <a:ext cx="1918502" cy="282364"/>
          </a:xfrm>
          <a:prstGeom prst="rect">
            <a:avLst/>
          </a:prstGeom>
          <a:noFill/>
          <a:ln w="31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b="1" dirty="0" smtClean="0">
                <a:solidFill>
                  <a:prstClr val="black"/>
                </a:solidFill>
              </a:rPr>
              <a:t>운송관</a:t>
            </a:r>
            <a:r>
              <a:rPr lang="ko-KR" altLang="en-US" sz="900" b="1" dirty="0">
                <a:solidFill>
                  <a:prstClr val="black"/>
                </a:solidFill>
              </a:rPr>
              <a:t>리</a:t>
            </a:r>
          </a:p>
        </p:txBody>
      </p:sp>
      <p:sp>
        <p:nvSpPr>
          <p:cNvPr id="99" name="TextBox 98"/>
          <p:cNvSpPr txBox="1"/>
          <p:nvPr/>
        </p:nvSpPr>
        <p:spPr>
          <a:xfrm rot="5400000">
            <a:off x="1991315" y="2240941"/>
            <a:ext cx="288032" cy="276999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endParaRPr lang="ko-KR" altLang="en-US" sz="6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6" name="직사각형 105"/>
          <p:cNvSpPr/>
          <p:nvPr/>
        </p:nvSpPr>
        <p:spPr>
          <a:xfrm>
            <a:off x="347923" y="838800"/>
            <a:ext cx="3441675" cy="558867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sp>
        <p:nvSpPr>
          <p:cNvPr id="107" name="직사각형 106"/>
          <p:cNvSpPr/>
          <p:nvPr/>
        </p:nvSpPr>
        <p:spPr>
          <a:xfrm>
            <a:off x="2279457" y="838800"/>
            <a:ext cx="1513118" cy="59824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sp>
        <p:nvSpPr>
          <p:cNvPr id="108" name="직사각형 107"/>
          <p:cNvSpPr/>
          <p:nvPr/>
        </p:nvSpPr>
        <p:spPr>
          <a:xfrm>
            <a:off x="348455" y="838801"/>
            <a:ext cx="1925401" cy="5586588"/>
          </a:xfrm>
          <a:prstGeom prst="rect">
            <a:avLst/>
          </a:prstGeom>
          <a:noFill/>
          <a:ln w="31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116" name="TextBox 115"/>
          <p:cNvSpPr txBox="1"/>
          <p:nvPr/>
        </p:nvSpPr>
        <p:spPr>
          <a:xfrm rot="5400000">
            <a:off x="5594906" y="2932248"/>
            <a:ext cx="28803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6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0" name="TextBox 129"/>
          <p:cNvSpPr txBox="1"/>
          <p:nvPr/>
        </p:nvSpPr>
        <p:spPr>
          <a:xfrm rot="5400000">
            <a:off x="5594906" y="2958625"/>
            <a:ext cx="28803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6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41" name="그룹 140"/>
          <p:cNvGrpSpPr/>
          <p:nvPr/>
        </p:nvGrpSpPr>
        <p:grpSpPr>
          <a:xfrm>
            <a:off x="459910" y="964818"/>
            <a:ext cx="1690302" cy="844381"/>
            <a:chOff x="5598676" y="1108197"/>
            <a:chExt cx="1690302" cy="844381"/>
          </a:xfrm>
        </p:grpSpPr>
        <p:pic>
          <p:nvPicPr>
            <p:cNvPr id="142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98676" y="1108197"/>
              <a:ext cx="520917" cy="5248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3" name="직사각형 142"/>
            <p:cNvSpPr/>
            <p:nvPr/>
          </p:nvSpPr>
          <p:spPr>
            <a:xfrm>
              <a:off x="6544720" y="1753403"/>
              <a:ext cx="744258" cy="198298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ko-KR" altLang="en-US" sz="800" b="1" dirty="0" smtClean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로그아웃</a:t>
              </a:r>
              <a:endParaRPr lang="ko-KR" altLang="en-US" sz="8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4" name="직사각형 143"/>
            <p:cNvSpPr/>
            <p:nvPr/>
          </p:nvSpPr>
          <p:spPr>
            <a:xfrm>
              <a:off x="5709776" y="1754280"/>
              <a:ext cx="753323" cy="198298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ko-KR" altLang="en-US" sz="800" b="1" dirty="0" smtClean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회원정보수정</a:t>
              </a:r>
              <a:endParaRPr lang="ko-KR" altLang="en-US" sz="8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45" name="TextBox 144"/>
          <p:cNvSpPr txBox="1"/>
          <p:nvPr/>
        </p:nvSpPr>
        <p:spPr>
          <a:xfrm>
            <a:off x="979061" y="896020"/>
            <a:ext cx="12630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b="1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</a:t>
            </a:r>
            <a:r>
              <a:rPr lang="ko-KR" altLang="en-US" sz="800" b="1" dirty="0">
                <a:solidFill>
                  <a:prstClr val="black">
                    <a:lumMod val="95000"/>
                    <a:lumOff val="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</a:t>
            </a:r>
            <a:endParaRPr lang="en-US" altLang="ko-KR" sz="800" b="1" dirty="0" smtClean="0">
              <a:solidFill>
                <a:prstClr val="black">
                  <a:lumMod val="95000"/>
                  <a:lumOff val="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800" b="1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㈜그린냉동 홍길동님</a:t>
            </a:r>
            <a:r>
              <a:rPr lang="en-US" altLang="ko-KR" sz="80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80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800" dirty="0">
                <a:solidFill>
                  <a:prstClr val="black">
                    <a:lumMod val="95000"/>
                    <a:lumOff val="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환영합니다</a:t>
            </a:r>
            <a:r>
              <a:rPr lang="en-US" altLang="ko-KR" sz="800" dirty="0">
                <a:solidFill>
                  <a:prstClr val="black">
                    <a:lumMod val="95000"/>
                    <a:lumOff val="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   </a:t>
            </a:r>
            <a:endParaRPr lang="en-US" altLang="ko-KR" sz="800" b="1" dirty="0" smtClean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46" name="표 14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2795574"/>
              </p:ext>
            </p:extLst>
          </p:nvPr>
        </p:nvGraphicFramePr>
        <p:xfrm>
          <a:off x="501204" y="6056932"/>
          <a:ext cx="1579202" cy="25238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579202"/>
              </a:tblGrid>
              <a:tr h="2523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법인 콜센터 </a:t>
                      </a:r>
                      <a:r>
                        <a:rPr lang="ko-KR" altLang="en-US" sz="100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☎</a:t>
                      </a:r>
                      <a:endParaRPr lang="ko-KR" altLang="en-US" sz="100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</a:tr>
            </a:tbl>
          </a:graphicData>
        </a:graphic>
      </p:graphicFrame>
      <p:sp>
        <p:nvSpPr>
          <p:cNvPr id="109" name="타원 108"/>
          <p:cNvSpPr>
            <a:spLocks noChangeAspect="1"/>
          </p:cNvSpPr>
          <p:nvPr/>
        </p:nvSpPr>
        <p:spPr>
          <a:xfrm>
            <a:off x="504368" y="1475329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>
                <a:solidFill>
                  <a:prstClr val="white"/>
                </a:solidFill>
              </a:rPr>
              <a:t>1</a:t>
            </a:r>
            <a:endParaRPr lang="ko-KR" altLang="en-US" sz="800" dirty="0" smtClean="0">
              <a:solidFill>
                <a:prstClr val="white"/>
              </a:solidFill>
            </a:endParaRPr>
          </a:p>
        </p:txBody>
      </p:sp>
      <p:grpSp>
        <p:nvGrpSpPr>
          <p:cNvPr id="66" name="그룹 65"/>
          <p:cNvGrpSpPr/>
          <p:nvPr/>
        </p:nvGrpSpPr>
        <p:grpSpPr>
          <a:xfrm>
            <a:off x="7978313" y="1954932"/>
            <a:ext cx="1547696" cy="972400"/>
            <a:chOff x="4481963" y="2610453"/>
            <a:chExt cx="2395383" cy="1224139"/>
          </a:xfrm>
        </p:grpSpPr>
        <p:grpSp>
          <p:nvGrpSpPr>
            <p:cNvPr id="67" name="그룹 66"/>
            <p:cNvGrpSpPr/>
            <p:nvPr/>
          </p:nvGrpSpPr>
          <p:grpSpPr>
            <a:xfrm>
              <a:off x="4481963" y="2610453"/>
              <a:ext cx="2395383" cy="1224139"/>
              <a:chOff x="4480630" y="2704635"/>
              <a:chExt cx="2395383" cy="1224139"/>
            </a:xfrm>
          </p:grpSpPr>
          <p:grpSp>
            <p:nvGrpSpPr>
              <p:cNvPr id="70" name="그룹 69"/>
              <p:cNvGrpSpPr/>
              <p:nvPr/>
            </p:nvGrpSpPr>
            <p:grpSpPr>
              <a:xfrm>
                <a:off x="4480630" y="2704635"/>
                <a:ext cx="2395383" cy="1224139"/>
                <a:chOff x="2717767" y="2577548"/>
                <a:chExt cx="2395383" cy="1224139"/>
              </a:xfrm>
            </p:grpSpPr>
            <p:sp>
              <p:nvSpPr>
                <p:cNvPr id="72" name="TextBox 71"/>
                <p:cNvSpPr txBox="1"/>
                <p:nvPr/>
              </p:nvSpPr>
              <p:spPr bwMode="auto">
                <a:xfrm>
                  <a:off x="3771399" y="2752009"/>
                  <a:ext cx="734496" cy="21544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kumimoji="0" lang="ko-KR" altLang="en-US" sz="800" dirty="0" smtClean="0">
                      <a:latin typeface="맑은 고딕" pitchFamily="50" charset="-127"/>
                      <a:ea typeface="맑은 고딕" pitchFamily="50" charset="-127"/>
                    </a:rPr>
                    <a:t>로그인 필요</a:t>
                  </a:r>
                  <a:endParaRPr kumimoji="0" lang="ko-KR" altLang="en-US" sz="800" dirty="0"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  <p:sp>
              <p:nvSpPr>
                <p:cNvPr id="73" name="직사각형 72"/>
                <p:cNvSpPr/>
                <p:nvPr/>
              </p:nvSpPr>
              <p:spPr>
                <a:xfrm>
                  <a:off x="2717767" y="2577548"/>
                  <a:ext cx="2395383" cy="1224136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8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74" name="직사각형 73"/>
                <p:cNvSpPr/>
                <p:nvPr/>
              </p:nvSpPr>
              <p:spPr>
                <a:xfrm>
                  <a:off x="2730065" y="2947552"/>
                  <a:ext cx="2376263" cy="854135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800" dirty="0" smtClean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5" name="TextBox 74"/>
                <p:cNvSpPr txBox="1"/>
                <p:nvPr/>
              </p:nvSpPr>
              <p:spPr bwMode="auto">
                <a:xfrm>
                  <a:off x="2827702" y="2597027"/>
                  <a:ext cx="682767" cy="30996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kumimoji="0" lang="ko-KR" altLang="en-US" sz="1000" b="1" dirty="0" smtClean="0">
                      <a:solidFill>
                        <a:schemeClr val="bg1"/>
                      </a:solidFill>
                      <a:latin typeface="맑은 고딕" pitchFamily="50" charset="-127"/>
                      <a:ea typeface="맑은 고딕" pitchFamily="50" charset="-127"/>
                    </a:rPr>
                    <a:t>저장</a:t>
                  </a:r>
                  <a:endParaRPr kumimoji="0" lang="ko-KR" altLang="en-US" sz="10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  <p:sp>
              <p:nvSpPr>
                <p:cNvPr id="76" name="TextBox 75"/>
                <p:cNvSpPr txBox="1"/>
                <p:nvPr/>
              </p:nvSpPr>
              <p:spPr bwMode="auto">
                <a:xfrm>
                  <a:off x="3188804" y="3580101"/>
                  <a:ext cx="45719" cy="21544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square" rtlCol="0">
                  <a:spAutoFit/>
                </a:bodyPr>
                <a:lstStyle/>
                <a:p>
                  <a:endParaRPr kumimoji="0" lang="ko-KR" altLang="en-US" sz="800" dirty="0"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  <p:sp>
              <p:nvSpPr>
                <p:cNvPr id="77" name="TextBox 76"/>
                <p:cNvSpPr txBox="1"/>
                <p:nvPr/>
              </p:nvSpPr>
              <p:spPr bwMode="auto">
                <a:xfrm>
                  <a:off x="3050597" y="3141550"/>
                  <a:ext cx="1984113" cy="27121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800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저장 하시겠습니까</a:t>
                  </a:r>
                  <a:r>
                    <a:rPr lang="en-US" altLang="ko-KR" sz="800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?</a:t>
                  </a:r>
                  <a:endParaRPr kumimoji="0" lang="ko-KR" altLang="en-US" sz="800" dirty="0"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</p:grpSp>
          <p:sp>
            <p:nvSpPr>
              <p:cNvPr id="71" name="모서리가 둥근 직사각형 70"/>
              <p:cNvSpPr/>
              <p:nvPr/>
            </p:nvSpPr>
            <p:spPr>
              <a:xfrm>
                <a:off x="5705940" y="3643105"/>
                <a:ext cx="556336" cy="177008"/>
              </a:xfrm>
              <a:prstGeom prst="roundRect">
                <a:avLst>
                  <a:gd name="adj" fmla="val 4924"/>
                </a:avLst>
              </a:prstGeom>
              <a:solidFill>
                <a:schemeClr val="accent1">
                  <a:lumMod val="75000"/>
                </a:schemeClr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sz="800" dirty="0" smtClean="0">
                    <a:solidFill>
                      <a:schemeClr val="bg1"/>
                    </a:solidFill>
                  </a:rPr>
                  <a:t>확인</a:t>
                </a:r>
              </a:p>
            </p:txBody>
          </p:sp>
        </p:grpSp>
        <p:sp>
          <p:nvSpPr>
            <p:cNvPr id="68" name="모서리가 둥근 직사각형 67"/>
            <p:cNvSpPr/>
            <p:nvPr/>
          </p:nvSpPr>
          <p:spPr>
            <a:xfrm>
              <a:off x="5037688" y="3548081"/>
              <a:ext cx="556336" cy="177008"/>
            </a:xfrm>
            <a:prstGeom prst="roundRect">
              <a:avLst>
                <a:gd name="adj" fmla="val 4924"/>
              </a:avLst>
            </a:prstGeom>
            <a:solidFill>
              <a:schemeClr val="bg1">
                <a:lumMod val="50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dirty="0" smtClean="0">
                  <a:solidFill>
                    <a:schemeClr val="bg1"/>
                  </a:solidFill>
                </a:rPr>
                <a:t>취소</a:t>
              </a:r>
            </a:p>
          </p:txBody>
        </p:sp>
      </p:grpSp>
      <p:grpSp>
        <p:nvGrpSpPr>
          <p:cNvPr id="78" name="그룹 77"/>
          <p:cNvGrpSpPr/>
          <p:nvPr/>
        </p:nvGrpSpPr>
        <p:grpSpPr>
          <a:xfrm>
            <a:off x="4016896" y="836712"/>
            <a:ext cx="3445448" cy="5588677"/>
            <a:chOff x="4016896" y="836712"/>
            <a:chExt cx="3445448" cy="5588677"/>
          </a:xfrm>
        </p:grpSpPr>
        <p:grpSp>
          <p:nvGrpSpPr>
            <p:cNvPr id="79" name="그룹 78"/>
            <p:cNvGrpSpPr/>
            <p:nvPr/>
          </p:nvGrpSpPr>
          <p:grpSpPr>
            <a:xfrm>
              <a:off x="4016896" y="836712"/>
              <a:ext cx="3445448" cy="5588677"/>
              <a:chOff x="4016896" y="836712"/>
              <a:chExt cx="3445448" cy="5588677"/>
            </a:xfrm>
          </p:grpSpPr>
          <p:sp>
            <p:nvSpPr>
              <p:cNvPr id="84" name="직사각형 83"/>
              <p:cNvSpPr/>
              <p:nvPr/>
            </p:nvSpPr>
            <p:spPr>
              <a:xfrm>
                <a:off x="4016896" y="836712"/>
                <a:ext cx="3441675" cy="5588677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85" name="직사각형 84"/>
              <p:cNvSpPr/>
              <p:nvPr/>
            </p:nvSpPr>
            <p:spPr>
              <a:xfrm>
                <a:off x="4016896" y="836712"/>
                <a:ext cx="3441675" cy="598240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86" name="직사각형 85"/>
              <p:cNvSpPr/>
              <p:nvPr/>
            </p:nvSpPr>
            <p:spPr>
              <a:xfrm>
                <a:off x="4936580" y="1455311"/>
                <a:ext cx="1467148" cy="381594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sz="2000" dirty="0" smtClean="0">
                    <a:solidFill>
                      <a:schemeClr val="tx1"/>
                    </a:solidFill>
                  </a:rPr>
                  <a:t> 회원 정보</a:t>
                </a:r>
              </a:p>
            </p:txBody>
          </p:sp>
          <p:sp>
            <p:nvSpPr>
              <p:cNvPr id="87" name="직사각형 86"/>
              <p:cNvSpPr/>
              <p:nvPr/>
            </p:nvSpPr>
            <p:spPr>
              <a:xfrm>
                <a:off x="4020669" y="1437894"/>
                <a:ext cx="3441675" cy="408813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88" name="왼쪽 화살표 87"/>
              <p:cNvSpPr/>
              <p:nvPr/>
            </p:nvSpPr>
            <p:spPr>
              <a:xfrm>
                <a:off x="4099126" y="1484784"/>
                <a:ext cx="360041" cy="266269"/>
              </a:xfrm>
              <a:prstGeom prst="leftArrow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83" name="Picture 3" descr="C:\Users\HQ0384\Desktop\메뉴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39605" y="980714"/>
              <a:ext cx="252040" cy="2880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0" name="직사각형 89"/>
          <p:cNvSpPr/>
          <p:nvPr/>
        </p:nvSpPr>
        <p:spPr>
          <a:xfrm>
            <a:off x="5209303" y="2051323"/>
            <a:ext cx="2012941" cy="233912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000" dirty="0" smtClean="0">
                <a:solidFill>
                  <a:schemeClr val="tx1"/>
                </a:solidFill>
                <a:latin typeface="+mn-ea"/>
              </a:rPr>
              <a:t>010XXXXYYYY</a:t>
            </a:r>
            <a:endParaRPr lang="ko-KR" altLang="en-US" sz="1000" dirty="0" smtClean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96" name="모서리가 둥근 직사각형 95"/>
          <p:cNvSpPr/>
          <p:nvPr/>
        </p:nvSpPr>
        <p:spPr>
          <a:xfrm>
            <a:off x="5323206" y="3822031"/>
            <a:ext cx="857256" cy="354015"/>
          </a:xfrm>
          <a:prstGeom prst="roundRect">
            <a:avLst>
              <a:gd name="adj" fmla="val 4924"/>
            </a:avLst>
          </a:prstGeom>
          <a:solidFill>
            <a:schemeClr val="accent1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저</a:t>
            </a:r>
            <a:r>
              <a:rPr lang="ko-KR" altLang="en-US" sz="800" dirty="0">
                <a:solidFill>
                  <a:schemeClr val="bg1"/>
                </a:solidFill>
              </a:rPr>
              <a:t>장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97" name="타원 96"/>
          <p:cNvSpPr>
            <a:spLocks noChangeAspect="1"/>
          </p:cNvSpPr>
          <p:nvPr/>
        </p:nvSpPr>
        <p:spPr>
          <a:xfrm>
            <a:off x="4016920" y="1781224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2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100" name="타원 99"/>
          <p:cNvSpPr>
            <a:spLocks noChangeAspect="1"/>
          </p:cNvSpPr>
          <p:nvPr/>
        </p:nvSpPr>
        <p:spPr>
          <a:xfrm>
            <a:off x="4016896" y="1340768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3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pic>
        <p:nvPicPr>
          <p:cNvPr id="101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55842" y="978446"/>
            <a:ext cx="286122" cy="286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3" name="타원 112"/>
          <p:cNvSpPr>
            <a:spLocks noChangeAspect="1"/>
          </p:cNvSpPr>
          <p:nvPr/>
        </p:nvSpPr>
        <p:spPr>
          <a:xfrm>
            <a:off x="5179190" y="3750047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5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graphicFrame>
        <p:nvGraphicFramePr>
          <p:cNvPr id="82" name="표 8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4124937"/>
              </p:ext>
            </p:extLst>
          </p:nvPr>
        </p:nvGraphicFramePr>
        <p:xfrm>
          <a:off x="4173433" y="2539521"/>
          <a:ext cx="3026288" cy="96800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2438"/>
                <a:gridCol w="2283850"/>
              </a:tblGrid>
              <a:tr h="255403">
                <a:tc rowSpan="3">
                  <a:txBody>
                    <a:bodyPr/>
                    <a:lstStyle/>
                    <a:p>
                      <a:pPr algn="ctr" latinLnBrk="1"/>
                      <a:r>
                        <a:rPr kumimoji="1" lang="ko-KR" altLang="en-US" sz="800" b="1" kern="120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로그인설정</a:t>
                      </a:r>
                      <a:endParaRPr kumimoji="1" lang="en-US" altLang="ko-KR" sz="800" b="1" kern="12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800" b="1" dirty="0" smtClean="0">
                          <a:latin typeface="+mn-ea"/>
                          <a:ea typeface="+mn-ea"/>
                        </a:rPr>
                        <a:t>아이디</a:t>
                      </a:r>
                      <a:r>
                        <a:rPr lang="en-US" altLang="ko-KR" sz="800" b="1" dirty="0" smtClean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800" b="1" dirty="0" smtClean="0">
                          <a:latin typeface="+mn-ea"/>
                          <a:ea typeface="+mn-ea"/>
                        </a:rPr>
                        <a:t>비밀번호 로그인</a:t>
                      </a:r>
                      <a:endParaRPr lang="en-US" altLang="ko-KR" sz="800" b="1" dirty="0" smtClean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5403">
                <a:tc vMerge="1">
                  <a:txBody>
                    <a:bodyPr/>
                    <a:lstStyle/>
                    <a:p>
                      <a:pPr algn="ctr" latinLnBrk="1"/>
                      <a:endParaRPr kumimoji="1" lang="ko-KR" altLang="en-US" sz="800" b="1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800" b="1" dirty="0" smtClean="0">
                          <a:latin typeface="+mn-ea"/>
                          <a:ea typeface="+mn-ea"/>
                        </a:rPr>
                        <a:t>패턴로그인</a:t>
                      </a:r>
                      <a:endParaRPr lang="en-US" altLang="ko-KR" sz="800" b="1" dirty="0" smtClean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5403">
                <a:tc vMerge="1">
                  <a:txBody>
                    <a:bodyPr/>
                    <a:lstStyle/>
                    <a:p>
                      <a:pPr algn="ctr" latinLnBrk="1"/>
                      <a:endParaRPr kumimoji="1" lang="ko-KR" altLang="en-US" sz="800" b="1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800" dirty="0" err="1" smtClean="0">
                          <a:latin typeface="+mn-ea"/>
                          <a:ea typeface="+mn-ea"/>
                        </a:rPr>
                        <a:t>패턴로그인으로</a:t>
                      </a:r>
                      <a:r>
                        <a:rPr lang="ko-KR" altLang="en-US" sz="800" dirty="0" smtClean="0">
                          <a:latin typeface="+mn-ea"/>
                          <a:ea typeface="+mn-ea"/>
                        </a:rPr>
                        <a:t> 간편하게 로그인하세요</a:t>
                      </a:r>
                      <a:r>
                        <a:rPr lang="en-US" altLang="ko-KR" sz="800" dirty="0" smtClean="0"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r>
                        <a:rPr lang="ko-KR" altLang="en-US" sz="800" dirty="0" smtClean="0">
                          <a:latin typeface="+mn-ea"/>
                          <a:ea typeface="+mn-ea"/>
                        </a:rPr>
                        <a:t>아이디</a:t>
                      </a:r>
                      <a:r>
                        <a:rPr lang="en-US" altLang="ko-KR" sz="800" dirty="0" smtClean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800" dirty="0" smtClean="0">
                          <a:latin typeface="+mn-ea"/>
                          <a:ea typeface="+mn-ea"/>
                        </a:rPr>
                        <a:t>비밀번호 </a:t>
                      </a:r>
                      <a:r>
                        <a:rPr lang="ko-KR" altLang="en-US" sz="800" dirty="0" err="1" smtClean="0">
                          <a:latin typeface="+mn-ea"/>
                          <a:ea typeface="+mn-ea"/>
                        </a:rPr>
                        <a:t>입력없이</a:t>
                      </a:r>
                      <a:r>
                        <a:rPr lang="ko-KR" altLang="en-US" sz="800" dirty="0" smtClean="0">
                          <a:latin typeface="+mn-ea"/>
                          <a:ea typeface="+mn-ea"/>
                        </a:rPr>
                        <a:t> 패턴만으로 로그인 가능합니다</a:t>
                      </a:r>
                      <a:r>
                        <a:rPr lang="en-US" altLang="ko-KR" sz="800" dirty="0" smtClean="0"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102" name="모서리가 둥근 직사각형 101"/>
          <p:cNvSpPr/>
          <p:nvPr/>
        </p:nvSpPr>
        <p:spPr>
          <a:xfrm>
            <a:off x="6596871" y="2583359"/>
            <a:ext cx="540000" cy="180000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txBody>
          <a:bodyPr wrap="square" lIns="0" rIns="0" rtlCol="0" anchor="ctr">
            <a:noAutofit/>
          </a:bodyPr>
          <a:lstStyle/>
          <a:p>
            <a:pPr algn="ctr"/>
            <a:r>
              <a:rPr lang="ko-KR" altLang="en-US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사용</a:t>
            </a:r>
          </a:p>
        </p:txBody>
      </p:sp>
      <p:sp>
        <p:nvSpPr>
          <p:cNvPr id="105" name="모서리가 둥근 직사각형 104"/>
          <p:cNvSpPr/>
          <p:nvPr/>
        </p:nvSpPr>
        <p:spPr>
          <a:xfrm>
            <a:off x="6596871" y="2829760"/>
            <a:ext cx="540000" cy="180000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txBody>
          <a:bodyPr wrap="square" lIns="0" rIns="0" rtlCol="0" anchor="ctr">
            <a:noAutofit/>
          </a:bodyPr>
          <a:lstStyle/>
          <a:p>
            <a:pPr algn="ctr"/>
            <a:r>
              <a:rPr lang="ko-KR" altLang="en-US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등록</a:t>
            </a:r>
          </a:p>
        </p:txBody>
      </p:sp>
      <p:sp>
        <p:nvSpPr>
          <p:cNvPr id="110" name="타원 109"/>
          <p:cNvSpPr/>
          <p:nvPr/>
        </p:nvSpPr>
        <p:spPr>
          <a:xfrm>
            <a:off x="6436341" y="2611934"/>
            <a:ext cx="144000" cy="144000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r>
            <a:endParaRPr lang="ko-KR" altLang="en-US" sz="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1" name="타원 110"/>
          <p:cNvSpPr/>
          <p:nvPr/>
        </p:nvSpPr>
        <p:spPr>
          <a:xfrm>
            <a:off x="6436341" y="2829760"/>
            <a:ext cx="144000" cy="144000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8</a:t>
            </a:r>
            <a:endParaRPr lang="ko-KR" altLang="en-US" sz="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5" name="모서리가 둥근 직사각형 114"/>
          <p:cNvSpPr/>
          <p:nvPr/>
        </p:nvSpPr>
        <p:spPr>
          <a:xfrm>
            <a:off x="5859748" y="2829760"/>
            <a:ext cx="540000" cy="180000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txBody>
          <a:bodyPr wrap="square" lIns="0" rIns="0" rtlCol="0" anchor="ctr">
            <a:noAutofit/>
          </a:bodyPr>
          <a:lstStyle/>
          <a:p>
            <a:pPr algn="ctr"/>
            <a:r>
              <a:rPr lang="ko-KR" altLang="en-US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재등록</a:t>
            </a:r>
          </a:p>
        </p:txBody>
      </p:sp>
      <p:sp>
        <p:nvSpPr>
          <p:cNvPr id="117" name="타원 116"/>
          <p:cNvSpPr/>
          <p:nvPr/>
        </p:nvSpPr>
        <p:spPr>
          <a:xfrm>
            <a:off x="5685536" y="2829760"/>
            <a:ext cx="144000" cy="144000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7</a:t>
            </a:r>
            <a:endParaRPr lang="ko-KR" altLang="en-US" sz="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18" name="표 1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2529391"/>
              </p:ext>
            </p:extLst>
          </p:nvPr>
        </p:nvGraphicFramePr>
        <p:xfrm>
          <a:off x="427496" y="4235828"/>
          <a:ext cx="3567982" cy="151659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72620"/>
                <a:gridCol w="787421"/>
                <a:gridCol w="1007941"/>
              </a:tblGrid>
              <a:tr h="13822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구분</a:t>
                      </a:r>
                      <a:endParaRPr lang="ko-KR" altLang="en-US" sz="8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표시 아이콘 예</a:t>
                      </a:r>
                      <a:endParaRPr lang="ko-KR" altLang="en-US" sz="8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17206">
                <a:tc rowSpan="2"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아이디</a:t>
                      </a:r>
                      <a:r>
                        <a:rPr lang="en-US" altLang="ko-KR" sz="800" dirty="0" smtClean="0"/>
                        <a:t>/</a:t>
                      </a:r>
                      <a:r>
                        <a:rPr lang="ko-KR" altLang="en-US" sz="800" dirty="0" smtClean="0"/>
                        <a:t>비번 </a:t>
                      </a:r>
                      <a:r>
                        <a:rPr lang="ko-KR" altLang="en-US" sz="800" dirty="0" err="1" smtClean="0"/>
                        <a:t>사용중</a:t>
                      </a:r>
                      <a:r>
                        <a:rPr lang="en-US" altLang="ko-KR" sz="800" dirty="0" smtClean="0"/>
                        <a:t>(</a:t>
                      </a:r>
                      <a:r>
                        <a:rPr lang="ko-KR" altLang="en-US" sz="800" dirty="0" smtClean="0"/>
                        <a:t>패턴 </a:t>
                      </a:r>
                      <a:r>
                        <a:rPr lang="ko-KR" altLang="en-US" sz="800" dirty="0" err="1" smtClean="0"/>
                        <a:t>미등록시</a:t>
                      </a:r>
                      <a:r>
                        <a:rPr lang="en-US" altLang="ko-KR" sz="800" dirty="0" smtClean="0"/>
                        <a:t>)</a:t>
                      </a:r>
                      <a:endParaRPr lang="ko-KR" altLang="en-US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아이디</a:t>
                      </a:r>
                      <a:r>
                        <a:rPr lang="en-US" altLang="ko-KR" sz="800" dirty="0" smtClean="0"/>
                        <a:t>/</a:t>
                      </a:r>
                      <a:r>
                        <a:rPr lang="ko-KR" altLang="en-US" sz="800" dirty="0" smtClean="0"/>
                        <a:t>비번</a:t>
                      </a:r>
                      <a:endParaRPr lang="ko-KR" altLang="en-US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17206"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패턴</a:t>
                      </a:r>
                      <a:endParaRPr lang="ko-KR" altLang="en-US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17206">
                <a:tc rowSpan="2"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아이디</a:t>
                      </a:r>
                      <a:r>
                        <a:rPr lang="en-US" altLang="ko-KR" sz="800" dirty="0" smtClean="0"/>
                        <a:t>/</a:t>
                      </a:r>
                      <a:r>
                        <a:rPr lang="ko-KR" altLang="en-US" sz="800" dirty="0" smtClean="0"/>
                        <a:t>비번 </a:t>
                      </a:r>
                      <a:r>
                        <a:rPr lang="ko-KR" altLang="en-US" sz="800" dirty="0" err="1" smtClean="0"/>
                        <a:t>사용중</a:t>
                      </a:r>
                      <a:r>
                        <a:rPr lang="en-US" altLang="ko-KR" sz="800" dirty="0" smtClean="0"/>
                        <a:t>(</a:t>
                      </a:r>
                      <a:r>
                        <a:rPr lang="ko-KR" altLang="en-US" sz="800" dirty="0" err="1" smtClean="0"/>
                        <a:t>패턴등록시</a:t>
                      </a:r>
                      <a:r>
                        <a:rPr lang="en-US" altLang="ko-KR" sz="800" dirty="0" smtClean="0"/>
                        <a:t>)</a:t>
                      </a:r>
                      <a:endParaRPr lang="ko-KR" altLang="en-US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아이디</a:t>
                      </a:r>
                      <a:r>
                        <a:rPr lang="en-US" altLang="ko-KR" sz="800" dirty="0" smtClean="0"/>
                        <a:t>/</a:t>
                      </a:r>
                      <a:r>
                        <a:rPr lang="ko-KR" altLang="en-US" sz="800" dirty="0" smtClean="0"/>
                        <a:t>비번</a:t>
                      </a:r>
                      <a:endParaRPr lang="ko-KR" altLang="en-US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17206"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패턴</a:t>
                      </a:r>
                      <a:endParaRPr lang="ko-KR" altLang="en-US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17206">
                <a:tc rowSpan="2"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패턴로그인 </a:t>
                      </a:r>
                      <a:r>
                        <a:rPr lang="ko-KR" altLang="en-US" sz="800" dirty="0" err="1" smtClean="0"/>
                        <a:t>사용중</a:t>
                      </a:r>
                      <a:endParaRPr lang="ko-KR" altLang="en-US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아이디</a:t>
                      </a:r>
                      <a:r>
                        <a:rPr lang="en-US" altLang="ko-KR" sz="800" dirty="0" smtClean="0"/>
                        <a:t>/</a:t>
                      </a:r>
                      <a:r>
                        <a:rPr lang="ko-KR" altLang="en-US" sz="800" dirty="0" smtClean="0"/>
                        <a:t>비번</a:t>
                      </a:r>
                      <a:endParaRPr lang="ko-KR" altLang="en-US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17206"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패턴</a:t>
                      </a:r>
                      <a:endParaRPr lang="ko-KR" altLang="en-US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19" name="모서리가 둥근 직사각형 118"/>
          <p:cNvSpPr/>
          <p:nvPr/>
        </p:nvSpPr>
        <p:spPr>
          <a:xfrm>
            <a:off x="3221841" y="4460523"/>
            <a:ext cx="540000" cy="180000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txBody>
          <a:bodyPr wrap="square" lIns="0" rIns="0" rtlCol="0" anchor="ctr">
            <a:noAutofit/>
          </a:bodyPr>
          <a:lstStyle/>
          <a:p>
            <a:pPr algn="ctr"/>
            <a:r>
              <a:rPr lang="ko-KR" altLang="en-US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사용</a:t>
            </a:r>
          </a:p>
        </p:txBody>
      </p:sp>
      <p:sp>
        <p:nvSpPr>
          <p:cNvPr id="120" name="모서리가 둥근 직사각형 119"/>
          <p:cNvSpPr/>
          <p:nvPr/>
        </p:nvSpPr>
        <p:spPr>
          <a:xfrm>
            <a:off x="3221023" y="4691387"/>
            <a:ext cx="540000" cy="180000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txBody>
          <a:bodyPr wrap="square" lIns="0" rIns="0" rtlCol="0" anchor="ctr">
            <a:noAutofit/>
          </a:bodyPr>
          <a:lstStyle/>
          <a:p>
            <a:pPr algn="ctr"/>
            <a:r>
              <a:rPr lang="ko-KR" altLang="en-US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등록</a:t>
            </a:r>
          </a:p>
        </p:txBody>
      </p:sp>
      <p:sp>
        <p:nvSpPr>
          <p:cNvPr id="121" name="모서리가 둥근 직사각형 120"/>
          <p:cNvSpPr/>
          <p:nvPr/>
        </p:nvSpPr>
        <p:spPr>
          <a:xfrm>
            <a:off x="3221023" y="4904126"/>
            <a:ext cx="540000" cy="180000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txBody>
          <a:bodyPr wrap="square" lIns="0" rIns="0" rtlCol="0" anchor="ctr">
            <a:noAutofit/>
          </a:bodyPr>
          <a:lstStyle/>
          <a:p>
            <a:pPr algn="ctr"/>
            <a:r>
              <a:rPr lang="ko-KR" altLang="en-US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사용</a:t>
            </a:r>
          </a:p>
        </p:txBody>
      </p:sp>
      <p:sp>
        <p:nvSpPr>
          <p:cNvPr id="122" name="모서리가 둥근 직사각형 121"/>
          <p:cNvSpPr/>
          <p:nvPr/>
        </p:nvSpPr>
        <p:spPr>
          <a:xfrm>
            <a:off x="3221023" y="5128617"/>
            <a:ext cx="540000" cy="180000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txBody>
          <a:bodyPr wrap="square" lIns="0" rIns="0" rtlCol="0" anchor="ctr">
            <a:noAutofit/>
          </a:bodyPr>
          <a:lstStyle/>
          <a:p>
            <a:pPr algn="ctr"/>
            <a:r>
              <a:rPr lang="ko-KR" altLang="en-US" sz="800" b="1" dirty="0" smtClean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</a:t>
            </a:r>
          </a:p>
        </p:txBody>
      </p:sp>
      <p:sp>
        <p:nvSpPr>
          <p:cNvPr id="123" name="모서리가 둥근 직사각형 122"/>
          <p:cNvSpPr/>
          <p:nvPr/>
        </p:nvSpPr>
        <p:spPr>
          <a:xfrm>
            <a:off x="3225411" y="5344641"/>
            <a:ext cx="540000" cy="180000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txBody>
          <a:bodyPr wrap="square" lIns="0" rIns="0" rtlCol="0" anchor="ctr">
            <a:noAutofit/>
          </a:bodyPr>
          <a:lstStyle/>
          <a:p>
            <a:pPr algn="ctr"/>
            <a:r>
              <a:rPr lang="ko-KR" altLang="en-US" sz="800" b="1" dirty="0" smtClean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</a:t>
            </a:r>
          </a:p>
        </p:txBody>
      </p:sp>
      <p:sp>
        <p:nvSpPr>
          <p:cNvPr id="124" name="모서리가 둥근 직사각형 123"/>
          <p:cNvSpPr/>
          <p:nvPr/>
        </p:nvSpPr>
        <p:spPr>
          <a:xfrm>
            <a:off x="3221023" y="5551140"/>
            <a:ext cx="540000" cy="180000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txBody>
          <a:bodyPr wrap="square" lIns="0" rIns="0" rtlCol="0" anchor="ctr">
            <a:noAutofit/>
          </a:bodyPr>
          <a:lstStyle/>
          <a:p>
            <a:pPr algn="ctr"/>
            <a:r>
              <a:rPr lang="ko-KR" altLang="en-US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사용</a:t>
            </a:r>
          </a:p>
        </p:txBody>
      </p:sp>
      <p:sp>
        <p:nvSpPr>
          <p:cNvPr id="114" name="TextBox 113"/>
          <p:cNvSpPr txBox="1"/>
          <p:nvPr/>
        </p:nvSpPr>
        <p:spPr>
          <a:xfrm>
            <a:off x="4356312" y="918558"/>
            <a:ext cx="2691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현대캐피탈</a:t>
            </a:r>
            <a:r>
              <a:rPr lang="en-US" altLang="ko-KR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운송관리시스템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6" name="TextBox 125"/>
          <p:cNvSpPr txBox="1"/>
          <p:nvPr/>
        </p:nvSpPr>
        <p:spPr>
          <a:xfrm>
            <a:off x="2720752" y="930171"/>
            <a:ext cx="114385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현대캐피탈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1" name="직사각형 80"/>
          <p:cNvSpPr/>
          <p:nvPr/>
        </p:nvSpPr>
        <p:spPr>
          <a:xfrm>
            <a:off x="4189353" y="2060083"/>
            <a:ext cx="979671" cy="233912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000" b="1" dirty="0" smtClean="0">
                <a:solidFill>
                  <a:schemeClr val="tx1"/>
                </a:solidFill>
                <a:latin typeface="+mn-ea"/>
              </a:rPr>
              <a:t>전화번호</a:t>
            </a:r>
          </a:p>
        </p:txBody>
      </p:sp>
    </p:spTree>
    <p:extLst>
      <p:ext uri="{BB962C8B-B14F-4D97-AF65-F5344CB8AC3E}">
        <p14:creationId xmlns:p14="http://schemas.microsoft.com/office/powerpoint/2010/main" val="727456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제목 1"/>
          <p:cNvSpPr>
            <a:spLocks noGrp="1"/>
          </p:cNvSpPr>
          <p:nvPr/>
        </p:nvSpPr>
        <p:spPr bwMode="auto">
          <a:xfrm>
            <a:off x="952500" y="26459"/>
            <a:ext cx="3643313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dirty="0" smtClean="0">
                <a:solidFill>
                  <a:prstClr val="black"/>
                </a:solidFill>
              </a:rPr>
              <a:t>HCS-Mobile-01-1117</a:t>
            </a:r>
            <a:endParaRPr lang="ko-KR" altLang="en-US" dirty="0" smtClean="0">
              <a:solidFill>
                <a:prstClr val="black"/>
              </a:solidFill>
            </a:endParaRPr>
          </a:p>
        </p:txBody>
      </p:sp>
      <p:sp>
        <p:nvSpPr>
          <p:cNvPr id="62" name="텍스트 개체 틀 3"/>
          <p:cNvSpPr>
            <a:spLocks noGrp="1"/>
          </p:cNvSpPr>
          <p:nvPr/>
        </p:nvSpPr>
        <p:spPr bwMode="auto">
          <a:xfrm>
            <a:off x="7743825" y="864659"/>
            <a:ext cx="2066925" cy="600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lang="ko-KR" alt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>
              <a:solidFill>
                <a:prstClr val="black"/>
              </a:solidFill>
            </a:endParaRPr>
          </a:p>
        </p:txBody>
      </p:sp>
      <p:sp>
        <p:nvSpPr>
          <p:cNvPr id="63" name="텍스트 개체 틀 4"/>
          <p:cNvSpPr>
            <a:spLocks noGrp="1"/>
          </p:cNvSpPr>
          <p:nvPr/>
        </p:nvSpPr>
        <p:spPr bwMode="auto">
          <a:xfrm>
            <a:off x="5167313" y="302684"/>
            <a:ext cx="3429000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64" name="텍스트 개체 틀 5"/>
          <p:cNvSpPr>
            <a:spLocks noGrp="1"/>
          </p:cNvSpPr>
          <p:nvPr/>
        </p:nvSpPr>
        <p:spPr bwMode="auto">
          <a:xfrm>
            <a:off x="1064568" y="334367"/>
            <a:ext cx="331210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 smtClean="0">
                <a:solidFill>
                  <a:prstClr val="black"/>
                </a:solidFill>
              </a:rPr>
              <a:t>Home &gt; </a:t>
            </a:r>
            <a:r>
              <a:rPr lang="ko-KR" altLang="en-US" dirty="0" smtClean="0">
                <a:solidFill>
                  <a:prstClr val="black"/>
                </a:solidFill>
              </a:rPr>
              <a:t>로그인 </a:t>
            </a:r>
            <a:r>
              <a:rPr lang="en-US" altLang="ko-KR" dirty="0" smtClean="0">
                <a:solidFill>
                  <a:prstClr val="black"/>
                </a:solidFill>
              </a:rPr>
              <a:t>&gt; </a:t>
            </a:r>
            <a:r>
              <a:rPr lang="ko-KR" altLang="en-US" dirty="0" smtClean="0">
                <a:solidFill>
                  <a:prstClr val="black"/>
                </a:solidFill>
              </a:rPr>
              <a:t>패턴로그인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11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lvl="0" indent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패턴 로그인 화면입니다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smtClean="0"/>
              <a:t>로고 화면</a:t>
            </a:r>
            <a:endParaRPr lang="en-US" altLang="ko-KR" sz="900" dirty="0" smtClean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smtClean="0"/>
              <a:t>패턴 등록 안내</a:t>
            </a: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smtClean="0"/>
              <a:t>패턴 연결된 점 표시</a:t>
            </a:r>
            <a:endParaRPr lang="en-US" altLang="ko-KR" sz="900" dirty="0" smtClean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smtClean="0"/>
              <a:t>패턴 연결선 표시</a:t>
            </a:r>
            <a:endParaRPr lang="en-US" altLang="ko-KR" sz="900" dirty="0" smtClean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smtClean="0"/>
              <a:t>연결되지 않은 점 표시</a:t>
            </a:r>
            <a:endParaRPr lang="en-US" altLang="ko-KR" sz="900" dirty="0" smtClean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smtClean="0"/>
              <a:t>아이디</a:t>
            </a:r>
            <a:r>
              <a:rPr lang="en-US" altLang="ko-KR" sz="900" dirty="0" smtClean="0"/>
              <a:t>/</a:t>
            </a:r>
            <a:r>
              <a:rPr lang="ko-KR" altLang="en-US" sz="900" dirty="0" smtClean="0"/>
              <a:t>비밀번호 로그인 화면으로 이동</a:t>
            </a:r>
            <a:endParaRPr lang="en-US" altLang="ko-KR" sz="900" dirty="0" smtClean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smtClean="0"/>
              <a:t>이용약관 화면 표시</a:t>
            </a:r>
            <a:endParaRPr lang="en-US" altLang="ko-KR" sz="900" dirty="0" smtClean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smtClean="0"/>
              <a:t>개인정보처리방침 화면표시</a:t>
            </a:r>
            <a:endParaRPr lang="en-US" altLang="ko-KR" sz="900" dirty="0"/>
          </a:p>
          <a:p>
            <a:pPr marL="22860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Tx/>
              <a:buAutoNum type="arabicPeriod"/>
              <a:tabLst>
                <a:tab pos="228600" algn="l"/>
              </a:tabLst>
            </a:pP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개인정보취급방침 화면표시</a:t>
            </a:r>
            <a:endParaRPr lang="en-US" altLang="ko-KR" sz="9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Tx/>
              <a:buAutoNum type="arabicPeriod"/>
              <a:tabLst>
                <a:tab pos="228600" algn="l"/>
              </a:tabLst>
            </a:pP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패턴 </a:t>
            </a:r>
            <a:r>
              <a:rPr lang="ko-KR" altLang="en-US" sz="9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오류시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(1~5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회까지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Tx/>
              <a:buAutoNum type="arabicPeriod"/>
              <a:tabLst>
                <a:tab pos="228600" algn="l"/>
              </a:tabLst>
            </a:pP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패턴 </a:t>
            </a:r>
            <a:r>
              <a:rPr lang="ko-KR" altLang="en-US" sz="9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오류시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(6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회부터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), </a:t>
            </a:r>
            <a:r>
              <a:rPr lang="ko-KR" altLang="en-US" sz="9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확인시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아이디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비밀번호 로그인 화면으로 이동</a:t>
            </a: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endParaRPr lang="en-US" altLang="ko-KR" sz="9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패턴 등록 방법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r>
              <a:rPr lang="ko-KR" altLang="en-US" sz="9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앱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최초 로그인시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회원정보 수정에서 패턴 변경 가능</a:t>
            </a:r>
            <a:endParaRPr lang="en-US" altLang="ko-KR" sz="9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ko-KR" altLang="en-US" dirty="0" err="1" smtClean="0"/>
              <a:t>캐피탈</a:t>
            </a:r>
            <a:r>
              <a:rPr lang="ko-KR" altLang="en-US" dirty="0" smtClean="0"/>
              <a:t> 운송관리시스템</a:t>
            </a:r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ko-KR" altLang="en-US" dirty="0" err="1" smtClean="0"/>
              <a:t>에스원</a:t>
            </a:r>
            <a:endParaRPr lang="ko-KR" altLang="en-US" dirty="0"/>
          </a:p>
        </p:txBody>
      </p:sp>
      <p:sp>
        <p:nvSpPr>
          <p:cNvPr id="61" name="텍스트 개체 틀 2"/>
          <p:cNvSpPr>
            <a:spLocks noGrp="1"/>
          </p:cNvSpPr>
          <p:nvPr/>
        </p:nvSpPr>
        <p:spPr bwMode="auto">
          <a:xfrm>
            <a:off x="4936580" y="39159"/>
            <a:ext cx="1143000" cy="25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mtClean="0">
              <a:solidFill>
                <a:prstClr val="black"/>
              </a:solidFill>
            </a:endParaRPr>
          </a:p>
        </p:txBody>
      </p:sp>
      <p:grpSp>
        <p:nvGrpSpPr>
          <p:cNvPr id="112" name="그룹 111"/>
          <p:cNvGrpSpPr/>
          <p:nvPr/>
        </p:nvGrpSpPr>
        <p:grpSpPr>
          <a:xfrm>
            <a:off x="3705937" y="1014172"/>
            <a:ext cx="1814488" cy="974668"/>
            <a:chOff x="7905328" y="2238308"/>
            <a:chExt cx="1814488" cy="974668"/>
          </a:xfrm>
        </p:grpSpPr>
        <p:sp>
          <p:nvSpPr>
            <p:cNvPr id="113" name="직사각형 112"/>
            <p:cNvSpPr/>
            <p:nvPr/>
          </p:nvSpPr>
          <p:spPr>
            <a:xfrm>
              <a:off x="7905328" y="2238308"/>
              <a:ext cx="1800200" cy="974668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>
                <a:solidFill>
                  <a:srgbClr val="0000FF"/>
                </a:solidFill>
              </a:endParaRPr>
            </a:p>
          </p:txBody>
        </p:sp>
        <p:sp>
          <p:nvSpPr>
            <p:cNvPr id="114" name="직사각형 113"/>
            <p:cNvSpPr/>
            <p:nvPr/>
          </p:nvSpPr>
          <p:spPr>
            <a:xfrm>
              <a:off x="7905328" y="2490933"/>
              <a:ext cx="1800200" cy="722043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prstClr val="black"/>
                </a:solidFill>
              </a:endParaRPr>
            </a:p>
          </p:txBody>
        </p:sp>
        <p:sp>
          <p:nvSpPr>
            <p:cNvPr id="115" name="TextBox 114"/>
            <p:cNvSpPr txBox="1"/>
            <p:nvPr/>
          </p:nvSpPr>
          <p:spPr bwMode="auto">
            <a:xfrm>
              <a:off x="7924776" y="2242483"/>
              <a:ext cx="643482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rtlCol="0">
              <a:spAutoFit/>
            </a:bodyPr>
            <a:lstStyle/>
            <a:p>
              <a:r>
                <a:rPr kumimoji="0" lang="ko-KR" altLang="en-US" sz="1000" b="1" dirty="0" smtClean="0">
                  <a:solidFill>
                    <a:prstClr val="white"/>
                  </a:solidFill>
                  <a:latin typeface="맑은 고딕" pitchFamily="50" charset="-127"/>
                  <a:ea typeface="맑은 고딕" pitchFamily="50" charset="-127"/>
                </a:rPr>
                <a:t>알림</a:t>
              </a:r>
              <a:endParaRPr kumimoji="0" lang="ko-KR" altLang="en-US" sz="1000" b="1" dirty="0">
                <a:solidFill>
                  <a:prstClr val="white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16" name="TextBox 115"/>
            <p:cNvSpPr txBox="1"/>
            <p:nvPr/>
          </p:nvSpPr>
          <p:spPr bwMode="auto">
            <a:xfrm>
              <a:off x="7919616" y="2557866"/>
              <a:ext cx="1800200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rtlCol="0">
              <a:spAutoFit/>
            </a:bodyPr>
            <a:lstStyle/>
            <a:p>
              <a:r>
                <a:rPr kumimoji="0" lang="ko-KR" altLang="en-US" sz="800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입력하신 패턴이 등록된 패턴과</a:t>
              </a:r>
              <a:endParaRPr kumimoji="0" lang="en-US" altLang="ko-KR" sz="80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r>
                <a:rPr kumimoji="0" lang="ko-KR" altLang="en-US" sz="800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일치하지 않습니다</a:t>
              </a:r>
              <a:r>
                <a:rPr kumimoji="0" lang="en-US" altLang="ko-KR" sz="800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.</a:t>
              </a:r>
            </a:p>
            <a:p>
              <a:r>
                <a:rPr kumimoji="0" lang="ko-KR" altLang="en-US" sz="800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다시 입력해 주세요</a:t>
              </a:r>
              <a:r>
                <a:rPr kumimoji="0" lang="en-US" altLang="ko-KR" sz="800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.</a:t>
              </a:r>
              <a:endParaRPr kumimoji="0" lang="ko-KR" altLang="en-US" sz="80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25" name="모서리가 둥근 직사각형 124"/>
            <p:cNvSpPr/>
            <p:nvPr/>
          </p:nvSpPr>
          <p:spPr>
            <a:xfrm>
              <a:off x="8625408" y="3006864"/>
              <a:ext cx="421467" cy="140935"/>
            </a:xfrm>
            <a:prstGeom prst="roundRect">
              <a:avLst>
                <a:gd name="adj" fmla="val 4924"/>
              </a:avLst>
            </a:prstGeom>
            <a:solidFill>
              <a:schemeClr val="accent1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dirty="0" smtClean="0">
                  <a:solidFill>
                    <a:prstClr val="white"/>
                  </a:solidFill>
                </a:rPr>
                <a:t>확인</a:t>
              </a:r>
            </a:p>
          </p:txBody>
        </p:sp>
      </p:grpSp>
      <p:sp>
        <p:nvSpPr>
          <p:cNvPr id="186" name="직사각형 185"/>
          <p:cNvSpPr/>
          <p:nvPr/>
        </p:nvSpPr>
        <p:spPr>
          <a:xfrm>
            <a:off x="186755" y="718948"/>
            <a:ext cx="3240360" cy="5612850"/>
          </a:xfrm>
          <a:prstGeom prst="rect">
            <a:avLst/>
          </a:prstGeom>
          <a:solidFill>
            <a:srgbClr val="FFFFFF"/>
          </a:solidFill>
          <a:ln w="3175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8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189" name="타원 188"/>
          <p:cNvSpPr/>
          <p:nvPr/>
        </p:nvSpPr>
        <p:spPr>
          <a:xfrm>
            <a:off x="726074" y="1018347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1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grpSp>
        <p:nvGrpSpPr>
          <p:cNvPr id="190" name="그룹 189"/>
          <p:cNvGrpSpPr/>
          <p:nvPr/>
        </p:nvGrpSpPr>
        <p:grpSpPr>
          <a:xfrm>
            <a:off x="481089" y="3363491"/>
            <a:ext cx="2651692" cy="612000"/>
            <a:chOff x="461908" y="2393841"/>
            <a:chExt cx="2651692" cy="612000"/>
          </a:xfrm>
        </p:grpSpPr>
        <p:grpSp>
          <p:nvGrpSpPr>
            <p:cNvPr id="191" name="그룹 190"/>
            <p:cNvGrpSpPr/>
            <p:nvPr/>
          </p:nvGrpSpPr>
          <p:grpSpPr>
            <a:xfrm>
              <a:off x="461908" y="2393841"/>
              <a:ext cx="612000" cy="612000"/>
              <a:chOff x="6083337" y="1021831"/>
              <a:chExt cx="612000" cy="612000"/>
            </a:xfrm>
          </p:grpSpPr>
          <p:sp>
            <p:nvSpPr>
              <p:cNvPr id="198" name="타원 197"/>
              <p:cNvSpPr/>
              <p:nvPr/>
            </p:nvSpPr>
            <p:spPr>
              <a:xfrm>
                <a:off x="6083337" y="1021831"/>
                <a:ext cx="612000" cy="612000"/>
              </a:xfrm>
              <a:prstGeom prst="ellipse">
                <a:avLst/>
              </a:prstGeom>
              <a:solidFill>
                <a:srgbClr val="FFFFFF">
                  <a:lumMod val="85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  <p:sp>
            <p:nvSpPr>
              <p:cNvPr id="199" name="타원 198"/>
              <p:cNvSpPr/>
              <p:nvPr/>
            </p:nvSpPr>
            <p:spPr>
              <a:xfrm>
                <a:off x="6155337" y="1093831"/>
                <a:ext cx="468000" cy="468000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</p:grpSp>
        <p:grpSp>
          <p:nvGrpSpPr>
            <p:cNvPr id="192" name="그룹 191"/>
            <p:cNvGrpSpPr/>
            <p:nvPr/>
          </p:nvGrpSpPr>
          <p:grpSpPr>
            <a:xfrm>
              <a:off x="1481754" y="2393841"/>
              <a:ext cx="612000" cy="612000"/>
              <a:chOff x="6083337" y="1021831"/>
              <a:chExt cx="612000" cy="612000"/>
            </a:xfrm>
          </p:grpSpPr>
          <p:sp>
            <p:nvSpPr>
              <p:cNvPr id="196" name="타원 195"/>
              <p:cNvSpPr/>
              <p:nvPr/>
            </p:nvSpPr>
            <p:spPr>
              <a:xfrm>
                <a:off x="6083337" y="1021831"/>
                <a:ext cx="612000" cy="612000"/>
              </a:xfrm>
              <a:prstGeom prst="ellipse">
                <a:avLst/>
              </a:prstGeom>
              <a:solidFill>
                <a:srgbClr val="FFFFFF">
                  <a:lumMod val="85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  <p:sp>
            <p:nvSpPr>
              <p:cNvPr id="197" name="타원 196"/>
              <p:cNvSpPr/>
              <p:nvPr/>
            </p:nvSpPr>
            <p:spPr>
              <a:xfrm>
                <a:off x="6155337" y="1093831"/>
                <a:ext cx="468000" cy="468000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</p:grpSp>
        <p:grpSp>
          <p:nvGrpSpPr>
            <p:cNvPr id="193" name="그룹 192"/>
            <p:cNvGrpSpPr/>
            <p:nvPr/>
          </p:nvGrpSpPr>
          <p:grpSpPr>
            <a:xfrm>
              <a:off x="2501600" y="2393841"/>
              <a:ext cx="612000" cy="612000"/>
              <a:chOff x="6083337" y="1021831"/>
              <a:chExt cx="612000" cy="612000"/>
            </a:xfrm>
          </p:grpSpPr>
          <p:sp>
            <p:nvSpPr>
              <p:cNvPr id="194" name="타원 193"/>
              <p:cNvSpPr/>
              <p:nvPr/>
            </p:nvSpPr>
            <p:spPr>
              <a:xfrm>
                <a:off x="6083337" y="1021831"/>
                <a:ext cx="612000" cy="612000"/>
              </a:xfrm>
              <a:prstGeom prst="ellipse">
                <a:avLst/>
              </a:prstGeom>
              <a:solidFill>
                <a:srgbClr val="FFFFFF">
                  <a:lumMod val="85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  <p:sp>
            <p:nvSpPr>
              <p:cNvPr id="195" name="타원 194"/>
              <p:cNvSpPr/>
              <p:nvPr/>
            </p:nvSpPr>
            <p:spPr>
              <a:xfrm>
                <a:off x="6155337" y="1093831"/>
                <a:ext cx="468000" cy="468000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</p:grpSp>
      </p:grpSp>
      <p:grpSp>
        <p:nvGrpSpPr>
          <p:cNvPr id="200" name="그룹 199"/>
          <p:cNvGrpSpPr/>
          <p:nvPr/>
        </p:nvGrpSpPr>
        <p:grpSpPr>
          <a:xfrm>
            <a:off x="481089" y="4509120"/>
            <a:ext cx="2651692" cy="612000"/>
            <a:chOff x="461908" y="2393841"/>
            <a:chExt cx="2651692" cy="612000"/>
          </a:xfrm>
        </p:grpSpPr>
        <p:grpSp>
          <p:nvGrpSpPr>
            <p:cNvPr id="201" name="그룹 200"/>
            <p:cNvGrpSpPr/>
            <p:nvPr/>
          </p:nvGrpSpPr>
          <p:grpSpPr>
            <a:xfrm>
              <a:off x="461908" y="2393841"/>
              <a:ext cx="612000" cy="612000"/>
              <a:chOff x="6083337" y="1021831"/>
              <a:chExt cx="612000" cy="612000"/>
            </a:xfrm>
          </p:grpSpPr>
          <p:sp>
            <p:nvSpPr>
              <p:cNvPr id="213" name="타원 212"/>
              <p:cNvSpPr/>
              <p:nvPr/>
            </p:nvSpPr>
            <p:spPr>
              <a:xfrm>
                <a:off x="6083337" y="1021831"/>
                <a:ext cx="612000" cy="612000"/>
              </a:xfrm>
              <a:prstGeom prst="ellipse">
                <a:avLst/>
              </a:prstGeom>
              <a:solidFill>
                <a:srgbClr val="FFFFFF">
                  <a:lumMod val="85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  <p:sp>
            <p:nvSpPr>
              <p:cNvPr id="217" name="타원 216"/>
              <p:cNvSpPr/>
              <p:nvPr/>
            </p:nvSpPr>
            <p:spPr>
              <a:xfrm>
                <a:off x="6155337" y="1093831"/>
                <a:ext cx="468000" cy="468000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</p:grpSp>
        <p:grpSp>
          <p:nvGrpSpPr>
            <p:cNvPr id="202" name="그룹 201"/>
            <p:cNvGrpSpPr/>
            <p:nvPr/>
          </p:nvGrpSpPr>
          <p:grpSpPr>
            <a:xfrm>
              <a:off x="1481754" y="2393841"/>
              <a:ext cx="612000" cy="612000"/>
              <a:chOff x="6083337" y="1021831"/>
              <a:chExt cx="612000" cy="612000"/>
            </a:xfrm>
          </p:grpSpPr>
          <p:sp>
            <p:nvSpPr>
              <p:cNvPr id="209" name="타원 208"/>
              <p:cNvSpPr/>
              <p:nvPr/>
            </p:nvSpPr>
            <p:spPr>
              <a:xfrm>
                <a:off x="6083337" y="1021831"/>
                <a:ext cx="612000" cy="612000"/>
              </a:xfrm>
              <a:prstGeom prst="ellipse">
                <a:avLst/>
              </a:prstGeom>
              <a:solidFill>
                <a:srgbClr val="FFFFFF">
                  <a:lumMod val="85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  <p:sp>
            <p:nvSpPr>
              <p:cNvPr id="211" name="타원 210"/>
              <p:cNvSpPr/>
              <p:nvPr/>
            </p:nvSpPr>
            <p:spPr>
              <a:xfrm>
                <a:off x="6155337" y="1093831"/>
                <a:ext cx="468000" cy="468000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</p:grpSp>
        <p:grpSp>
          <p:nvGrpSpPr>
            <p:cNvPr id="203" name="그룹 202"/>
            <p:cNvGrpSpPr/>
            <p:nvPr/>
          </p:nvGrpSpPr>
          <p:grpSpPr>
            <a:xfrm>
              <a:off x="2501600" y="2393841"/>
              <a:ext cx="612000" cy="612000"/>
              <a:chOff x="6083337" y="1021831"/>
              <a:chExt cx="612000" cy="612000"/>
            </a:xfrm>
          </p:grpSpPr>
          <p:sp>
            <p:nvSpPr>
              <p:cNvPr id="204" name="타원 203"/>
              <p:cNvSpPr/>
              <p:nvPr/>
            </p:nvSpPr>
            <p:spPr>
              <a:xfrm>
                <a:off x="6083337" y="1021831"/>
                <a:ext cx="612000" cy="612000"/>
              </a:xfrm>
              <a:prstGeom prst="ellipse">
                <a:avLst/>
              </a:prstGeom>
              <a:solidFill>
                <a:srgbClr val="FFFFFF">
                  <a:lumMod val="85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  <p:sp>
            <p:nvSpPr>
              <p:cNvPr id="205" name="타원 204"/>
              <p:cNvSpPr/>
              <p:nvPr/>
            </p:nvSpPr>
            <p:spPr>
              <a:xfrm>
                <a:off x="6155337" y="1093831"/>
                <a:ext cx="468000" cy="468000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</p:grpSp>
      </p:grpSp>
      <p:sp>
        <p:nvSpPr>
          <p:cNvPr id="218" name="타원 217"/>
          <p:cNvSpPr/>
          <p:nvPr/>
        </p:nvSpPr>
        <p:spPr>
          <a:xfrm>
            <a:off x="501989" y="2122130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3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grpSp>
        <p:nvGrpSpPr>
          <p:cNvPr id="219" name="그룹 218"/>
          <p:cNvGrpSpPr/>
          <p:nvPr/>
        </p:nvGrpSpPr>
        <p:grpSpPr>
          <a:xfrm>
            <a:off x="481089" y="2186817"/>
            <a:ext cx="2651692" cy="612000"/>
            <a:chOff x="481089" y="2393841"/>
            <a:chExt cx="2651692" cy="612000"/>
          </a:xfrm>
        </p:grpSpPr>
        <p:sp>
          <p:nvSpPr>
            <p:cNvPr id="220" name="타원 219"/>
            <p:cNvSpPr/>
            <p:nvPr/>
          </p:nvSpPr>
          <p:spPr>
            <a:xfrm>
              <a:off x="481089" y="2393841"/>
              <a:ext cx="612000" cy="612000"/>
            </a:xfrm>
            <a:prstGeom prst="ellipse">
              <a:avLst/>
            </a:prstGeom>
            <a:solidFill>
              <a:srgbClr val="FFFFFF">
                <a:lumMod val="85000"/>
              </a:srgbClr>
            </a:solidFill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221" name="타원 220"/>
            <p:cNvSpPr/>
            <p:nvPr/>
          </p:nvSpPr>
          <p:spPr>
            <a:xfrm>
              <a:off x="1500935" y="2393841"/>
              <a:ext cx="612000" cy="612000"/>
            </a:xfrm>
            <a:prstGeom prst="ellipse">
              <a:avLst/>
            </a:prstGeom>
            <a:solidFill>
              <a:srgbClr val="FFFFFF">
                <a:lumMod val="85000"/>
              </a:srgbClr>
            </a:solidFill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222" name="타원 221"/>
            <p:cNvSpPr/>
            <p:nvPr/>
          </p:nvSpPr>
          <p:spPr>
            <a:xfrm>
              <a:off x="2520781" y="2393841"/>
              <a:ext cx="612000" cy="612000"/>
            </a:xfrm>
            <a:prstGeom prst="ellipse">
              <a:avLst/>
            </a:prstGeom>
            <a:solidFill>
              <a:srgbClr val="FFFFFF">
                <a:lumMod val="85000"/>
              </a:srgbClr>
            </a:solidFill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endParaRPr>
            </a:p>
          </p:txBody>
        </p:sp>
        <p:grpSp>
          <p:nvGrpSpPr>
            <p:cNvPr id="223" name="그룹 222"/>
            <p:cNvGrpSpPr/>
            <p:nvPr/>
          </p:nvGrpSpPr>
          <p:grpSpPr>
            <a:xfrm>
              <a:off x="947412" y="2609841"/>
              <a:ext cx="1766375" cy="180000"/>
              <a:chOff x="947412" y="2609841"/>
              <a:chExt cx="1766375" cy="180000"/>
            </a:xfrm>
          </p:grpSpPr>
          <p:sp>
            <p:nvSpPr>
              <p:cNvPr id="227" name="직사각형 226"/>
              <p:cNvSpPr/>
              <p:nvPr/>
            </p:nvSpPr>
            <p:spPr>
              <a:xfrm>
                <a:off x="947412" y="2609841"/>
                <a:ext cx="744852" cy="180000"/>
              </a:xfrm>
              <a:prstGeom prst="rect">
                <a:avLst/>
              </a:prstGeom>
              <a:solidFill>
                <a:srgbClr val="FFFFFF">
                  <a:lumMod val="85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  <p:sp>
            <p:nvSpPr>
              <p:cNvPr id="228" name="직사각형 227"/>
              <p:cNvSpPr/>
              <p:nvPr/>
            </p:nvSpPr>
            <p:spPr>
              <a:xfrm>
                <a:off x="947412" y="2668251"/>
                <a:ext cx="744852" cy="63180"/>
              </a:xfrm>
              <a:prstGeom prst="rect">
                <a:avLst/>
              </a:prstGeom>
              <a:solidFill>
                <a:srgbClr val="00CC99">
                  <a:lumMod val="60000"/>
                  <a:lumOff val="40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  <p:sp>
            <p:nvSpPr>
              <p:cNvPr id="229" name="직사각형 228"/>
              <p:cNvSpPr/>
              <p:nvPr/>
            </p:nvSpPr>
            <p:spPr>
              <a:xfrm>
                <a:off x="1968935" y="2609841"/>
                <a:ext cx="744852" cy="180000"/>
              </a:xfrm>
              <a:prstGeom prst="rect">
                <a:avLst/>
              </a:prstGeom>
              <a:solidFill>
                <a:srgbClr val="FFFFFF">
                  <a:lumMod val="85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  <p:sp>
            <p:nvSpPr>
              <p:cNvPr id="230" name="직사각형 229"/>
              <p:cNvSpPr/>
              <p:nvPr/>
            </p:nvSpPr>
            <p:spPr>
              <a:xfrm>
                <a:off x="1968935" y="2668251"/>
                <a:ext cx="744852" cy="63180"/>
              </a:xfrm>
              <a:prstGeom prst="rect">
                <a:avLst/>
              </a:prstGeom>
              <a:solidFill>
                <a:srgbClr val="00CC99">
                  <a:lumMod val="60000"/>
                  <a:lumOff val="40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</p:grpSp>
        <p:sp>
          <p:nvSpPr>
            <p:cNvPr id="224" name="타원 223"/>
            <p:cNvSpPr/>
            <p:nvPr/>
          </p:nvSpPr>
          <p:spPr>
            <a:xfrm>
              <a:off x="553089" y="2465841"/>
              <a:ext cx="468000" cy="468000"/>
            </a:xfrm>
            <a:prstGeom prst="ellipse">
              <a:avLst/>
            </a:prstGeom>
            <a:solidFill>
              <a:srgbClr val="00CC99">
                <a:lumMod val="60000"/>
                <a:lumOff val="40000"/>
              </a:srgbClr>
            </a:solidFill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225" name="타원 224"/>
            <p:cNvSpPr/>
            <p:nvPr/>
          </p:nvSpPr>
          <p:spPr>
            <a:xfrm>
              <a:off x="1572935" y="2465841"/>
              <a:ext cx="468000" cy="468000"/>
            </a:xfrm>
            <a:prstGeom prst="ellipse">
              <a:avLst/>
            </a:prstGeom>
            <a:solidFill>
              <a:srgbClr val="00CC99">
                <a:lumMod val="60000"/>
                <a:lumOff val="40000"/>
              </a:srgbClr>
            </a:solidFill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226" name="타원 225"/>
            <p:cNvSpPr/>
            <p:nvPr/>
          </p:nvSpPr>
          <p:spPr>
            <a:xfrm>
              <a:off x="2592781" y="2465841"/>
              <a:ext cx="468000" cy="468000"/>
            </a:xfrm>
            <a:prstGeom prst="ellipse">
              <a:avLst/>
            </a:prstGeom>
            <a:solidFill>
              <a:srgbClr val="00CC99">
                <a:lumMod val="60000"/>
                <a:lumOff val="40000"/>
              </a:srgbClr>
            </a:solidFill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endParaRPr>
            </a:p>
          </p:txBody>
        </p:sp>
      </p:grpSp>
      <p:sp>
        <p:nvSpPr>
          <p:cNvPr id="231" name="타원 230"/>
          <p:cNvSpPr/>
          <p:nvPr/>
        </p:nvSpPr>
        <p:spPr>
          <a:xfrm>
            <a:off x="501989" y="3291491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5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232" name="타원 231"/>
          <p:cNvSpPr/>
          <p:nvPr/>
        </p:nvSpPr>
        <p:spPr>
          <a:xfrm>
            <a:off x="1247838" y="2266130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4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234" name="타원 233"/>
          <p:cNvSpPr/>
          <p:nvPr/>
        </p:nvSpPr>
        <p:spPr>
          <a:xfrm>
            <a:off x="240069" y="5844040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7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235" name="타원 234"/>
          <p:cNvSpPr/>
          <p:nvPr/>
        </p:nvSpPr>
        <p:spPr>
          <a:xfrm>
            <a:off x="1021089" y="5862974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8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236" name="타원 235"/>
          <p:cNvSpPr/>
          <p:nvPr/>
        </p:nvSpPr>
        <p:spPr>
          <a:xfrm>
            <a:off x="2460523" y="5878056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9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237" name="모서리가 둥근 직사각형 236"/>
          <p:cNvSpPr/>
          <p:nvPr/>
        </p:nvSpPr>
        <p:spPr>
          <a:xfrm>
            <a:off x="1247837" y="5589232"/>
            <a:ext cx="1184883" cy="284672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아이디</a:t>
            </a:r>
            <a:r>
              <a:rPr kumimoji="0" lang="en-US" altLang="ko-KR" sz="8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/</a:t>
            </a:r>
            <a:r>
              <a: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비밀번호로 로그인</a:t>
            </a:r>
          </a:p>
        </p:txBody>
      </p:sp>
      <p:sp>
        <p:nvSpPr>
          <p:cNvPr id="238" name="타원 237"/>
          <p:cNvSpPr/>
          <p:nvPr/>
        </p:nvSpPr>
        <p:spPr>
          <a:xfrm>
            <a:off x="1247838" y="5517232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6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248" name="직사각형 247"/>
          <p:cNvSpPr/>
          <p:nvPr/>
        </p:nvSpPr>
        <p:spPr>
          <a:xfrm>
            <a:off x="3623957" y="776516"/>
            <a:ext cx="165301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잘못된 패턴 </a:t>
            </a:r>
            <a:r>
              <a:rPr lang="ko-KR" altLang="en-US" sz="800" b="1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입력시</a:t>
            </a:r>
            <a:r>
              <a:rPr lang="en-US" altLang="ko-KR" sz="8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(1~5</a:t>
            </a:r>
            <a:r>
              <a:rPr lang="ko-KR" altLang="en-US" sz="8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회까지</a:t>
            </a:r>
            <a:r>
              <a:rPr lang="en-US" altLang="ko-KR" sz="8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)</a:t>
            </a:r>
            <a:endParaRPr lang="ko-KR" altLang="en-US" sz="800" b="1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58" name="직사각형 257"/>
          <p:cNvSpPr/>
          <p:nvPr/>
        </p:nvSpPr>
        <p:spPr>
          <a:xfrm>
            <a:off x="3648290" y="2459924"/>
            <a:ext cx="1755609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5</a:t>
            </a:r>
            <a:r>
              <a:rPr lang="ko-KR" altLang="en-US" sz="8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회 패턴 입력 </a:t>
            </a:r>
            <a:r>
              <a:rPr lang="ko-KR" altLang="en-US" sz="800" b="1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오류시</a:t>
            </a:r>
            <a:r>
              <a:rPr lang="en-US" altLang="ko-KR" sz="8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(6</a:t>
            </a:r>
            <a:r>
              <a:rPr lang="ko-KR" altLang="en-US" sz="8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회째 표시</a:t>
            </a:r>
            <a:r>
              <a:rPr lang="en-US" altLang="ko-KR" sz="8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)</a:t>
            </a:r>
            <a:endParaRPr lang="ko-KR" altLang="en-US" sz="800" b="1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59" name="타원 258"/>
          <p:cNvSpPr/>
          <p:nvPr/>
        </p:nvSpPr>
        <p:spPr>
          <a:xfrm>
            <a:off x="3567705" y="818098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10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260" name="타원 259"/>
          <p:cNvSpPr/>
          <p:nvPr/>
        </p:nvSpPr>
        <p:spPr>
          <a:xfrm>
            <a:off x="3567705" y="2497382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11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pic>
        <p:nvPicPr>
          <p:cNvPr id="26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41731" y="838087"/>
            <a:ext cx="286122" cy="286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4" name="Picture 3" descr="C:\Users\HQ0384\Desktop\메뉴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187" y="816880"/>
            <a:ext cx="252040" cy="288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직선 연결선 5"/>
          <p:cNvCxnSpPr/>
          <p:nvPr/>
        </p:nvCxnSpPr>
        <p:spPr>
          <a:xfrm>
            <a:off x="186755" y="1264568"/>
            <a:ext cx="3240360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5" name="직사각형 264"/>
          <p:cNvSpPr/>
          <p:nvPr/>
        </p:nvSpPr>
        <p:spPr>
          <a:xfrm>
            <a:off x="880024" y="1541984"/>
            <a:ext cx="1835760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9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등록하신 패턴을 입력해 주세요</a:t>
            </a:r>
            <a:r>
              <a:rPr lang="en-US" altLang="ko-KR" sz="9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900" b="1" dirty="0">
              <a:solidFill>
                <a:schemeClr val="tx1">
                  <a:lumMod val="95000"/>
                  <a:lumOff val="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67" name="타원 266"/>
          <p:cNvSpPr/>
          <p:nvPr/>
        </p:nvSpPr>
        <p:spPr>
          <a:xfrm>
            <a:off x="803412" y="1585400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2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268" name="직사각형 267"/>
          <p:cNvSpPr/>
          <p:nvPr/>
        </p:nvSpPr>
        <p:spPr>
          <a:xfrm>
            <a:off x="189992" y="6071509"/>
            <a:ext cx="975098" cy="520577"/>
          </a:xfrm>
          <a:prstGeom prst="rect">
            <a:avLst/>
          </a:prstGeom>
          <a:solidFill>
            <a:srgbClr val="2E2E2E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smtClean="0">
                <a:solidFill>
                  <a:prstClr val="white"/>
                </a:solidFill>
              </a:rPr>
              <a:t>이용약</a:t>
            </a:r>
            <a:r>
              <a:rPr lang="ko-KR" altLang="en-US" sz="900" b="1" dirty="0">
                <a:solidFill>
                  <a:prstClr val="white"/>
                </a:solidFill>
              </a:rPr>
              <a:t>관</a:t>
            </a:r>
          </a:p>
        </p:txBody>
      </p:sp>
      <p:sp>
        <p:nvSpPr>
          <p:cNvPr id="269" name="직사각형 268"/>
          <p:cNvSpPr/>
          <p:nvPr/>
        </p:nvSpPr>
        <p:spPr>
          <a:xfrm>
            <a:off x="1165090" y="6071508"/>
            <a:ext cx="1176271" cy="520577"/>
          </a:xfrm>
          <a:prstGeom prst="rect">
            <a:avLst/>
          </a:prstGeom>
          <a:solidFill>
            <a:srgbClr val="2E2E2E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smtClean="0">
                <a:solidFill>
                  <a:prstClr val="white"/>
                </a:solidFill>
              </a:rPr>
              <a:t>개인정보처리방침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270" name="직사각형 269"/>
          <p:cNvSpPr/>
          <p:nvPr/>
        </p:nvSpPr>
        <p:spPr>
          <a:xfrm>
            <a:off x="2288704" y="6071507"/>
            <a:ext cx="1138411" cy="520577"/>
          </a:xfrm>
          <a:prstGeom prst="rect">
            <a:avLst/>
          </a:prstGeom>
          <a:solidFill>
            <a:srgbClr val="2E2E2E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smtClean="0">
                <a:solidFill>
                  <a:prstClr val="white"/>
                </a:solidFill>
              </a:rPr>
              <a:t>개인정보취급방침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grpSp>
        <p:nvGrpSpPr>
          <p:cNvPr id="271" name="그룹 270"/>
          <p:cNvGrpSpPr/>
          <p:nvPr/>
        </p:nvGrpSpPr>
        <p:grpSpPr>
          <a:xfrm>
            <a:off x="3728864" y="2683088"/>
            <a:ext cx="1814488" cy="974668"/>
            <a:chOff x="7905328" y="2238308"/>
            <a:chExt cx="1814488" cy="974668"/>
          </a:xfrm>
        </p:grpSpPr>
        <p:sp>
          <p:nvSpPr>
            <p:cNvPr id="272" name="직사각형 271"/>
            <p:cNvSpPr/>
            <p:nvPr/>
          </p:nvSpPr>
          <p:spPr>
            <a:xfrm>
              <a:off x="7905328" y="2238308"/>
              <a:ext cx="1800200" cy="974668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>
                <a:solidFill>
                  <a:srgbClr val="0000FF"/>
                </a:solidFill>
              </a:endParaRPr>
            </a:p>
          </p:txBody>
        </p:sp>
        <p:sp>
          <p:nvSpPr>
            <p:cNvPr id="273" name="직사각형 272"/>
            <p:cNvSpPr/>
            <p:nvPr/>
          </p:nvSpPr>
          <p:spPr>
            <a:xfrm>
              <a:off x="7905328" y="2490933"/>
              <a:ext cx="1800200" cy="722043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prstClr val="black"/>
                </a:solidFill>
              </a:endParaRPr>
            </a:p>
          </p:txBody>
        </p:sp>
        <p:sp>
          <p:nvSpPr>
            <p:cNvPr id="274" name="TextBox 273"/>
            <p:cNvSpPr txBox="1"/>
            <p:nvPr/>
          </p:nvSpPr>
          <p:spPr bwMode="auto">
            <a:xfrm>
              <a:off x="7924776" y="2242483"/>
              <a:ext cx="643482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rtlCol="0">
              <a:spAutoFit/>
            </a:bodyPr>
            <a:lstStyle/>
            <a:p>
              <a:r>
                <a:rPr kumimoji="0" lang="ko-KR" altLang="en-US" sz="1000" b="1" dirty="0" smtClean="0">
                  <a:solidFill>
                    <a:prstClr val="white"/>
                  </a:solidFill>
                  <a:latin typeface="맑은 고딕" pitchFamily="50" charset="-127"/>
                  <a:ea typeface="맑은 고딕" pitchFamily="50" charset="-127"/>
                </a:rPr>
                <a:t>알림</a:t>
              </a:r>
              <a:endParaRPr kumimoji="0" lang="ko-KR" altLang="en-US" sz="1000" b="1" dirty="0">
                <a:solidFill>
                  <a:prstClr val="white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75" name="TextBox 274"/>
            <p:cNvSpPr txBox="1"/>
            <p:nvPr/>
          </p:nvSpPr>
          <p:spPr bwMode="auto">
            <a:xfrm>
              <a:off x="7919616" y="2557866"/>
              <a:ext cx="1800200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rtlCol="0">
              <a:spAutoFit/>
            </a:bodyPr>
            <a:lstStyle/>
            <a:p>
              <a:r>
                <a:rPr kumimoji="0" lang="ko-KR" altLang="en-US" sz="800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패턴 입력 오류가 </a:t>
              </a:r>
              <a:r>
                <a:rPr kumimoji="0" lang="en-US" altLang="ko-KR" sz="800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5</a:t>
              </a:r>
              <a:r>
                <a:rPr kumimoji="0" lang="ko-KR" altLang="en-US" sz="800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회를 초과하였습니다</a:t>
              </a:r>
              <a:r>
                <a:rPr kumimoji="0" lang="en-US" altLang="ko-KR" sz="800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. </a:t>
              </a:r>
              <a:r>
                <a:rPr kumimoji="0" lang="ko-KR" altLang="en-US" sz="800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보안을 위해 아이디</a:t>
              </a:r>
              <a:r>
                <a:rPr kumimoji="0" lang="en-US" altLang="ko-KR" sz="800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/</a:t>
              </a:r>
              <a:r>
                <a:rPr kumimoji="0" lang="ko-KR" altLang="en-US" sz="800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비밀번호를 이용해 로그인 하세요</a:t>
              </a:r>
              <a:endParaRPr kumimoji="0" lang="ko-KR" altLang="en-US" sz="80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76" name="모서리가 둥근 직사각형 275"/>
            <p:cNvSpPr/>
            <p:nvPr/>
          </p:nvSpPr>
          <p:spPr>
            <a:xfrm>
              <a:off x="8625408" y="3006864"/>
              <a:ext cx="421467" cy="140935"/>
            </a:xfrm>
            <a:prstGeom prst="roundRect">
              <a:avLst>
                <a:gd name="adj" fmla="val 4924"/>
              </a:avLst>
            </a:prstGeom>
            <a:solidFill>
              <a:schemeClr val="accent1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dirty="0" smtClean="0">
                  <a:solidFill>
                    <a:prstClr val="white"/>
                  </a:solidFill>
                </a:rPr>
                <a:t>확인</a:t>
              </a:r>
            </a:p>
          </p:txBody>
        </p:sp>
      </p:grpSp>
      <p:sp>
        <p:nvSpPr>
          <p:cNvPr id="79" name="TextBox 78"/>
          <p:cNvSpPr txBox="1"/>
          <p:nvPr/>
        </p:nvSpPr>
        <p:spPr>
          <a:xfrm>
            <a:off x="441164" y="754349"/>
            <a:ext cx="2691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현대캐피탈</a:t>
            </a:r>
            <a:r>
              <a:rPr lang="en-US" altLang="ko-KR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운송관리시스템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73023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4012879" y="1420826"/>
            <a:ext cx="1300161" cy="371476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</a:rPr>
              <a:t>Home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cxnSp>
        <p:nvCxnSpPr>
          <p:cNvPr id="6" name="꺾인 연결선 5"/>
          <p:cNvCxnSpPr>
            <a:stCxn id="14" idx="0"/>
            <a:endCxn id="4" idx="2"/>
          </p:cNvCxnSpPr>
          <p:nvPr/>
        </p:nvCxnSpPr>
        <p:spPr>
          <a:xfrm rot="16200000" flipV="1">
            <a:off x="5675761" y="779501"/>
            <a:ext cx="521366" cy="2546968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꺾인 연결선 10"/>
          <p:cNvCxnSpPr>
            <a:stCxn id="25" idx="0"/>
            <a:endCxn id="4" idx="2"/>
          </p:cNvCxnSpPr>
          <p:nvPr/>
        </p:nvCxnSpPr>
        <p:spPr>
          <a:xfrm rot="16200000" flipV="1">
            <a:off x="5051421" y="1403841"/>
            <a:ext cx="521366" cy="1298288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281201"/>
              </p:ext>
            </p:extLst>
          </p:nvPr>
        </p:nvGraphicFramePr>
        <p:xfrm>
          <a:off x="6683428" y="2313668"/>
          <a:ext cx="1053000" cy="17106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53000"/>
              </a:tblGrid>
              <a:tr h="3362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</a:rPr>
                        <a:t>고객 지원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362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고객 공지 사항 </a:t>
                      </a:r>
                      <a:endParaRPr lang="en-US" altLang="ko-KR" sz="900" baseline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362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aseline="0" dirty="0" smtClean="0">
                          <a:solidFill>
                            <a:schemeClr val="tx1"/>
                          </a:solidFill>
                        </a:rPr>
                        <a:t>공지 사항</a:t>
                      </a:r>
                      <a:endParaRPr lang="en-US" altLang="ko-KR" sz="900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aseline="0" dirty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900" baseline="0" smtClean="0">
                          <a:solidFill>
                            <a:schemeClr val="tx1"/>
                          </a:solidFill>
                        </a:rPr>
                        <a:t>지점</a:t>
                      </a:r>
                      <a:r>
                        <a:rPr lang="en-US" altLang="ko-KR" sz="900" baseline="0" dirty="0" smtClean="0">
                          <a:solidFill>
                            <a:schemeClr val="tx1"/>
                          </a:solidFill>
                        </a:rPr>
                        <a:t>/ </a:t>
                      </a:r>
                      <a:r>
                        <a:rPr lang="ko-KR" altLang="en-US" sz="900" baseline="0" smtClean="0">
                          <a:solidFill>
                            <a:schemeClr val="tx1"/>
                          </a:solidFill>
                        </a:rPr>
                        <a:t>대리점 </a:t>
                      </a:r>
                      <a:r>
                        <a:rPr lang="en-US" altLang="ko-KR" sz="900" baseline="0" dirty="0" smtClean="0">
                          <a:solidFill>
                            <a:schemeClr val="tx1"/>
                          </a:solidFill>
                        </a:rPr>
                        <a:t>) 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362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aseline="0" dirty="0" smtClean="0">
                          <a:solidFill>
                            <a:schemeClr val="tx1"/>
                          </a:solidFill>
                        </a:rPr>
                        <a:t>자주하는 질문</a:t>
                      </a:r>
                      <a:endParaRPr lang="en-US" altLang="ko-KR" sz="900" baseline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362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aseline="0" dirty="0" smtClean="0">
                          <a:solidFill>
                            <a:schemeClr val="tx1"/>
                          </a:solidFill>
                        </a:rPr>
                        <a:t>이용약관관리</a:t>
                      </a:r>
                      <a:endParaRPr lang="en-US" altLang="ko-KR" sz="900" baseline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3497764"/>
              </p:ext>
            </p:extLst>
          </p:nvPr>
        </p:nvGraphicFramePr>
        <p:xfrm>
          <a:off x="1504708" y="2313668"/>
          <a:ext cx="1148108" cy="70199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48108"/>
              </a:tblGrid>
              <a:tr h="3362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/>
                        <a:t>사용자 관리 </a:t>
                      </a:r>
                      <a:endParaRPr lang="ko-KR" altLang="en-US" sz="1000" b="1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34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사용자 예약 </a:t>
                      </a:r>
                      <a:r>
                        <a:rPr lang="en-US" altLang="ko-KR" sz="900" b="0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900" b="0" kern="120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취소 </a:t>
                      </a:r>
                      <a:r>
                        <a:rPr lang="en-US" altLang="ko-KR" sz="900" b="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/ </a:t>
                      </a:r>
                      <a:r>
                        <a:rPr lang="ko-KR" altLang="en-US" sz="900" b="0" kern="120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결제 </a:t>
                      </a:r>
                      <a:r>
                        <a:rPr lang="ko-KR" altLang="en-US" sz="900" b="0" kern="120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900" b="0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현황 </a:t>
                      </a:r>
                      <a:endParaRPr lang="ko-KR" altLang="en-US" sz="900" b="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cxnSp>
        <p:nvCxnSpPr>
          <p:cNvPr id="20" name="꺾인 연결선 19"/>
          <p:cNvCxnSpPr>
            <a:stCxn id="15" idx="0"/>
            <a:endCxn id="4" idx="2"/>
          </p:cNvCxnSpPr>
          <p:nvPr/>
        </p:nvCxnSpPr>
        <p:spPr>
          <a:xfrm rot="5400000" flipH="1" flipV="1">
            <a:off x="3110178" y="760886"/>
            <a:ext cx="521366" cy="2584198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2009439"/>
              </p:ext>
            </p:extLst>
          </p:nvPr>
        </p:nvGraphicFramePr>
        <p:xfrm>
          <a:off x="5383705" y="2313668"/>
          <a:ext cx="1155087" cy="13406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55087"/>
              </a:tblGrid>
              <a:tr h="3362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</a:rPr>
                        <a:t>관제 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34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작업 현황</a:t>
                      </a:r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900" b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당일</a:t>
                      </a:r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4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차량 위치 관제 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4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차량 이동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경로 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21" name="직사각형 20"/>
          <p:cNvSpPr/>
          <p:nvPr/>
        </p:nvSpPr>
        <p:spPr>
          <a:xfrm>
            <a:off x="165590" y="227021"/>
            <a:ext cx="4274526" cy="33813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US" altLang="ko-KR" sz="1600" b="1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Tahoma" pitchFamily="34" charset="0"/>
              </a:rPr>
              <a:t>Menu A</a:t>
            </a:r>
            <a:r>
              <a:rPr lang="en-US" sz="16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​rchitecture</a:t>
            </a:r>
            <a:endParaRPr lang="ko-KR" altLang="en-US" sz="1600" b="1" kern="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  <a:cs typeface="Tahoma" pitchFamily="34" charset="0"/>
            </a:endParaRPr>
          </a:p>
        </p:txBody>
      </p:sp>
      <p:sp>
        <p:nvSpPr>
          <p:cNvPr id="22" name="Line 422"/>
          <p:cNvSpPr>
            <a:spLocks noChangeShapeType="1"/>
          </p:cNvSpPr>
          <p:nvPr/>
        </p:nvSpPr>
        <p:spPr bwMode="auto">
          <a:xfrm>
            <a:off x="309563" y="562339"/>
            <a:ext cx="904716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defPPr>
              <a:defRPr lang="ko-K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5pPr>
            <a:lvl6pPr marL="22860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6pPr>
            <a:lvl7pPr marL="27432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7pPr>
            <a:lvl8pPr marL="32004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8pPr>
            <a:lvl9pPr marL="36576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9pPr>
          </a:lstStyle>
          <a:p>
            <a:endParaRPr lang="ko-KR" altLang="en-US"/>
          </a:p>
        </p:txBody>
      </p:sp>
      <p:cxnSp>
        <p:nvCxnSpPr>
          <p:cNvPr id="24" name="직선 연결선 23"/>
          <p:cNvCxnSpPr/>
          <p:nvPr/>
        </p:nvCxnSpPr>
        <p:spPr>
          <a:xfrm>
            <a:off x="309563" y="581389"/>
            <a:ext cx="1214437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7" name="표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9583230"/>
              </p:ext>
            </p:extLst>
          </p:nvPr>
        </p:nvGraphicFramePr>
        <p:xfrm>
          <a:off x="8643166" y="4319729"/>
          <a:ext cx="1062362" cy="137553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62362"/>
              </a:tblGrid>
              <a:tr h="3373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로그인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4406" marR="8440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362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로그인 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4406" marR="8440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62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직원가입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4406" marR="8440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62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아이디</a:t>
                      </a: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90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비밀번호 찾기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4406" marR="8440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 bwMode="auto">
          <a:xfrm>
            <a:off x="2352900" y="5445224"/>
            <a:ext cx="5458546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기초 정보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주문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??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분전에는 주문 불가 설정 </a:t>
            </a:r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             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예약후 주문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??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분 이내 미 결제시 결제 취소  </a:t>
            </a:r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구역 관리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동 단위로 차량 매칭 배정을 위한 메뉴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  </a:t>
            </a:r>
          </a:p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권역 관리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: 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해당 지역을 묶어서 표현을 하는 방식으로 등록을 하고 차량 매칭을 할 수 있는 방안으로처리를 할 것 </a:t>
            </a:r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일일 마감을 지어야 함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. </a:t>
            </a:r>
          </a:p>
          <a:p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기초 정보 관리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: </a:t>
            </a:r>
          </a:p>
        </p:txBody>
      </p:sp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6377262"/>
              </p:ext>
            </p:extLst>
          </p:nvPr>
        </p:nvGraphicFramePr>
        <p:xfrm>
          <a:off x="2786533" y="2313668"/>
          <a:ext cx="1155087" cy="10058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55087"/>
              </a:tblGrid>
              <a:tr h="3362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/>
                        <a:t>직원관리  </a:t>
                      </a:r>
                      <a:endParaRPr lang="ko-KR" altLang="en-US" sz="1000" b="1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34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직원 작업 내역 </a:t>
                      </a:r>
                      <a:endParaRPr lang="ko-KR" altLang="en-US" sz="900" b="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4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정산</a:t>
                      </a:r>
                      <a:r>
                        <a:rPr lang="ko-KR" altLang="en-US" sz="900" b="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내역 </a:t>
                      </a:r>
                      <a:endParaRPr lang="ko-KR" altLang="en-US" sz="900" b="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 bwMode="auto">
          <a:xfrm>
            <a:off x="5889104" y="785609"/>
            <a:ext cx="2719014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err="1" smtClean="0">
                <a:latin typeface="맑은 고딕" pitchFamily="50" charset="-127"/>
                <a:ea typeface="맑은 고딕" pitchFamily="50" charset="-127"/>
              </a:rPr>
              <a:t>일자별</a:t>
            </a:r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  표시 내역  </a:t>
            </a:r>
            <a:r>
              <a:rPr kumimoji="0" lang="ko-KR" altLang="en-US" sz="800" dirty="0" err="1" smtClean="0">
                <a:latin typeface="맑은 고딕" pitchFamily="50" charset="-127"/>
                <a:ea typeface="맑은 고딕" pitchFamily="50" charset="-127"/>
              </a:rPr>
              <a:t>차량별</a:t>
            </a:r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 상품 내역 </a:t>
            </a:r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                      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팀별 내역 </a:t>
            </a:r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                      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지역 별 내역 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(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경기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,</a:t>
            </a:r>
          </a:p>
          <a:p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                      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결제 방식 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(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후불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카드 결제 내역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) </a:t>
            </a:r>
          </a:p>
          <a:p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                      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취소 내역 </a:t>
            </a:r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ko-KR" altLang="en-US" sz="800" dirty="0" err="1" smtClean="0">
                <a:latin typeface="맑은 고딕" pitchFamily="50" charset="-127"/>
                <a:ea typeface="맑은 고딕" pitchFamily="50" charset="-127"/>
              </a:rPr>
              <a:t>일자별</a:t>
            </a:r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+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팀별 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+ </a:t>
            </a:r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 </a:t>
            </a:r>
          </a:p>
          <a:p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29" name="꺾인 연결선 28"/>
          <p:cNvCxnSpPr>
            <a:stCxn id="30" idx="0"/>
            <a:endCxn id="4" idx="2"/>
          </p:cNvCxnSpPr>
          <p:nvPr/>
        </p:nvCxnSpPr>
        <p:spPr>
          <a:xfrm rot="5400000" flipH="1" flipV="1">
            <a:off x="3752835" y="1403543"/>
            <a:ext cx="521366" cy="1298884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2424406" y="4203812"/>
            <a:ext cx="4104456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[ </a:t>
            </a:r>
            <a:r>
              <a:rPr lang="ko-KR" altLang="en-US" sz="1050" b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사이트 사용자 레벨 및 주요 관리 권한 </a:t>
            </a:r>
            <a:r>
              <a:rPr lang="en-US" altLang="ko-KR" sz="105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] </a:t>
            </a:r>
            <a:endParaRPr lang="en-US" altLang="ko-KR" sz="1050" b="1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171450" indent="-171450">
              <a:buFontTx/>
              <a:buChar char="-"/>
            </a:pPr>
            <a:r>
              <a:rPr lang="en-US" altLang="ko-KR" sz="105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Admin</a:t>
            </a:r>
            <a:r>
              <a:rPr lang="ko-KR" altLang="en-US" sz="1050" b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05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: </a:t>
            </a:r>
            <a:r>
              <a:rPr lang="en-US" altLang="ko-KR" sz="1050" b="1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050" b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사이트의 전반적인 관리를 하는 관리자임</a:t>
            </a:r>
            <a:r>
              <a:rPr lang="en-US" altLang="ko-KR" sz="105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 </a:t>
            </a:r>
          </a:p>
          <a:p>
            <a:pPr marL="171450" indent="-171450">
              <a:buFontTx/>
              <a:buChar char="-"/>
            </a:pPr>
            <a:r>
              <a:rPr lang="ko-KR" altLang="en-US" sz="105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지역관리자 </a:t>
            </a:r>
            <a:r>
              <a:rPr lang="en-US" altLang="ko-KR" sz="105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:  </a:t>
            </a:r>
            <a:r>
              <a:rPr lang="ko-KR" altLang="en-US" sz="1050" b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대리점과 사용자를 관리를 하는 관리자 레벨임 </a:t>
            </a:r>
            <a:endParaRPr lang="en-US" altLang="ko-KR" sz="1050" b="1" dirty="0" smtClean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5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지점 </a:t>
            </a:r>
            <a:r>
              <a:rPr lang="en-US" altLang="ko-KR" sz="105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/ </a:t>
            </a:r>
            <a:r>
              <a:rPr lang="ko-KR" altLang="en-US" sz="1050" b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대리점 관리자   </a:t>
            </a:r>
            <a:r>
              <a:rPr lang="en-US" altLang="ko-KR" sz="105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: </a:t>
            </a:r>
            <a:r>
              <a:rPr lang="ko-KR" altLang="en-US" sz="1050" b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본사가 직영 및 대리는 하는 관리자</a:t>
            </a:r>
            <a:endParaRPr lang="en-US" altLang="ko-KR" sz="1050" b="1" dirty="0" smtClean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5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지점  </a:t>
            </a:r>
            <a:r>
              <a:rPr lang="en-US" altLang="ko-KR" sz="105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/ </a:t>
            </a:r>
            <a:r>
              <a:rPr lang="ko-KR" altLang="en-US" sz="1050" b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대리점 </a:t>
            </a:r>
            <a:r>
              <a:rPr lang="en-US" altLang="ko-KR" sz="105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manager</a:t>
            </a:r>
            <a:r>
              <a:rPr lang="ko-KR" altLang="en-US" sz="1050" b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</a:t>
            </a:r>
            <a:r>
              <a:rPr lang="en-US" altLang="ko-KR" sz="1050" b="1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: </a:t>
            </a:r>
            <a:r>
              <a:rPr lang="ko-KR" altLang="en-US" sz="1050" b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차량</a:t>
            </a:r>
            <a:r>
              <a:rPr lang="en-US" altLang="ko-KR" sz="105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050" b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단위로 정산을 </a:t>
            </a:r>
            <a:r>
              <a:rPr lang="ko-KR" altLang="en-US" sz="1050" b="1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기분적인 단위의 소그룹 </a:t>
            </a:r>
            <a:endParaRPr lang="en-US" altLang="ko-KR" sz="1050" b="1" dirty="0" smtClean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5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지점 </a:t>
            </a:r>
            <a:r>
              <a:rPr lang="en-US" altLang="ko-KR" sz="105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/ </a:t>
            </a:r>
            <a:r>
              <a:rPr lang="ko-KR" altLang="en-US" sz="1050" b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대리점 </a:t>
            </a:r>
            <a:r>
              <a:rPr lang="en-US" altLang="ko-KR" sz="105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Staff : </a:t>
            </a:r>
            <a:r>
              <a:rPr lang="ko-KR" altLang="en-US" sz="1050" b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차량의 작업을 하는 지원을 직원임 </a:t>
            </a:r>
            <a:endParaRPr lang="ko-KR" altLang="en-US" sz="1050" b="1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graphicFrame>
        <p:nvGraphicFramePr>
          <p:cNvPr id="42" name="표 4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8596936"/>
              </p:ext>
            </p:extLst>
          </p:nvPr>
        </p:nvGraphicFramePr>
        <p:xfrm>
          <a:off x="4085120" y="2313668"/>
          <a:ext cx="1155087" cy="13406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55087"/>
              </a:tblGrid>
              <a:tr h="3362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err="1" smtClean="0">
                          <a:solidFill>
                            <a:schemeClr val="tx1"/>
                          </a:solidFill>
                        </a:rPr>
                        <a:t>레포트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34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작업 중 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4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작업 중 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48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작업 중 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cxnSp>
        <p:nvCxnSpPr>
          <p:cNvPr id="43" name="꺾인 연결선 42"/>
          <p:cNvCxnSpPr>
            <a:stCxn id="42" idx="0"/>
            <a:endCxn id="4" idx="2"/>
          </p:cNvCxnSpPr>
          <p:nvPr/>
        </p:nvCxnSpPr>
        <p:spPr>
          <a:xfrm rot="5400000" flipH="1" flipV="1">
            <a:off x="4402128" y="2052837"/>
            <a:ext cx="521366" cy="297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272480" y="702671"/>
            <a:ext cx="3754554" cy="24622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sz="1000" b="1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지점  </a:t>
            </a:r>
            <a:r>
              <a:rPr lang="en-US" altLang="ko-KR" sz="1000" b="1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/ </a:t>
            </a:r>
            <a:r>
              <a:rPr lang="ko-KR" altLang="en-US" sz="1000" b="1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대리점 </a:t>
            </a:r>
            <a:r>
              <a:rPr lang="en-US" altLang="ko-KR" sz="1000" b="1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manager</a:t>
            </a:r>
            <a:r>
              <a:rPr lang="ko-KR" altLang="en-US" sz="1000" b="1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</a:t>
            </a:r>
            <a:r>
              <a:rPr lang="en-US" altLang="ko-KR" sz="1000" b="1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: </a:t>
            </a:r>
            <a:r>
              <a:rPr lang="ko-KR" altLang="en-US" sz="1000" b="1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차량</a:t>
            </a:r>
            <a:r>
              <a:rPr lang="en-US" altLang="ko-KR" sz="1000" b="1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000" b="1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단위로 정산을 기분적인 단위의 소그룹 </a:t>
            </a:r>
            <a:endParaRPr lang="en-US" altLang="ko-KR" sz="1000" b="1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 bwMode="auto">
          <a:xfrm>
            <a:off x="5430536" y="3752470"/>
            <a:ext cx="1011815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본인 차량 내역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)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055064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제목 1"/>
          <p:cNvSpPr>
            <a:spLocks noGrp="1"/>
          </p:cNvSpPr>
          <p:nvPr/>
        </p:nvSpPr>
        <p:spPr bwMode="auto">
          <a:xfrm>
            <a:off x="952500" y="26459"/>
            <a:ext cx="3643313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dirty="0" smtClean="0">
                <a:solidFill>
                  <a:prstClr val="black"/>
                </a:solidFill>
              </a:rPr>
              <a:t>HCS-Mobile-01-1118</a:t>
            </a:r>
            <a:endParaRPr lang="ko-KR" altLang="en-US" dirty="0" smtClean="0">
              <a:solidFill>
                <a:prstClr val="black"/>
              </a:solidFill>
            </a:endParaRPr>
          </a:p>
        </p:txBody>
      </p:sp>
      <p:sp>
        <p:nvSpPr>
          <p:cNvPr id="62" name="텍스트 개체 틀 3"/>
          <p:cNvSpPr>
            <a:spLocks noGrp="1"/>
          </p:cNvSpPr>
          <p:nvPr/>
        </p:nvSpPr>
        <p:spPr bwMode="auto">
          <a:xfrm>
            <a:off x="7743825" y="864659"/>
            <a:ext cx="2066925" cy="600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lang="ko-KR" alt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>
              <a:solidFill>
                <a:prstClr val="black"/>
              </a:solidFill>
            </a:endParaRPr>
          </a:p>
        </p:txBody>
      </p:sp>
      <p:sp>
        <p:nvSpPr>
          <p:cNvPr id="63" name="텍스트 개체 틀 4"/>
          <p:cNvSpPr>
            <a:spLocks noGrp="1"/>
          </p:cNvSpPr>
          <p:nvPr/>
        </p:nvSpPr>
        <p:spPr bwMode="auto">
          <a:xfrm>
            <a:off x="5167313" y="302684"/>
            <a:ext cx="3429000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64" name="텍스트 개체 틀 5"/>
          <p:cNvSpPr>
            <a:spLocks noGrp="1"/>
          </p:cNvSpPr>
          <p:nvPr/>
        </p:nvSpPr>
        <p:spPr bwMode="auto">
          <a:xfrm>
            <a:off x="1064568" y="334367"/>
            <a:ext cx="331210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 smtClean="0">
                <a:solidFill>
                  <a:prstClr val="black"/>
                </a:solidFill>
              </a:rPr>
              <a:t>Home &gt; </a:t>
            </a:r>
            <a:r>
              <a:rPr lang="ko-KR" altLang="en-US" dirty="0" smtClean="0">
                <a:solidFill>
                  <a:prstClr val="black"/>
                </a:solidFill>
              </a:rPr>
              <a:t>로그인 </a:t>
            </a:r>
            <a:r>
              <a:rPr lang="en-US" altLang="ko-KR" dirty="0" smtClean="0">
                <a:solidFill>
                  <a:prstClr val="black"/>
                </a:solidFill>
              </a:rPr>
              <a:t>&gt; </a:t>
            </a:r>
            <a:r>
              <a:rPr lang="ko-KR" altLang="en-US" dirty="0" smtClean="0">
                <a:solidFill>
                  <a:prstClr val="black"/>
                </a:solidFill>
              </a:rPr>
              <a:t>패턴등록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11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lvl="0" indent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회원 가입 후 </a:t>
            </a:r>
            <a:r>
              <a:rPr lang="ko-KR" altLang="en-US" sz="9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앱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최초 </a:t>
            </a:r>
            <a:r>
              <a:rPr lang="ko-KR" altLang="en-US" sz="9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로그인인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경우 패턴 등록 화면</a:t>
            </a: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err="1" smtClean="0"/>
              <a:t>앱</a:t>
            </a:r>
            <a:r>
              <a:rPr lang="ko-KR" altLang="en-US" sz="900" dirty="0" smtClean="0"/>
              <a:t> 화면 로고</a:t>
            </a:r>
            <a:endParaRPr lang="en-US" altLang="ko-KR" sz="900" dirty="0" smtClean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smtClean="0"/>
              <a:t>패턴 등록 안내</a:t>
            </a:r>
            <a:endParaRPr lang="en-US" altLang="ko-KR" sz="900" dirty="0" smtClean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smtClean="0"/>
              <a:t>패턴 연결된 점 표시</a:t>
            </a:r>
            <a:endParaRPr lang="en-US" altLang="ko-KR" sz="900" dirty="0" smtClean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smtClean="0"/>
              <a:t>패턴 연결선 표시</a:t>
            </a:r>
            <a:endParaRPr lang="en-US" altLang="ko-KR" sz="900" dirty="0" smtClean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smtClean="0"/>
              <a:t>연결되지 않은 점 표시</a:t>
            </a:r>
            <a:endParaRPr lang="en-US" altLang="ko-KR" sz="900" dirty="0" smtClean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smtClean="0"/>
              <a:t>그려진 패턴 지우기</a:t>
            </a:r>
            <a:endParaRPr lang="en-US" altLang="ko-KR" sz="900" dirty="0" smtClean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smtClean="0"/>
              <a:t>패턴 등록 화면으로 이동</a:t>
            </a:r>
            <a:endParaRPr lang="en-US" altLang="ko-KR" sz="900" dirty="0" smtClean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smtClean="0"/>
              <a:t>패턴 등록 안내 팝업</a:t>
            </a:r>
            <a:endParaRPr lang="en-US" altLang="ko-KR" sz="900" dirty="0" smtClean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/>
              <a:t>팝</a:t>
            </a:r>
            <a:r>
              <a:rPr lang="ko-KR" altLang="en-US" sz="900" dirty="0" smtClean="0"/>
              <a:t>업을 닫고 메인 화면으로 이동</a:t>
            </a:r>
            <a:endParaRPr lang="en-US" altLang="ko-KR" sz="900" dirty="0" smtClean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smtClean="0"/>
              <a:t>팝업을 닫고 패턴등록 화면으로 이동</a:t>
            </a:r>
            <a:endParaRPr lang="en-US" altLang="ko-KR" sz="900" dirty="0" smtClean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smtClean="0"/>
              <a:t>패턴 등록 취소 </a:t>
            </a:r>
            <a:r>
              <a:rPr lang="ko-KR" altLang="en-US" sz="900" dirty="0" err="1" smtClean="0"/>
              <a:t>알럿</a:t>
            </a:r>
            <a:r>
              <a:rPr lang="ko-KR" altLang="en-US" sz="900" dirty="0" smtClean="0"/>
              <a:t> 메시지</a:t>
            </a:r>
            <a:endParaRPr lang="en-US" altLang="ko-KR" sz="900" dirty="0" smtClean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err="1" smtClean="0"/>
              <a:t>알럿을</a:t>
            </a:r>
            <a:r>
              <a:rPr lang="ko-KR" altLang="en-US" sz="900" dirty="0" smtClean="0"/>
              <a:t> 닫고 패턴 다시 등록 대기</a:t>
            </a:r>
            <a:endParaRPr lang="en-US" altLang="ko-KR" sz="900" dirty="0" smtClean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smtClean="0"/>
              <a:t>패턴 등록 취소</a:t>
            </a:r>
            <a:r>
              <a:rPr lang="en-US" altLang="ko-KR" sz="900" dirty="0" smtClean="0"/>
              <a:t>, </a:t>
            </a:r>
            <a:r>
              <a:rPr lang="ko-KR" altLang="en-US" sz="900" dirty="0" smtClean="0"/>
              <a:t>취소 후 </a:t>
            </a:r>
            <a:r>
              <a:rPr lang="ko-KR" altLang="en-US" sz="900" dirty="0" err="1" smtClean="0"/>
              <a:t>메인화면으로</a:t>
            </a:r>
            <a:r>
              <a:rPr lang="ko-KR" altLang="en-US" sz="900" dirty="0" smtClean="0"/>
              <a:t> 이동</a:t>
            </a:r>
            <a:endParaRPr lang="en-US" altLang="ko-KR" sz="900" dirty="0" smtClean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err="1" smtClean="0"/>
              <a:t>메인화면으로</a:t>
            </a:r>
            <a:r>
              <a:rPr lang="ko-KR" altLang="en-US" sz="900" dirty="0" smtClean="0"/>
              <a:t> 이동 </a:t>
            </a:r>
            <a:r>
              <a:rPr lang="en-US" altLang="ko-KR" sz="900" dirty="0" smtClean="0"/>
              <a:t>(</a:t>
            </a:r>
            <a:r>
              <a:rPr lang="ko-KR" altLang="en-US" sz="900" dirty="0" smtClean="0"/>
              <a:t>등록 취소 </a:t>
            </a:r>
            <a:r>
              <a:rPr lang="ko-KR" altLang="en-US" sz="900" dirty="0" err="1" smtClean="0"/>
              <a:t>알럿</a:t>
            </a:r>
            <a:r>
              <a:rPr lang="ko-KR" altLang="en-US" sz="900" dirty="0" smtClean="0"/>
              <a:t> 표시</a:t>
            </a:r>
            <a:r>
              <a:rPr lang="en-US" altLang="ko-KR" sz="900" dirty="0" smtClean="0"/>
              <a:t>)</a:t>
            </a:r>
            <a:endParaRPr lang="en-US" altLang="ko-KR" sz="900" dirty="0"/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endParaRPr lang="en-US" altLang="ko-KR" sz="900" dirty="0" smtClean="0"/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패턴 등록 방법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앱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최초 로그인시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회원정보 수정에서 패턴 변경 가능</a:t>
            </a: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endParaRPr lang="en-US" altLang="ko-KR" sz="900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ko-KR" altLang="en-US" dirty="0" err="1" smtClean="0"/>
              <a:t>캐피탈</a:t>
            </a:r>
            <a:r>
              <a:rPr lang="ko-KR" altLang="en-US" dirty="0" smtClean="0"/>
              <a:t> 운송관리시스템</a:t>
            </a:r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ko-KR" altLang="en-US" dirty="0" err="1" smtClean="0"/>
              <a:t>에스원</a:t>
            </a:r>
            <a:endParaRPr lang="ko-KR" altLang="en-US" dirty="0"/>
          </a:p>
        </p:txBody>
      </p:sp>
      <p:sp>
        <p:nvSpPr>
          <p:cNvPr id="61" name="텍스트 개체 틀 2"/>
          <p:cNvSpPr>
            <a:spLocks noGrp="1"/>
          </p:cNvSpPr>
          <p:nvPr/>
        </p:nvSpPr>
        <p:spPr bwMode="auto">
          <a:xfrm>
            <a:off x="4936580" y="39159"/>
            <a:ext cx="1143000" cy="25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mtClean="0">
              <a:solidFill>
                <a:prstClr val="black"/>
              </a:solidFill>
            </a:endParaRPr>
          </a:p>
        </p:txBody>
      </p:sp>
      <p:sp>
        <p:nvSpPr>
          <p:cNvPr id="205" name="직사각형 204"/>
          <p:cNvSpPr/>
          <p:nvPr/>
        </p:nvSpPr>
        <p:spPr>
          <a:xfrm>
            <a:off x="186754" y="692696"/>
            <a:ext cx="3524951" cy="5612850"/>
          </a:xfrm>
          <a:prstGeom prst="rect">
            <a:avLst/>
          </a:prstGeom>
          <a:solidFill>
            <a:srgbClr val="FFFFFF"/>
          </a:solidFill>
          <a:ln w="3175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8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213" name="타원 212"/>
          <p:cNvSpPr/>
          <p:nvPr/>
        </p:nvSpPr>
        <p:spPr>
          <a:xfrm>
            <a:off x="787089" y="985360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1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217" name="타원 216"/>
          <p:cNvSpPr/>
          <p:nvPr/>
        </p:nvSpPr>
        <p:spPr>
          <a:xfrm>
            <a:off x="990199" y="1936679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2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218" name="직사각형 217"/>
          <p:cNvSpPr/>
          <p:nvPr/>
        </p:nvSpPr>
        <p:spPr>
          <a:xfrm>
            <a:off x="3816709" y="973272"/>
            <a:ext cx="1311215" cy="495846"/>
          </a:xfrm>
          <a:prstGeom prst="rect">
            <a:avLst/>
          </a:prstGeom>
          <a:solidFill>
            <a:srgbClr val="FFFFFF">
              <a:lumMod val="95000"/>
            </a:srgbClr>
          </a:solidFill>
          <a:ln>
            <a:solidFill>
              <a:srgbClr val="000000"/>
            </a:solidFill>
          </a:ln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모바일</a:t>
            </a:r>
            <a:r>
              <a: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 로그인</a:t>
            </a:r>
          </a:p>
        </p:txBody>
      </p:sp>
      <p:sp>
        <p:nvSpPr>
          <p:cNvPr id="219" name="직사각형 218"/>
          <p:cNvSpPr/>
          <p:nvPr/>
        </p:nvSpPr>
        <p:spPr>
          <a:xfrm>
            <a:off x="3815860" y="1664333"/>
            <a:ext cx="1311215" cy="495846"/>
          </a:xfrm>
          <a:prstGeom prst="rect">
            <a:avLst/>
          </a:prstGeom>
          <a:solidFill>
            <a:srgbClr val="FFFFFF">
              <a:lumMod val="95000"/>
            </a:srgbClr>
          </a:solidFill>
          <a:ln>
            <a:solidFill>
              <a:srgbClr val="000000"/>
            </a:solidFill>
          </a:ln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회원 가입 후 </a:t>
            </a:r>
            <a:r>
              <a:rPr kumimoji="0" lang="en-US" altLang="ko-KR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APP </a:t>
            </a:r>
            <a:r>
              <a: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최초 </a:t>
            </a:r>
            <a:r>
              <a:rPr kumimoji="0" lang="ko-KR" altLang="en-US" sz="8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로그인인지</a:t>
            </a:r>
            <a:r>
              <a: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 확인</a:t>
            </a:r>
          </a:p>
        </p:txBody>
      </p:sp>
      <p:sp>
        <p:nvSpPr>
          <p:cNvPr id="220" name="직사각형 219"/>
          <p:cNvSpPr/>
          <p:nvPr/>
        </p:nvSpPr>
        <p:spPr>
          <a:xfrm>
            <a:off x="3814886" y="2419252"/>
            <a:ext cx="1311215" cy="495846"/>
          </a:xfrm>
          <a:prstGeom prst="rect">
            <a:avLst/>
          </a:prstGeom>
          <a:solidFill>
            <a:srgbClr val="FFFFFF">
              <a:lumMod val="95000"/>
            </a:srgbClr>
          </a:solidFill>
          <a:ln>
            <a:solidFill>
              <a:srgbClr val="000000"/>
            </a:solidFill>
          </a:ln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패턴로그인이</a:t>
            </a:r>
            <a:r>
              <a: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 등록되어 있는지 확인</a:t>
            </a:r>
          </a:p>
        </p:txBody>
      </p:sp>
      <p:sp>
        <p:nvSpPr>
          <p:cNvPr id="228" name="TextBox 227"/>
          <p:cNvSpPr txBox="1"/>
          <p:nvPr/>
        </p:nvSpPr>
        <p:spPr bwMode="auto">
          <a:xfrm>
            <a:off x="5454551" y="2658726"/>
            <a:ext cx="121334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b="1" dirty="0" smtClean="0">
                <a:solidFill>
                  <a:srgbClr val="000000">
                    <a:lumMod val="95000"/>
                    <a:lumOff val="5000"/>
                  </a:srgbClr>
                </a:solidFill>
                <a:latin typeface="맑은 고딕" pitchFamily="50" charset="-127"/>
                <a:ea typeface="맑은 고딕" pitchFamily="50" charset="-127"/>
              </a:rPr>
              <a:t>패턴 등록 안내 팝업</a:t>
            </a:r>
          </a:p>
        </p:txBody>
      </p:sp>
      <p:cxnSp>
        <p:nvCxnSpPr>
          <p:cNvPr id="233" name="직선 화살표 연결선 232"/>
          <p:cNvCxnSpPr>
            <a:stCxn id="218" idx="2"/>
            <a:endCxn id="219" idx="0"/>
          </p:cNvCxnSpPr>
          <p:nvPr/>
        </p:nvCxnSpPr>
        <p:spPr bwMode="auto">
          <a:xfrm flipH="1">
            <a:off x="4471468" y="1469118"/>
            <a:ext cx="849" cy="195215"/>
          </a:xfrm>
          <a:prstGeom prst="straightConnector1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234" name="직선 화살표 연결선 233"/>
          <p:cNvCxnSpPr>
            <a:stCxn id="219" idx="2"/>
            <a:endCxn id="220" idx="0"/>
          </p:cNvCxnSpPr>
          <p:nvPr/>
        </p:nvCxnSpPr>
        <p:spPr bwMode="auto">
          <a:xfrm flipH="1">
            <a:off x="4470494" y="2160179"/>
            <a:ext cx="974" cy="259073"/>
          </a:xfrm>
          <a:prstGeom prst="straightConnector1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235" name="꺾인 연결선 234"/>
          <p:cNvCxnSpPr>
            <a:stCxn id="220" idx="3"/>
          </p:cNvCxnSpPr>
          <p:nvPr/>
        </p:nvCxnSpPr>
        <p:spPr bwMode="auto">
          <a:xfrm flipV="1">
            <a:off x="5126101" y="1859865"/>
            <a:ext cx="327794" cy="807310"/>
          </a:xfrm>
          <a:prstGeom prst="bentConnector3">
            <a:avLst>
              <a:gd name="adj1" fmla="val 50000"/>
            </a:avLst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236" name="꺾인 연결선 235"/>
          <p:cNvCxnSpPr>
            <a:endCxn id="205" idx="3"/>
          </p:cNvCxnSpPr>
          <p:nvPr/>
        </p:nvCxnSpPr>
        <p:spPr bwMode="auto">
          <a:xfrm rot="5400000">
            <a:off x="4818667" y="1435917"/>
            <a:ext cx="956243" cy="3170165"/>
          </a:xfrm>
          <a:prstGeom prst="bentConnector2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grpSp>
        <p:nvGrpSpPr>
          <p:cNvPr id="237" name="그룹 236"/>
          <p:cNvGrpSpPr/>
          <p:nvPr/>
        </p:nvGrpSpPr>
        <p:grpSpPr>
          <a:xfrm>
            <a:off x="635599" y="3560990"/>
            <a:ext cx="2651692" cy="612000"/>
            <a:chOff x="461908" y="2393841"/>
            <a:chExt cx="2651692" cy="612000"/>
          </a:xfrm>
        </p:grpSpPr>
        <p:grpSp>
          <p:nvGrpSpPr>
            <p:cNvPr id="238" name="그룹 237"/>
            <p:cNvGrpSpPr/>
            <p:nvPr/>
          </p:nvGrpSpPr>
          <p:grpSpPr>
            <a:xfrm>
              <a:off x="461908" y="2393841"/>
              <a:ext cx="612000" cy="612000"/>
              <a:chOff x="6083337" y="1021831"/>
              <a:chExt cx="612000" cy="612000"/>
            </a:xfrm>
          </p:grpSpPr>
          <p:sp>
            <p:nvSpPr>
              <p:cNvPr id="245" name="타원 244"/>
              <p:cNvSpPr/>
              <p:nvPr/>
            </p:nvSpPr>
            <p:spPr>
              <a:xfrm>
                <a:off x="6083337" y="1021831"/>
                <a:ext cx="612000" cy="612000"/>
              </a:xfrm>
              <a:prstGeom prst="ellipse">
                <a:avLst/>
              </a:prstGeom>
              <a:solidFill>
                <a:srgbClr val="FFFFFF">
                  <a:lumMod val="85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  <p:sp>
            <p:nvSpPr>
              <p:cNvPr id="246" name="타원 245"/>
              <p:cNvSpPr/>
              <p:nvPr/>
            </p:nvSpPr>
            <p:spPr>
              <a:xfrm>
                <a:off x="6155337" y="1093831"/>
                <a:ext cx="468000" cy="468000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</p:grpSp>
        <p:grpSp>
          <p:nvGrpSpPr>
            <p:cNvPr id="239" name="그룹 238"/>
            <p:cNvGrpSpPr/>
            <p:nvPr/>
          </p:nvGrpSpPr>
          <p:grpSpPr>
            <a:xfrm>
              <a:off x="1481754" y="2393841"/>
              <a:ext cx="612000" cy="612000"/>
              <a:chOff x="6083337" y="1021831"/>
              <a:chExt cx="612000" cy="612000"/>
            </a:xfrm>
          </p:grpSpPr>
          <p:sp>
            <p:nvSpPr>
              <p:cNvPr id="243" name="타원 242"/>
              <p:cNvSpPr/>
              <p:nvPr/>
            </p:nvSpPr>
            <p:spPr>
              <a:xfrm>
                <a:off x="6083337" y="1021831"/>
                <a:ext cx="612000" cy="612000"/>
              </a:xfrm>
              <a:prstGeom prst="ellipse">
                <a:avLst/>
              </a:prstGeom>
              <a:solidFill>
                <a:srgbClr val="FFFFFF">
                  <a:lumMod val="85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  <p:sp>
            <p:nvSpPr>
              <p:cNvPr id="244" name="타원 243"/>
              <p:cNvSpPr/>
              <p:nvPr/>
            </p:nvSpPr>
            <p:spPr>
              <a:xfrm>
                <a:off x="6155337" y="1093831"/>
                <a:ext cx="468000" cy="468000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</p:grpSp>
        <p:grpSp>
          <p:nvGrpSpPr>
            <p:cNvPr id="240" name="그룹 239"/>
            <p:cNvGrpSpPr/>
            <p:nvPr/>
          </p:nvGrpSpPr>
          <p:grpSpPr>
            <a:xfrm>
              <a:off x="2501600" y="2393841"/>
              <a:ext cx="612000" cy="612000"/>
              <a:chOff x="6083337" y="1021831"/>
              <a:chExt cx="612000" cy="612000"/>
            </a:xfrm>
          </p:grpSpPr>
          <p:sp>
            <p:nvSpPr>
              <p:cNvPr id="241" name="타원 240"/>
              <p:cNvSpPr/>
              <p:nvPr/>
            </p:nvSpPr>
            <p:spPr>
              <a:xfrm>
                <a:off x="6083337" y="1021831"/>
                <a:ext cx="612000" cy="612000"/>
              </a:xfrm>
              <a:prstGeom prst="ellipse">
                <a:avLst/>
              </a:prstGeom>
              <a:solidFill>
                <a:srgbClr val="FFFFFF">
                  <a:lumMod val="85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  <p:sp>
            <p:nvSpPr>
              <p:cNvPr id="242" name="타원 241"/>
              <p:cNvSpPr/>
              <p:nvPr/>
            </p:nvSpPr>
            <p:spPr>
              <a:xfrm>
                <a:off x="6155337" y="1093831"/>
                <a:ext cx="468000" cy="468000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</p:grpSp>
      </p:grpSp>
      <p:grpSp>
        <p:nvGrpSpPr>
          <p:cNvPr id="247" name="그룹 246"/>
          <p:cNvGrpSpPr/>
          <p:nvPr/>
        </p:nvGrpSpPr>
        <p:grpSpPr>
          <a:xfrm>
            <a:off x="635599" y="4882823"/>
            <a:ext cx="2651692" cy="612000"/>
            <a:chOff x="461908" y="2393841"/>
            <a:chExt cx="2651692" cy="612000"/>
          </a:xfrm>
        </p:grpSpPr>
        <p:grpSp>
          <p:nvGrpSpPr>
            <p:cNvPr id="248" name="그룹 247"/>
            <p:cNvGrpSpPr/>
            <p:nvPr/>
          </p:nvGrpSpPr>
          <p:grpSpPr>
            <a:xfrm>
              <a:off x="461908" y="2393841"/>
              <a:ext cx="612000" cy="612000"/>
              <a:chOff x="6083337" y="1021831"/>
              <a:chExt cx="612000" cy="612000"/>
            </a:xfrm>
          </p:grpSpPr>
          <p:sp>
            <p:nvSpPr>
              <p:cNvPr id="255" name="타원 254"/>
              <p:cNvSpPr/>
              <p:nvPr/>
            </p:nvSpPr>
            <p:spPr>
              <a:xfrm>
                <a:off x="6083337" y="1021831"/>
                <a:ext cx="612000" cy="612000"/>
              </a:xfrm>
              <a:prstGeom prst="ellipse">
                <a:avLst/>
              </a:prstGeom>
              <a:solidFill>
                <a:srgbClr val="FFFFFF">
                  <a:lumMod val="85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  <p:sp>
            <p:nvSpPr>
              <p:cNvPr id="256" name="타원 255"/>
              <p:cNvSpPr/>
              <p:nvPr/>
            </p:nvSpPr>
            <p:spPr>
              <a:xfrm>
                <a:off x="6155337" y="1093831"/>
                <a:ext cx="468000" cy="468000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</p:grpSp>
        <p:grpSp>
          <p:nvGrpSpPr>
            <p:cNvPr id="249" name="그룹 248"/>
            <p:cNvGrpSpPr/>
            <p:nvPr/>
          </p:nvGrpSpPr>
          <p:grpSpPr>
            <a:xfrm>
              <a:off x="1481754" y="2393841"/>
              <a:ext cx="612000" cy="612000"/>
              <a:chOff x="6083337" y="1021831"/>
              <a:chExt cx="612000" cy="612000"/>
            </a:xfrm>
          </p:grpSpPr>
          <p:sp>
            <p:nvSpPr>
              <p:cNvPr id="253" name="타원 252"/>
              <p:cNvSpPr/>
              <p:nvPr/>
            </p:nvSpPr>
            <p:spPr>
              <a:xfrm>
                <a:off x="6083337" y="1021831"/>
                <a:ext cx="612000" cy="612000"/>
              </a:xfrm>
              <a:prstGeom prst="ellipse">
                <a:avLst/>
              </a:prstGeom>
              <a:solidFill>
                <a:srgbClr val="FFFFFF">
                  <a:lumMod val="85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  <p:sp>
            <p:nvSpPr>
              <p:cNvPr id="254" name="타원 253"/>
              <p:cNvSpPr/>
              <p:nvPr/>
            </p:nvSpPr>
            <p:spPr>
              <a:xfrm>
                <a:off x="6155337" y="1093831"/>
                <a:ext cx="468000" cy="468000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</p:grpSp>
        <p:grpSp>
          <p:nvGrpSpPr>
            <p:cNvPr id="250" name="그룹 249"/>
            <p:cNvGrpSpPr/>
            <p:nvPr/>
          </p:nvGrpSpPr>
          <p:grpSpPr>
            <a:xfrm>
              <a:off x="2501600" y="2393841"/>
              <a:ext cx="612000" cy="612000"/>
              <a:chOff x="6083337" y="1021831"/>
              <a:chExt cx="612000" cy="612000"/>
            </a:xfrm>
          </p:grpSpPr>
          <p:sp>
            <p:nvSpPr>
              <p:cNvPr id="251" name="타원 250"/>
              <p:cNvSpPr/>
              <p:nvPr/>
            </p:nvSpPr>
            <p:spPr>
              <a:xfrm>
                <a:off x="6083337" y="1021831"/>
                <a:ext cx="612000" cy="612000"/>
              </a:xfrm>
              <a:prstGeom prst="ellipse">
                <a:avLst/>
              </a:prstGeom>
              <a:solidFill>
                <a:srgbClr val="FFFFFF">
                  <a:lumMod val="85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  <p:sp>
            <p:nvSpPr>
              <p:cNvPr id="252" name="타원 251"/>
              <p:cNvSpPr/>
              <p:nvPr/>
            </p:nvSpPr>
            <p:spPr>
              <a:xfrm>
                <a:off x="6155337" y="1093831"/>
                <a:ext cx="468000" cy="468000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</p:grpSp>
      </p:grpSp>
      <p:sp>
        <p:nvSpPr>
          <p:cNvPr id="257" name="직사각형 256"/>
          <p:cNvSpPr/>
          <p:nvPr/>
        </p:nvSpPr>
        <p:spPr>
          <a:xfrm>
            <a:off x="1042126" y="1902024"/>
            <a:ext cx="1835760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900" b="1" dirty="0" smtClean="0">
                <a:solidFill>
                  <a:srgbClr val="000000">
                    <a:lumMod val="95000"/>
                    <a:lumOff val="5000"/>
                  </a:srgbClr>
                </a:solidFill>
                <a:latin typeface="맑은 고딕" pitchFamily="50" charset="-127"/>
                <a:ea typeface="맑은 고딕" pitchFamily="50" charset="-127"/>
              </a:rPr>
              <a:t>원하시는 패턴을 등록해 주세요</a:t>
            </a:r>
            <a:r>
              <a:rPr lang="en-US" altLang="ko-KR" sz="900" b="1" dirty="0" smtClean="0">
                <a:solidFill>
                  <a:srgbClr val="000000">
                    <a:lumMod val="95000"/>
                    <a:lumOff val="5000"/>
                  </a:srgbClr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900" b="1" dirty="0">
              <a:solidFill>
                <a:srgbClr val="000000">
                  <a:lumMod val="95000"/>
                  <a:lumOff val="5000"/>
                </a:srgb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58" name="타원 257"/>
          <p:cNvSpPr/>
          <p:nvPr/>
        </p:nvSpPr>
        <p:spPr>
          <a:xfrm>
            <a:off x="656499" y="2319629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3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261" name="타원 260"/>
          <p:cNvSpPr/>
          <p:nvPr/>
        </p:nvSpPr>
        <p:spPr>
          <a:xfrm>
            <a:off x="848560" y="5707685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6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262" name="타원 261"/>
          <p:cNvSpPr/>
          <p:nvPr/>
        </p:nvSpPr>
        <p:spPr>
          <a:xfrm>
            <a:off x="2060970" y="5719287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7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grpSp>
        <p:nvGrpSpPr>
          <p:cNvPr id="263" name="그룹 262"/>
          <p:cNvGrpSpPr/>
          <p:nvPr/>
        </p:nvGrpSpPr>
        <p:grpSpPr>
          <a:xfrm>
            <a:off x="635599" y="2384316"/>
            <a:ext cx="2651692" cy="612000"/>
            <a:chOff x="481089" y="2393841"/>
            <a:chExt cx="2651692" cy="612000"/>
          </a:xfrm>
        </p:grpSpPr>
        <p:sp>
          <p:nvSpPr>
            <p:cNvPr id="264" name="타원 263"/>
            <p:cNvSpPr/>
            <p:nvPr/>
          </p:nvSpPr>
          <p:spPr>
            <a:xfrm>
              <a:off x="481089" y="2393841"/>
              <a:ext cx="612000" cy="612000"/>
            </a:xfrm>
            <a:prstGeom prst="ellipse">
              <a:avLst/>
            </a:prstGeom>
            <a:solidFill>
              <a:srgbClr val="FFFFFF">
                <a:lumMod val="85000"/>
              </a:srgbClr>
            </a:solidFill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265" name="타원 264"/>
            <p:cNvSpPr/>
            <p:nvPr/>
          </p:nvSpPr>
          <p:spPr>
            <a:xfrm>
              <a:off x="1500935" y="2393841"/>
              <a:ext cx="612000" cy="612000"/>
            </a:xfrm>
            <a:prstGeom prst="ellipse">
              <a:avLst/>
            </a:prstGeom>
            <a:solidFill>
              <a:srgbClr val="FFFFFF">
                <a:lumMod val="85000"/>
              </a:srgbClr>
            </a:solidFill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266" name="타원 265"/>
            <p:cNvSpPr/>
            <p:nvPr/>
          </p:nvSpPr>
          <p:spPr>
            <a:xfrm>
              <a:off x="2520781" y="2393841"/>
              <a:ext cx="612000" cy="612000"/>
            </a:xfrm>
            <a:prstGeom prst="ellipse">
              <a:avLst/>
            </a:prstGeom>
            <a:solidFill>
              <a:srgbClr val="FFFFFF">
                <a:lumMod val="85000"/>
              </a:srgbClr>
            </a:solidFill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endParaRPr>
            </a:p>
          </p:txBody>
        </p:sp>
        <p:grpSp>
          <p:nvGrpSpPr>
            <p:cNvPr id="267" name="그룹 266"/>
            <p:cNvGrpSpPr/>
            <p:nvPr/>
          </p:nvGrpSpPr>
          <p:grpSpPr>
            <a:xfrm>
              <a:off x="947412" y="2609841"/>
              <a:ext cx="1766375" cy="180000"/>
              <a:chOff x="947412" y="2609841"/>
              <a:chExt cx="1766375" cy="180000"/>
            </a:xfrm>
          </p:grpSpPr>
          <p:sp>
            <p:nvSpPr>
              <p:cNvPr id="271" name="직사각형 270"/>
              <p:cNvSpPr/>
              <p:nvPr/>
            </p:nvSpPr>
            <p:spPr>
              <a:xfrm>
                <a:off x="947412" y="2609841"/>
                <a:ext cx="744852" cy="180000"/>
              </a:xfrm>
              <a:prstGeom prst="rect">
                <a:avLst/>
              </a:prstGeom>
              <a:solidFill>
                <a:srgbClr val="FFFFFF">
                  <a:lumMod val="85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  <p:sp>
            <p:nvSpPr>
              <p:cNvPr id="272" name="직사각형 271"/>
              <p:cNvSpPr/>
              <p:nvPr/>
            </p:nvSpPr>
            <p:spPr>
              <a:xfrm>
                <a:off x="947412" y="2668251"/>
                <a:ext cx="744852" cy="63180"/>
              </a:xfrm>
              <a:prstGeom prst="rect">
                <a:avLst/>
              </a:prstGeom>
              <a:solidFill>
                <a:srgbClr val="00CC99">
                  <a:lumMod val="60000"/>
                  <a:lumOff val="40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  <p:sp>
            <p:nvSpPr>
              <p:cNvPr id="273" name="직사각형 272"/>
              <p:cNvSpPr/>
              <p:nvPr/>
            </p:nvSpPr>
            <p:spPr>
              <a:xfrm>
                <a:off x="1968935" y="2609841"/>
                <a:ext cx="744852" cy="180000"/>
              </a:xfrm>
              <a:prstGeom prst="rect">
                <a:avLst/>
              </a:prstGeom>
              <a:solidFill>
                <a:srgbClr val="FFFFFF">
                  <a:lumMod val="85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  <p:sp>
            <p:nvSpPr>
              <p:cNvPr id="274" name="직사각형 273"/>
              <p:cNvSpPr/>
              <p:nvPr/>
            </p:nvSpPr>
            <p:spPr>
              <a:xfrm>
                <a:off x="1968935" y="2668251"/>
                <a:ext cx="744852" cy="63180"/>
              </a:xfrm>
              <a:prstGeom prst="rect">
                <a:avLst/>
              </a:prstGeom>
              <a:solidFill>
                <a:srgbClr val="00CC99">
                  <a:lumMod val="60000"/>
                  <a:lumOff val="40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</p:grpSp>
        <p:sp>
          <p:nvSpPr>
            <p:cNvPr id="268" name="타원 267"/>
            <p:cNvSpPr/>
            <p:nvPr/>
          </p:nvSpPr>
          <p:spPr>
            <a:xfrm>
              <a:off x="553089" y="2465841"/>
              <a:ext cx="468000" cy="468000"/>
            </a:xfrm>
            <a:prstGeom prst="ellipse">
              <a:avLst/>
            </a:prstGeom>
            <a:solidFill>
              <a:srgbClr val="00CC99">
                <a:lumMod val="60000"/>
                <a:lumOff val="40000"/>
              </a:srgbClr>
            </a:solidFill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269" name="타원 268"/>
            <p:cNvSpPr/>
            <p:nvPr/>
          </p:nvSpPr>
          <p:spPr>
            <a:xfrm>
              <a:off x="1572935" y="2465841"/>
              <a:ext cx="468000" cy="468000"/>
            </a:xfrm>
            <a:prstGeom prst="ellipse">
              <a:avLst/>
            </a:prstGeom>
            <a:solidFill>
              <a:srgbClr val="00CC99">
                <a:lumMod val="60000"/>
                <a:lumOff val="40000"/>
              </a:srgbClr>
            </a:solidFill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270" name="타원 269"/>
            <p:cNvSpPr/>
            <p:nvPr/>
          </p:nvSpPr>
          <p:spPr>
            <a:xfrm>
              <a:off x="2592781" y="2465841"/>
              <a:ext cx="468000" cy="468000"/>
            </a:xfrm>
            <a:prstGeom prst="ellipse">
              <a:avLst/>
            </a:prstGeom>
            <a:solidFill>
              <a:srgbClr val="00CC99">
                <a:lumMod val="60000"/>
                <a:lumOff val="40000"/>
              </a:srgbClr>
            </a:solidFill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endParaRPr>
            </a:p>
          </p:txBody>
        </p:sp>
      </p:grpSp>
      <p:sp>
        <p:nvSpPr>
          <p:cNvPr id="275" name="타원 274"/>
          <p:cNvSpPr/>
          <p:nvPr/>
        </p:nvSpPr>
        <p:spPr>
          <a:xfrm>
            <a:off x="656499" y="3488990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5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278" name="TextBox 277"/>
          <p:cNvSpPr txBox="1"/>
          <p:nvPr/>
        </p:nvSpPr>
        <p:spPr bwMode="auto">
          <a:xfrm>
            <a:off x="3815860" y="723521"/>
            <a:ext cx="121334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lang="ko-KR" altLang="en-US" sz="800" b="1" dirty="0" smtClean="0">
                <a:solidFill>
                  <a:srgbClr val="000000">
                    <a:lumMod val="95000"/>
                    <a:lumOff val="5000"/>
                  </a:srgbClr>
                </a:solidFill>
                <a:latin typeface="맑은 고딕" pitchFamily="50" charset="-127"/>
                <a:ea typeface="맑은 고딕" pitchFamily="50" charset="-127"/>
              </a:rPr>
              <a:t>패턴등록 가이드</a:t>
            </a:r>
          </a:p>
        </p:txBody>
      </p:sp>
      <p:sp>
        <p:nvSpPr>
          <p:cNvPr id="279" name="타원 278"/>
          <p:cNvSpPr/>
          <p:nvPr/>
        </p:nvSpPr>
        <p:spPr>
          <a:xfrm>
            <a:off x="1402348" y="2463629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4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pic>
        <p:nvPicPr>
          <p:cNvPr id="30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47802" y="833885"/>
            <a:ext cx="286122" cy="286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2" name="Picture 3" descr="C:\Users\HQ0384\Desktop\메뉴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346" y="846237"/>
            <a:ext cx="252040" cy="288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직선 연결선 8"/>
          <p:cNvCxnSpPr/>
          <p:nvPr/>
        </p:nvCxnSpPr>
        <p:spPr>
          <a:xfrm>
            <a:off x="186754" y="1294067"/>
            <a:ext cx="3524952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3" name="모서리가 둥근 직사각형 302"/>
          <p:cNvSpPr/>
          <p:nvPr/>
        </p:nvSpPr>
        <p:spPr>
          <a:xfrm>
            <a:off x="2238870" y="5745679"/>
            <a:ext cx="857256" cy="354015"/>
          </a:xfrm>
          <a:prstGeom prst="roundRect">
            <a:avLst>
              <a:gd name="adj" fmla="val 4924"/>
            </a:avLst>
          </a:prstGeom>
          <a:solidFill>
            <a:schemeClr val="accent1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확</a:t>
            </a:r>
            <a:r>
              <a:rPr lang="ko-KR" altLang="en-US" sz="800" dirty="0">
                <a:solidFill>
                  <a:schemeClr val="bg1"/>
                </a:solidFill>
              </a:rPr>
              <a:t>인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304" name="모서리가 둥근 직사각형 303"/>
          <p:cNvSpPr/>
          <p:nvPr/>
        </p:nvSpPr>
        <p:spPr>
          <a:xfrm>
            <a:off x="1002094" y="5761831"/>
            <a:ext cx="772975" cy="313480"/>
          </a:xfrm>
          <a:prstGeom prst="roundRect">
            <a:avLst>
              <a:gd name="adj" fmla="val 4924"/>
            </a:avLst>
          </a:prstGeom>
          <a:solidFill>
            <a:schemeClr val="bg1">
              <a:lumMod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취소</a:t>
            </a:r>
          </a:p>
        </p:txBody>
      </p:sp>
      <p:grpSp>
        <p:nvGrpSpPr>
          <p:cNvPr id="305" name="그룹 304"/>
          <p:cNvGrpSpPr/>
          <p:nvPr/>
        </p:nvGrpSpPr>
        <p:grpSpPr>
          <a:xfrm>
            <a:off x="4012871" y="4439849"/>
            <a:ext cx="1814488" cy="1077383"/>
            <a:chOff x="7905328" y="2238308"/>
            <a:chExt cx="1814488" cy="1077383"/>
          </a:xfrm>
        </p:grpSpPr>
        <p:sp>
          <p:nvSpPr>
            <p:cNvPr id="306" name="직사각형 305"/>
            <p:cNvSpPr/>
            <p:nvPr/>
          </p:nvSpPr>
          <p:spPr>
            <a:xfrm>
              <a:off x="7905328" y="2238308"/>
              <a:ext cx="1800200" cy="974668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>
                <a:solidFill>
                  <a:srgbClr val="0000FF"/>
                </a:solidFill>
              </a:endParaRPr>
            </a:p>
          </p:txBody>
        </p:sp>
        <p:sp>
          <p:nvSpPr>
            <p:cNvPr id="307" name="직사각형 306"/>
            <p:cNvSpPr/>
            <p:nvPr/>
          </p:nvSpPr>
          <p:spPr>
            <a:xfrm>
              <a:off x="7905328" y="2490933"/>
              <a:ext cx="1800200" cy="824758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prstClr val="black"/>
                </a:solidFill>
              </a:endParaRPr>
            </a:p>
          </p:txBody>
        </p:sp>
        <p:sp>
          <p:nvSpPr>
            <p:cNvPr id="308" name="TextBox 307"/>
            <p:cNvSpPr txBox="1"/>
            <p:nvPr/>
          </p:nvSpPr>
          <p:spPr bwMode="auto">
            <a:xfrm>
              <a:off x="7924776" y="2242483"/>
              <a:ext cx="643482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rtlCol="0">
              <a:spAutoFit/>
            </a:bodyPr>
            <a:lstStyle/>
            <a:p>
              <a:r>
                <a:rPr kumimoji="0" lang="ko-KR" altLang="en-US" sz="1000" b="1" dirty="0" smtClean="0">
                  <a:solidFill>
                    <a:prstClr val="white"/>
                  </a:solidFill>
                  <a:latin typeface="맑은 고딕" pitchFamily="50" charset="-127"/>
                  <a:ea typeface="맑은 고딕" pitchFamily="50" charset="-127"/>
                </a:rPr>
                <a:t>알림</a:t>
              </a:r>
              <a:endParaRPr kumimoji="0" lang="ko-KR" altLang="en-US" sz="1000" b="1" dirty="0">
                <a:solidFill>
                  <a:prstClr val="white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309" name="TextBox 308"/>
            <p:cNvSpPr txBox="1"/>
            <p:nvPr/>
          </p:nvSpPr>
          <p:spPr bwMode="auto">
            <a:xfrm>
              <a:off x="7919616" y="2557866"/>
              <a:ext cx="1800200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rtlCol="0">
              <a:spAutoFit/>
            </a:bodyPr>
            <a:lstStyle/>
            <a:p>
              <a:r>
                <a:rPr kumimoji="0" lang="ko-KR" altLang="en-US" sz="800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패턴 등록을 취소하시겠습니까</a:t>
              </a:r>
              <a:r>
                <a:rPr kumimoji="0" lang="en-US" altLang="ko-KR" sz="800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?</a:t>
              </a:r>
            </a:p>
            <a:p>
              <a:r>
                <a:rPr kumimoji="0" lang="ko-KR" altLang="en-US" sz="800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패턴 등록은 나중에 회원정보수정</a:t>
              </a:r>
              <a:endParaRPr kumimoji="0" lang="en-US" altLang="ko-KR" sz="80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r>
                <a:rPr kumimoji="0" lang="ko-KR" altLang="en-US" sz="800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메뉴에서도 등록이 가능합니다</a:t>
              </a:r>
              <a:r>
                <a:rPr kumimoji="0" lang="en-US" altLang="ko-KR" sz="800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.</a:t>
              </a:r>
              <a:endParaRPr kumimoji="0" lang="ko-KR" altLang="en-US" sz="80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310" name="모서리가 둥근 직사각형 309"/>
            <p:cNvSpPr/>
            <p:nvPr/>
          </p:nvSpPr>
          <p:spPr>
            <a:xfrm>
              <a:off x="8939655" y="3070985"/>
              <a:ext cx="421467" cy="140935"/>
            </a:xfrm>
            <a:prstGeom prst="roundRect">
              <a:avLst>
                <a:gd name="adj" fmla="val 4924"/>
              </a:avLst>
            </a:prstGeom>
            <a:solidFill>
              <a:schemeClr val="accent1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dirty="0" smtClean="0">
                  <a:solidFill>
                    <a:prstClr val="white"/>
                  </a:solidFill>
                </a:rPr>
                <a:t>확인</a:t>
              </a:r>
            </a:p>
          </p:txBody>
        </p:sp>
      </p:grpSp>
      <p:sp>
        <p:nvSpPr>
          <p:cNvPr id="311" name="모서리가 둥근 직사각형 310"/>
          <p:cNvSpPr/>
          <p:nvPr/>
        </p:nvSpPr>
        <p:spPr>
          <a:xfrm>
            <a:off x="4354060" y="5266723"/>
            <a:ext cx="421467" cy="140935"/>
          </a:xfrm>
          <a:prstGeom prst="roundRect">
            <a:avLst>
              <a:gd name="adj" fmla="val 4924"/>
            </a:avLst>
          </a:prstGeom>
          <a:solidFill>
            <a:schemeClr val="bg1">
              <a:lumMod val="6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취</a:t>
            </a:r>
            <a:r>
              <a:rPr lang="ko-KR" altLang="en-US" sz="800" dirty="0">
                <a:solidFill>
                  <a:schemeClr val="bg1"/>
                </a:solidFill>
              </a:rPr>
              <a:t>소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292" name="타원 291"/>
          <p:cNvSpPr/>
          <p:nvPr/>
        </p:nvSpPr>
        <p:spPr>
          <a:xfrm>
            <a:off x="3944888" y="4581144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11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290" name="타원 289"/>
          <p:cNvSpPr/>
          <p:nvPr/>
        </p:nvSpPr>
        <p:spPr>
          <a:xfrm>
            <a:off x="4232936" y="5123337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12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291" name="타원 290"/>
          <p:cNvSpPr/>
          <p:nvPr/>
        </p:nvSpPr>
        <p:spPr>
          <a:xfrm>
            <a:off x="4920115" y="5136035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13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grpSp>
        <p:nvGrpSpPr>
          <p:cNvPr id="312" name="그룹 311"/>
          <p:cNvGrpSpPr/>
          <p:nvPr/>
        </p:nvGrpSpPr>
        <p:grpSpPr>
          <a:xfrm>
            <a:off x="5468665" y="1015526"/>
            <a:ext cx="1814488" cy="1539049"/>
            <a:chOff x="7905328" y="2238308"/>
            <a:chExt cx="1814488" cy="1539049"/>
          </a:xfrm>
        </p:grpSpPr>
        <p:sp>
          <p:nvSpPr>
            <p:cNvPr id="313" name="직사각형 312"/>
            <p:cNvSpPr/>
            <p:nvPr/>
          </p:nvSpPr>
          <p:spPr>
            <a:xfrm>
              <a:off x="7905328" y="2238308"/>
              <a:ext cx="1800200" cy="974668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>
                <a:solidFill>
                  <a:srgbClr val="0000FF"/>
                </a:solidFill>
              </a:endParaRPr>
            </a:p>
          </p:txBody>
        </p:sp>
        <p:sp>
          <p:nvSpPr>
            <p:cNvPr id="314" name="직사각형 313"/>
            <p:cNvSpPr/>
            <p:nvPr/>
          </p:nvSpPr>
          <p:spPr>
            <a:xfrm>
              <a:off x="7905328" y="2490933"/>
              <a:ext cx="1800200" cy="1286424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prstClr val="black"/>
                </a:solidFill>
              </a:endParaRPr>
            </a:p>
          </p:txBody>
        </p:sp>
        <p:sp>
          <p:nvSpPr>
            <p:cNvPr id="315" name="TextBox 314"/>
            <p:cNvSpPr txBox="1"/>
            <p:nvPr/>
          </p:nvSpPr>
          <p:spPr bwMode="auto">
            <a:xfrm>
              <a:off x="7924775" y="2242483"/>
              <a:ext cx="1103209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rtlCol="0">
              <a:spAutoFit/>
            </a:bodyPr>
            <a:lstStyle/>
            <a:p>
              <a:r>
                <a:rPr kumimoji="0" lang="ko-KR" altLang="en-US" sz="1000" b="1" dirty="0" smtClean="0">
                  <a:solidFill>
                    <a:prstClr val="white"/>
                  </a:solidFill>
                  <a:latin typeface="맑은 고딕" pitchFamily="50" charset="-127"/>
                  <a:ea typeface="맑은 고딕" pitchFamily="50" charset="-127"/>
                </a:rPr>
                <a:t>패턴 등록 안내</a:t>
              </a:r>
              <a:endParaRPr kumimoji="0" lang="ko-KR" altLang="en-US" sz="1000" b="1" dirty="0">
                <a:solidFill>
                  <a:prstClr val="white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316" name="TextBox 315"/>
            <p:cNvSpPr txBox="1"/>
            <p:nvPr/>
          </p:nvSpPr>
          <p:spPr bwMode="auto">
            <a:xfrm>
              <a:off x="7919616" y="2557866"/>
              <a:ext cx="1800200" cy="9541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rtlCol="0">
              <a:spAutoFit/>
            </a:bodyPr>
            <a:lstStyle/>
            <a:p>
              <a:r>
                <a:rPr kumimoji="0" lang="ko-KR" altLang="en-US" sz="800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패턴 </a:t>
              </a:r>
              <a:r>
                <a:rPr kumimoji="0" lang="ko-KR" altLang="en-US" sz="800" dirty="0" err="1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로그인으로</a:t>
              </a:r>
              <a:r>
                <a:rPr kumimoji="0" lang="ko-KR" altLang="en-US" sz="800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 간편하게 로그인 하세요</a:t>
              </a:r>
              <a:r>
                <a:rPr kumimoji="0" lang="en-US" altLang="ko-KR" sz="800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. </a:t>
              </a:r>
              <a:r>
                <a:rPr kumimoji="0" lang="ko-KR" altLang="en-US" sz="800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아이디</a:t>
              </a:r>
              <a:r>
                <a:rPr kumimoji="0" lang="en-US" altLang="ko-KR" sz="800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/</a:t>
              </a:r>
              <a:r>
                <a:rPr kumimoji="0" lang="ko-KR" altLang="en-US" sz="800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비밀번호 </a:t>
              </a:r>
              <a:r>
                <a:rPr kumimoji="0" lang="ko-KR" altLang="en-US" sz="800" dirty="0" err="1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입력없이</a:t>
              </a:r>
              <a:endParaRPr kumimoji="0" lang="en-US" altLang="ko-KR" sz="80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r>
                <a:rPr kumimoji="0" lang="ko-KR" altLang="en-US" sz="800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패턴만으로 로그인 가능합니다</a:t>
              </a:r>
              <a:r>
                <a:rPr kumimoji="0" lang="en-US" altLang="ko-KR" sz="800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.</a:t>
              </a:r>
            </a:p>
            <a:p>
              <a:r>
                <a:rPr kumimoji="0" lang="ko-KR" altLang="en-US" sz="800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패턴 등록은 회원정보수정 메뉴에서도 등록 및 변경이 가능합니다</a:t>
              </a:r>
              <a:r>
                <a:rPr kumimoji="0" lang="en-US" altLang="ko-KR" sz="800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.</a:t>
              </a:r>
            </a:p>
            <a:p>
              <a:r>
                <a:rPr kumimoji="0" lang="ko-KR" altLang="en-US" sz="800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확인을 선택하시면 패턴 등록을</a:t>
              </a:r>
              <a:endParaRPr kumimoji="0" lang="en-US" altLang="ko-KR" sz="80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r>
                <a:rPr kumimoji="0" lang="ko-KR" altLang="en-US" sz="800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등록하실 수 있습니다</a:t>
              </a:r>
              <a:r>
                <a:rPr kumimoji="0" lang="en-US" altLang="ko-KR" sz="800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.</a:t>
              </a:r>
              <a:endParaRPr kumimoji="0" lang="ko-KR" altLang="en-US" sz="80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317" name="모서리가 둥근 직사각형 316"/>
            <p:cNvSpPr/>
            <p:nvPr/>
          </p:nvSpPr>
          <p:spPr>
            <a:xfrm>
              <a:off x="9045099" y="3572796"/>
              <a:ext cx="421467" cy="140935"/>
            </a:xfrm>
            <a:prstGeom prst="roundRect">
              <a:avLst>
                <a:gd name="adj" fmla="val 4924"/>
              </a:avLst>
            </a:prstGeom>
            <a:solidFill>
              <a:schemeClr val="accent1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dirty="0" smtClean="0">
                  <a:solidFill>
                    <a:prstClr val="white"/>
                  </a:solidFill>
                </a:rPr>
                <a:t>확인</a:t>
              </a:r>
            </a:p>
          </p:txBody>
        </p:sp>
      </p:grpSp>
      <p:sp>
        <p:nvSpPr>
          <p:cNvPr id="318" name="모서리가 둥근 직사각형 317"/>
          <p:cNvSpPr/>
          <p:nvPr/>
        </p:nvSpPr>
        <p:spPr>
          <a:xfrm>
            <a:off x="5843455" y="2350014"/>
            <a:ext cx="421467" cy="140935"/>
          </a:xfrm>
          <a:prstGeom prst="roundRect">
            <a:avLst>
              <a:gd name="adj" fmla="val 4924"/>
            </a:avLst>
          </a:prstGeom>
          <a:solidFill>
            <a:schemeClr val="bg1">
              <a:lumMod val="6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취</a:t>
            </a:r>
            <a:r>
              <a:rPr lang="ko-KR" altLang="en-US" sz="800" dirty="0">
                <a:solidFill>
                  <a:schemeClr val="bg1"/>
                </a:solidFill>
              </a:rPr>
              <a:t>소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227" name="타원 226"/>
          <p:cNvSpPr/>
          <p:nvPr/>
        </p:nvSpPr>
        <p:spPr>
          <a:xfrm>
            <a:off x="5343320" y="971315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8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276" name="타원 275"/>
          <p:cNvSpPr/>
          <p:nvPr/>
        </p:nvSpPr>
        <p:spPr>
          <a:xfrm>
            <a:off x="5684590" y="2239043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9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277" name="타원 276"/>
          <p:cNvSpPr/>
          <p:nvPr/>
        </p:nvSpPr>
        <p:spPr>
          <a:xfrm>
            <a:off x="6647934" y="2251741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10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88" name="직사각형 87"/>
          <p:cNvSpPr/>
          <p:nvPr/>
        </p:nvSpPr>
        <p:spPr>
          <a:xfrm>
            <a:off x="187732" y="1296984"/>
            <a:ext cx="3523974" cy="408813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89" name="왼쪽 화살표 88"/>
          <p:cNvSpPr/>
          <p:nvPr/>
        </p:nvSpPr>
        <p:spPr>
          <a:xfrm>
            <a:off x="251345" y="1369725"/>
            <a:ext cx="360041" cy="266269"/>
          </a:xfrm>
          <a:prstGeom prst="leftArrow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90" name="직사각형 89"/>
          <p:cNvSpPr/>
          <p:nvPr/>
        </p:nvSpPr>
        <p:spPr>
          <a:xfrm>
            <a:off x="1280592" y="1312193"/>
            <a:ext cx="1467148" cy="381594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dirty="0" smtClean="0">
                <a:solidFill>
                  <a:schemeClr val="tx1"/>
                </a:solidFill>
              </a:rPr>
              <a:t>패턴등록</a:t>
            </a:r>
          </a:p>
        </p:txBody>
      </p:sp>
      <p:sp>
        <p:nvSpPr>
          <p:cNvPr id="91" name="타원 90"/>
          <p:cNvSpPr/>
          <p:nvPr/>
        </p:nvSpPr>
        <p:spPr>
          <a:xfrm>
            <a:off x="200472" y="1340768"/>
            <a:ext cx="180019" cy="169608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14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603910" y="777611"/>
            <a:ext cx="2691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현대캐피탈</a:t>
            </a:r>
            <a:r>
              <a:rPr lang="en-US" altLang="ko-KR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운송관리시스템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62853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제목 1"/>
          <p:cNvSpPr>
            <a:spLocks noGrp="1"/>
          </p:cNvSpPr>
          <p:nvPr/>
        </p:nvSpPr>
        <p:spPr bwMode="auto">
          <a:xfrm>
            <a:off x="952500" y="26459"/>
            <a:ext cx="3643313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dirty="0" smtClean="0">
                <a:solidFill>
                  <a:prstClr val="black"/>
                </a:solidFill>
              </a:rPr>
              <a:t>HCS-Mobile-01-1119</a:t>
            </a:r>
            <a:endParaRPr lang="ko-KR" altLang="en-US" dirty="0" smtClean="0">
              <a:solidFill>
                <a:prstClr val="black"/>
              </a:solidFill>
            </a:endParaRPr>
          </a:p>
        </p:txBody>
      </p:sp>
      <p:sp>
        <p:nvSpPr>
          <p:cNvPr id="62" name="텍스트 개체 틀 3"/>
          <p:cNvSpPr>
            <a:spLocks noGrp="1"/>
          </p:cNvSpPr>
          <p:nvPr/>
        </p:nvSpPr>
        <p:spPr bwMode="auto">
          <a:xfrm>
            <a:off x="7743825" y="864659"/>
            <a:ext cx="2066925" cy="600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lang="ko-KR" alt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>
              <a:solidFill>
                <a:prstClr val="black"/>
              </a:solidFill>
            </a:endParaRPr>
          </a:p>
        </p:txBody>
      </p:sp>
      <p:sp>
        <p:nvSpPr>
          <p:cNvPr id="63" name="텍스트 개체 틀 4"/>
          <p:cNvSpPr>
            <a:spLocks noGrp="1"/>
          </p:cNvSpPr>
          <p:nvPr/>
        </p:nvSpPr>
        <p:spPr bwMode="auto">
          <a:xfrm>
            <a:off x="5167313" y="302684"/>
            <a:ext cx="3429000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64" name="텍스트 개체 틀 5"/>
          <p:cNvSpPr>
            <a:spLocks noGrp="1"/>
          </p:cNvSpPr>
          <p:nvPr/>
        </p:nvSpPr>
        <p:spPr bwMode="auto">
          <a:xfrm>
            <a:off x="1064568" y="334367"/>
            <a:ext cx="331210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 smtClean="0">
                <a:solidFill>
                  <a:prstClr val="black"/>
                </a:solidFill>
              </a:rPr>
              <a:t>Home &gt; </a:t>
            </a:r>
            <a:r>
              <a:rPr lang="ko-KR" altLang="en-US" dirty="0" smtClean="0">
                <a:solidFill>
                  <a:prstClr val="black"/>
                </a:solidFill>
              </a:rPr>
              <a:t>로그인 </a:t>
            </a:r>
            <a:r>
              <a:rPr lang="en-US" altLang="ko-KR" dirty="0" smtClean="0">
                <a:solidFill>
                  <a:prstClr val="black"/>
                </a:solidFill>
              </a:rPr>
              <a:t>&gt; </a:t>
            </a:r>
            <a:r>
              <a:rPr lang="ko-KR" altLang="en-US" dirty="0" smtClean="0">
                <a:solidFill>
                  <a:prstClr val="black"/>
                </a:solidFill>
              </a:rPr>
              <a:t>패턴등록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11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lvl="0" indent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회원 가입 후 </a:t>
            </a: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앱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최초 </a:t>
            </a: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로그인인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경우 패턴 등록 화면</a:t>
            </a: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err="1" smtClean="0"/>
              <a:t>앱화면</a:t>
            </a:r>
            <a:r>
              <a:rPr lang="ko-KR" altLang="en-US" sz="900" dirty="0" smtClean="0"/>
              <a:t> 로고</a:t>
            </a:r>
            <a:endParaRPr lang="en-US" altLang="ko-KR" sz="900" dirty="0" smtClean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smtClean="0"/>
              <a:t>패턴 등록 안내</a:t>
            </a:r>
            <a:endParaRPr lang="en-US" altLang="ko-KR" sz="900" dirty="0" smtClean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smtClean="0"/>
              <a:t>패턴 연결된 점 표시</a:t>
            </a:r>
            <a:endParaRPr lang="en-US" altLang="ko-KR" sz="900" dirty="0" smtClean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smtClean="0"/>
              <a:t>패턴 연결선 표시</a:t>
            </a:r>
            <a:endParaRPr lang="en-US" altLang="ko-KR" sz="900" dirty="0" smtClean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smtClean="0"/>
              <a:t>연결되지 않은 점 표시</a:t>
            </a:r>
            <a:endParaRPr lang="en-US" altLang="ko-KR" sz="900" dirty="0" smtClean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smtClean="0"/>
              <a:t>그려진 패턴 지우기</a:t>
            </a:r>
            <a:endParaRPr lang="en-US" altLang="ko-KR" sz="900" dirty="0" smtClean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smtClean="0"/>
              <a:t>패턴 등록 완료 </a:t>
            </a:r>
            <a:r>
              <a:rPr lang="en-US" altLang="ko-KR" sz="900" dirty="0" smtClean="0"/>
              <a:t>(</a:t>
            </a:r>
            <a:r>
              <a:rPr lang="ko-KR" altLang="en-US" sz="900" dirty="0" err="1" smtClean="0"/>
              <a:t>메인화면으로</a:t>
            </a:r>
            <a:r>
              <a:rPr lang="ko-KR" altLang="en-US" sz="900" dirty="0" smtClean="0"/>
              <a:t> 이동</a:t>
            </a:r>
            <a:r>
              <a:rPr lang="en-US" altLang="ko-KR" sz="900" dirty="0" smtClean="0"/>
              <a:t>)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smtClean="0"/>
              <a:t>패턴 등록 안내 팝업</a:t>
            </a:r>
            <a:endParaRPr lang="en-US" altLang="ko-KR" sz="900" dirty="0" smtClean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패턴 등록 화면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(1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회 패턴 입력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으로 이동</a:t>
            </a:r>
            <a:endParaRPr lang="en-US" altLang="ko-KR" sz="9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패턴 등록 방법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앱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최초 로그인시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회원정보 수정에서 패턴 변경 가능</a:t>
            </a: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ko-KR" altLang="en-US" dirty="0" err="1" smtClean="0"/>
              <a:t>캐피탈</a:t>
            </a:r>
            <a:r>
              <a:rPr lang="ko-KR" altLang="en-US" dirty="0" smtClean="0"/>
              <a:t> 운송관리시스템</a:t>
            </a:r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ko-KR" altLang="en-US" dirty="0" err="1" smtClean="0"/>
              <a:t>에스원</a:t>
            </a:r>
            <a:endParaRPr lang="ko-KR" altLang="en-US" dirty="0"/>
          </a:p>
        </p:txBody>
      </p:sp>
      <p:sp>
        <p:nvSpPr>
          <p:cNvPr id="61" name="텍스트 개체 틀 2"/>
          <p:cNvSpPr>
            <a:spLocks noGrp="1"/>
          </p:cNvSpPr>
          <p:nvPr/>
        </p:nvSpPr>
        <p:spPr bwMode="auto">
          <a:xfrm>
            <a:off x="4936580" y="39159"/>
            <a:ext cx="1143000" cy="25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mtClean="0">
              <a:solidFill>
                <a:prstClr val="black"/>
              </a:solidFill>
            </a:endParaRPr>
          </a:p>
        </p:txBody>
      </p:sp>
      <p:sp>
        <p:nvSpPr>
          <p:cNvPr id="248" name="타원 247"/>
          <p:cNvSpPr/>
          <p:nvPr/>
        </p:nvSpPr>
        <p:spPr>
          <a:xfrm>
            <a:off x="4736992" y="2173799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8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250" name="직사각형 249"/>
          <p:cNvSpPr/>
          <p:nvPr/>
        </p:nvSpPr>
        <p:spPr>
          <a:xfrm>
            <a:off x="203913" y="718948"/>
            <a:ext cx="3524951" cy="5612850"/>
          </a:xfrm>
          <a:prstGeom prst="rect">
            <a:avLst/>
          </a:prstGeom>
          <a:solidFill>
            <a:srgbClr val="FFFFFF"/>
          </a:solidFill>
          <a:ln w="3175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8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251" name="타원 250"/>
          <p:cNvSpPr/>
          <p:nvPr/>
        </p:nvSpPr>
        <p:spPr>
          <a:xfrm>
            <a:off x="787089" y="985360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1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252" name="타원 251"/>
          <p:cNvSpPr/>
          <p:nvPr/>
        </p:nvSpPr>
        <p:spPr>
          <a:xfrm>
            <a:off x="990199" y="1948914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2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grpSp>
        <p:nvGrpSpPr>
          <p:cNvPr id="253" name="그룹 252"/>
          <p:cNvGrpSpPr/>
          <p:nvPr/>
        </p:nvGrpSpPr>
        <p:grpSpPr>
          <a:xfrm>
            <a:off x="635599" y="3560990"/>
            <a:ext cx="2651692" cy="612000"/>
            <a:chOff x="461908" y="2393841"/>
            <a:chExt cx="2651692" cy="612000"/>
          </a:xfrm>
        </p:grpSpPr>
        <p:grpSp>
          <p:nvGrpSpPr>
            <p:cNvPr id="254" name="그룹 253"/>
            <p:cNvGrpSpPr/>
            <p:nvPr/>
          </p:nvGrpSpPr>
          <p:grpSpPr>
            <a:xfrm>
              <a:off x="461908" y="2393841"/>
              <a:ext cx="612000" cy="612000"/>
              <a:chOff x="6083337" y="1021831"/>
              <a:chExt cx="612000" cy="612000"/>
            </a:xfrm>
          </p:grpSpPr>
          <p:sp>
            <p:nvSpPr>
              <p:cNvPr id="261" name="타원 260"/>
              <p:cNvSpPr/>
              <p:nvPr/>
            </p:nvSpPr>
            <p:spPr>
              <a:xfrm>
                <a:off x="6083337" y="1021831"/>
                <a:ext cx="612000" cy="612000"/>
              </a:xfrm>
              <a:prstGeom prst="ellipse">
                <a:avLst/>
              </a:prstGeom>
              <a:solidFill>
                <a:srgbClr val="FFFFFF">
                  <a:lumMod val="85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  <p:sp>
            <p:nvSpPr>
              <p:cNvPr id="262" name="타원 261"/>
              <p:cNvSpPr/>
              <p:nvPr/>
            </p:nvSpPr>
            <p:spPr>
              <a:xfrm>
                <a:off x="6155337" y="1093831"/>
                <a:ext cx="468000" cy="468000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</p:grpSp>
        <p:grpSp>
          <p:nvGrpSpPr>
            <p:cNvPr id="255" name="그룹 254"/>
            <p:cNvGrpSpPr/>
            <p:nvPr/>
          </p:nvGrpSpPr>
          <p:grpSpPr>
            <a:xfrm>
              <a:off x="1481754" y="2393841"/>
              <a:ext cx="612000" cy="612000"/>
              <a:chOff x="6083337" y="1021831"/>
              <a:chExt cx="612000" cy="612000"/>
            </a:xfrm>
          </p:grpSpPr>
          <p:sp>
            <p:nvSpPr>
              <p:cNvPr id="259" name="타원 258"/>
              <p:cNvSpPr/>
              <p:nvPr/>
            </p:nvSpPr>
            <p:spPr>
              <a:xfrm>
                <a:off x="6083337" y="1021831"/>
                <a:ext cx="612000" cy="612000"/>
              </a:xfrm>
              <a:prstGeom prst="ellipse">
                <a:avLst/>
              </a:prstGeom>
              <a:solidFill>
                <a:srgbClr val="FFFFFF">
                  <a:lumMod val="85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  <p:sp>
            <p:nvSpPr>
              <p:cNvPr id="260" name="타원 259"/>
              <p:cNvSpPr/>
              <p:nvPr/>
            </p:nvSpPr>
            <p:spPr>
              <a:xfrm>
                <a:off x="6155337" y="1093831"/>
                <a:ext cx="468000" cy="468000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</p:grpSp>
        <p:grpSp>
          <p:nvGrpSpPr>
            <p:cNvPr id="256" name="그룹 255"/>
            <p:cNvGrpSpPr/>
            <p:nvPr/>
          </p:nvGrpSpPr>
          <p:grpSpPr>
            <a:xfrm>
              <a:off x="2501600" y="2393841"/>
              <a:ext cx="612000" cy="612000"/>
              <a:chOff x="6083337" y="1021831"/>
              <a:chExt cx="612000" cy="612000"/>
            </a:xfrm>
          </p:grpSpPr>
          <p:sp>
            <p:nvSpPr>
              <p:cNvPr id="257" name="타원 256"/>
              <p:cNvSpPr/>
              <p:nvPr/>
            </p:nvSpPr>
            <p:spPr>
              <a:xfrm>
                <a:off x="6083337" y="1021831"/>
                <a:ext cx="612000" cy="612000"/>
              </a:xfrm>
              <a:prstGeom prst="ellipse">
                <a:avLst/>
              </a:prstGeom>
              <a:solidFill>
                <a:srgbClr val="FFFFFF">
                  <a:lumMod val="85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  <p:sp>
            <p:nvSpPr>
              <p:cNvPr id="258" name="타원 257"/>
              <p:cNvSpPr/>
              <p:nvPr/>
            </p:nvSpPr>
            <p:spPr>
              <a:xfrm>
                <a:off x="6155337" y="1093831"/>
                <a:ext cx="468000" cy="468000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</p:grpSp>
      </p:grpSp>
      <p:grpSp>
        <p:nvGrpSpPr>
          <p:cNvPr id="263" name="그룹 262"/>
          <p:cNvGrpSpPr/>
          <p:nvPr/>
        </p:nvGrpSpPr>
        <p:grpSpPr>
          <a:xfrm>
            <a:off x="635599" y="4882823"/>
            <a:ext cx="2651692" cy="612000"/>
            <a:chOff x="461908" y="2393841"/>
            <a:chExt cx="2651692" cy="612000"/>
          </a:xfrm>
        </p:grpSpPr>
        <p:grpSp>
          <p:nvGrpSpPr>
            <p:cNvPr id="264" name="그룹 263"/>
            <p:cNvGrpSpPr/>
            <p:nvPr/>
          </p:nvGrpSpPr>
          <p:grpSpPr>
            <a:xfrm>
              <a:off x="461908" y="2393841"/>
              <a:ext cx="612000" cy="612000"/>
              <a:chOff x="6083337" y="1021831"/>
              <a:chExt cx="612000" cy="612000"/>
            </a:xfrm>
          </p:grpSpPr>
          <p:sp>
            <p:nvSpPr>
              <p:cNvPr id="271" name="타원 270"/>
              <p:cNvSpPr/>
              <p:nvPr/>
            </p:nvSpPr>
            <p:spPr>
              <a:xfrm>
                <a:off x="6083337" y="1021831"/>
                <a:ext cx="612000" cy="612000"/>
              </a:xfrm>
              <a:prstGeom prst="ellipse">
                <a:avLst/>
              </a:prstGeom>
              <a:solidFill>
                <a:srgbClr val="FFFFFF">
                  <a:lumMod val="85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  <p:sp>
            <p:nvSpPr>
              <p:cNvPr id="272" name="타원 271"/>
              <p:cNvSpPr/>
              <p:nvPr/>
            </p:nvSpPr>
            <p:spPr>
              <a:xfrm>
                <a:off x="6155337" y="1093831"/>
                <a:ext cx="468000" cy="468000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</p:grpSp>
        <p:grpSp>
          <p:nvGrpSpPr>
            <p:cNvPr id="265" name="그룹 264"/>
            <p:cNvGrpSpPr/>
            <p:nvPr/>
          </p:nvGrpSpPr>
          <p:grpSpPr>
            <a:xfrm>
              <a:off x="1481754" y="2393841"/>
              <a:ext cx="612000" cy="612000"/>
              <a:chOff x="6083337" y="1021831"/>
              <a:chExt cx="612000" cy="612000"/>
            </a:xfrm>
          </p:grpSpPr>
          <p:sp>
            <p:nvSpPr>
              <p:cNvPr id="269" name="타원 268"/>
              <p:cNvSpPr/>
              <p:nvPr/>
            </p:nvSpPr>
            <p:spPr>
              <a:xfrm>
                <a:off x="6083337" y="1021831"/>
                <a:ext cx="612000" cy="612000"/>
              </a:xfrm>
              <a:prstGeom prst="ellipse">
                <a:avLst/>
              </a:prstGeom>
              <a:solidFill>
                <a:srgbClr val="FFFFFF">
                  <a:lumMod val="85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  <p:sp>
            <p:nvSpPr>
              <p:cNvPr id="270" name="타원 269"/>
              <p:cNvSpPr/>
              <p:nvPr/>
            </p:nvSpPr>
            <p:spPr>
              <a:xfrm>
                <a:off x="6155337" y="1093831"/>
                <a:ext cx="468000" cy="468000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</p:grpSp>
        <p:grpSp>
          <p:nvGrpSpPr>
            <p:cNvPr id="266" name="그룹 265"/>
            <p:cNvGrpSpPr/>
            <p:nvPr/>
          </p:nvGrpSpPr>
          <p:grpSpPr>
            <a:xfrm>
              <a:off x="2501600" y="2393841"/>
              <a:ext cx="612000" cy="612000"/>
              <a:chOff x="6083337" y="1021831"/>
              <a:chExt cx="612000" cy="612000"/>
            </a:xfrm>
          </p:grpSpPr>
          <p:sp>
            <p:nvSpPr>
              <p:cNvPr id="267" name="타원 266"/>
              <p:cNvSpPr/>
              <p:nvPr/>
            </p:nvSpPr>
            <p:spPr>
              <a:xfrm>
                <a:off x="6083337" y="1021831"/>
                <a:ext cx="612000" cy="612000"/>
              </a:xfrm>
              <a:prstGeom prst="ellipse">
                <a:avLst/>
              </a:prstGeom>
              <a:solidFill>
                <a:srgbClr val="FFFFFF">
                  <a:lumMod val="85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  <p:sp>
            <p:nvSpPr>
              <p:cNvPr id="268" name="타원 267"/>
              <p:cNvSpPr/>
              <p:nvPr/>
            </p:nvSpPr>
            <p:spPr>
              <a:xfrm>
                <a:off x="6155337" y="1093831"/>
                <a:ext cx="468000" cy="468000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</p:grpSp>
      </p:grpSp>
      <p:sp>
        <p:nvSpPr>
          <p:cNvPr id="274" name="타원 273"/>
          <p:cNvSpPr/>
          <p:nvPr/>
        </p:nvSpPr>
        <p:spPr>
          <a:xfrm>
            <a:off x="656499" y="2319629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3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275" name="타원 274"/>
          <p:cNvSpPr/>
          <p:nvPr/>
        </p:nvSpPr>
        <p:spPr>
          <a:xfrm>
            <a:off x="848560" y="5707685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6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276" name="타원 275"/>
          <p:cNvSpPr/>
          <p:nvPr/>
        </p:nvSpPr>
        <p:spPr>
          <a:xfrm>
            <a:off x="2060970" y="5719287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7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grpSp>
        <p:nvGrpSpPr>
          <p:cNvPr id="277" name="그룹 276"/>
          <p:cNvGrpSpPr/>
          <p:nvPr/>
        </p:nvGrpSpPr>
        <p:grpSpPr>
          <a:xfrm>
            <a:off x="635599" y="2384316"/>
            <a:ext cx="2651692" cy="612000"/>
            <a:chOff x="481089" y="2393841"/>
            <a:chExt cx="2651692" cy="612000"/>
          </a:xfrm>
        </p:grpSpPr>
        <p:sp>
          <p:nvSpPr>
            <p:cNvPr id="278" name="타원 277"/>
            <p:cNvSpPr/>
            <p:nvPr/>
          </p:nvSpPr>
          <p:spPr>
            <a:xfrm>
              <a:off x="481089" y="2393841"/>
              <a:ext cx="612000" cy="612000"/>
            </a:xfrm>
            <a:prstGeom prst="ellipse">
              <a:avLst/>
            </a:prstGeom>
            <a:solidFill>
              <a:srgbClr val="FFFFFF">
                <a:lumMod val="85000"/>
              </a:srgbClr>
            </a:solidFill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279" name="타원 278"/>
            <p:cNvSpPr/>
            <p:nvPr/>
          </p:nvSpPr>
          <p:spPr>
            <a:xfrm>
              <a:off x="1500935" y="2393841"/>
              <a:ext cx="612000" cy="612000"/>
            </a:xfrm>
            <a:prstGeom prst="ellipse">
              <a:avLst/>
            </a:prstGeom>
            <a:solidFill>
              <a:srgbClr val="FFFFFF">
                <a:lumMod val="85000"/>
              </a:srgbClr>
            </a:solidFill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280" name="타원 279"/>
            <p:cNvSpPr/>
            <p:nvPr/>
          </p:nvSpPr>
          <p:spPr>
            <a:xfrm>
              <a:off x="2520781" y="2393841"/>
              <a:ext cx="612000" cy="612000"/>
            </a:xfrm>
            <a:prstGeom prst="ellipse">
              <a:avLst/>
            </a:prstGeom>
            <a:solidFill>
              <a:srgbClr val="FFFFFF">
                <a:lumMod val="85000"/>
              </a:srgbClr>
            </a:solidFill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endParaRPr>
            </a:p>
          </p:txBody>
        </p:sp>
        <p:grpSp>
          <p:nvGrpSpPr>
            <p:cNvPr id="281" name="그룹 280"/>
            <p:cNvGrpSpPr/>
            <p:nvPr/>
          </p:nvGrpSpPr>
          <p:grpSpPr>
            <a:xfrm>
              <a:off x="947412" y="2609841"/>
              <a:ext cx="1766375" cy="180000"/>
              <a:chOff x="947412" y="2609841"/>
              <a:chExt cx="1766375" cy="180000"/>
            </a:xfrm>
          </p:grpSpPr>
          <p:sp>
            <p:nvSpPr>
              <p:cNvPr id="285" name="직사각형 284"/>
              <p:cNvSpPr/>
              <p:nvPr/>
            </p:nvSpPr>
            <p:spPr>
              <a:xfrm>
                <a:off x="947412" y="2609841"/>
                <a:ext cx="744852" cy="180000"/>
              </a:xfrm>
              <a:prstGeom prst="rect">
                <a:avLst/>
              </a:prstGeom>
              <a:solidFill>
                <a:srgbClr val="FFFFFF">
                  <a:lumMod val="85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  <p:sp>
            <p:nvSpPr>
              <p:cNvPr id="286" name="직사각형 285"/>
              <p:cNvSpPr/>
              <p:nvPr/>
            </p:nvSpPr>
            <p:spPr>
              <a:xfrm>
                <a:off x="947412" y="2668251"/>
                <a:ext cx="744852" cy="63180"/>
              </a:xfrm>
              <a:prstGeom prst="rect">
                <a:avLst/>
              </a:prstGeom>
              <a:solidFill>
                <a:srgbClr val="00CC99">
                  <a:lumMod val="60000"/>
                  <a:lumOff val="40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  <p:sp>
            <p:nvSpPr>
              <p:cNvPr id="287" name="직사각형 286"/>
              <p:cNvSpPr/>
              <p:nvPr/>
            </p:nvSpPr>
            <p:spPr>
              <a:xfrm>
                <a:off x="1968935" y="2609841"/>
                <a:ext cx="744852" cy="180000"/>
              </a:xfrm>
              <a:prstGeom prst="rect">
                <a:avLst/>
              </a:prstGeom>
              <a:solidFill>
                <a:srgbClr val="FFFFFF">
                  <a:lumMod val="85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  <p:sp>
            <p:nvSpPr>
              <p:cNvPr id="288" name="직사각형 287"/>
              <p:cNvSpPr/>
              <p:nvPr/>
            </p:nvSpPr>
            <p:spPr>
              <a:xfrm>
                <a:off x="1968935" y="2668251"/>
                <a:ext cx="744852" cy="63180"/>
              </a:xfrm>
              <a:prstGeom prst="rect">
                <a:avLst/>
              </a:prstGeom>
              <a:solidFill>
                <a:srgbClr val="00CC99">
                  <a:lumMod val="60000"/>
                  <a:lumOff val="40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</p:grpSp>
        <p:sp>
          <p:nvSpPr>
            <p:cNvPr id="282" name="타원 281"/>
            <p:cNvSpPr/>
            <p:nvPr/>
          </p:nvSpPr>
          <p:spPr>
            <a:xfrm>
              <a:off x="553089" y="2465841"/>
              <a:ext cx="468000" cy="468000"/>
            </a:xfrm>
            <a:prstGeom prst="ellipse">
              <a:avLst/>
            </a:prstGeom>
            <a:solidFill>
              <a:srgbClr val="00CC99">
                <a:lumMod val="60000"/>
                <a:lumOff val="40000"/>
              </a:srgbClr>
            </a:solidFill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283" name="타원 282"/>
            <p:cNvSpPr/>
            <p:nvPr/>
          </p:nvSpPr>
          <p:spPr>
            <a:xfrm>
              <a:off x="1572935" y="2465841"/>
              <a:ext cx="468000" cy="468000"/>
            </a:xfrm>
            <a:prstGeom prst="ellipse">
              <a:avLst/>
            </a:prstGeom>
            <a:solidFill>
              <a:srgbClr val="00CC99">
                <a:lumMod val="60000"/>
                <a:lumOff val="40000"/>
              </a:srgbClr>
            </a:solidFill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284" name="타원 283"/>
            <p:cNvSpPr/>
            <p:nvPr/>
          </p:nvSpPr>
          <p:spPr>
            <a:xfrm>
              <a:off x="2592781" y="2465841"/>
              <a:ext cx="468000" cy="468000"/>
            </a:xfrm>
            <a:prstGeom prst="ellipse">
              <a:avLst/>
            </a:prstGeom>
            <a:solidFill>
              <a:srgbClr val="00CC99">
                <a:lumMod val="60000"/>
                <a:lumOff val="40000"/>
              </a:srgbClr>
            </a:solidFill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endParaRPr>
            </a:p>
          </p:txBody>
        </p:sp>
      </p:grpSp>
      <p:sp>
        <p:nvSpPr>
          <p:cNvPr id="289" name="타원 288"/>
          <p:cNvSpPr/>
          <p:nvPr/>
        </p:nvSpPr>
        <p:spPr>
          <a:xfrm>
            <a:off x="656499" y="3488990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5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290" name="타원 289"/>
          <p:cNvSpPr/>
          <p:nvPr/>
        </p:nvSpPr>
        <p:spPr>
          <a:xfrm>
            <a:off x="1402348" y="2463629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4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pic>
        <p:nvPicPr>
          <p:cNvPr id="29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47802" y="833885"/>
            <a:ext cx="286122" cy="286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3" name="Picture 3" descr="C:\Users\HQ0384\Desktop\메뉴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346" y="846237"/>
            <a:ext cx="252040" cy="288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94" name="직선 연결선 293"/>
          <p:cNvCxnSpPr/>
          <p:nvPr/>
        </p:nvCxnSpPr>
        <p:spPr>
          <a:xfrm>
            <a:off x="186754" y="1294067"/>
            <a:ext cx="3524952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5" name="모서리가 둥근 직사각형 294"/>
          <p:cNvSpPr/>
          <p:nvPr/>
        </p:nvSpPr>
        <p:spPr>
          <a:xfrm>
            <a:off x="2238870" y="5745679"/>
            <a:ext cx="857256" cy="354015"/>
          </a:xfrm>
          <a:prstGeom prst="roundRect">
            <a:avLst>
              <a:gd name="adj" fmla="val 4924"/>
            </a:avLst>
          </a:prstGeom>
          <a:solidFill>
            <a:schemeClr val="accent1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등</a:t>
            </a:r>
            <a:r>
              <a:rPr lang="ko-KR" altLang="en-US" sz="800" dirty="0">
                <a:solidFill>
                  <a:schemeClr val="bg1"/>
                </a:solidFill>
              </a:rPr>
              <a:t>록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296" name="모서리가 둥근 직사각형 295"/>
          <p:cNvSpPr/>
          <p:nvPr/>
        </p:nvSpPr>
        <p:spPr>
          <a:xfrm>
            <a:off x="1002094" y="5761831"/>
            <a:ext cx="772975" cy="313480"/>
          </a:xfrm>
          <a:prstGeom prst="roundRect">
            <a:avLst>
              <a:gd name="adj" fmla="val 4924"/>
            </a:avLst>
          </a:prstGeom>
          <a:solidFill>
            <a:schemeClr val="bg1">
              <a:lumMod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취소</a:t>
            </a:r>
          </a:p>
        </p:txBody>
      </p:sp>
      <p:grpSp>
        <p:nvGrpSpPr>
          <p:cNvPr id="297" name="그룹 296"/>
          <p:cNvGrpSpPr/>
          <p:nvPr/>
        </p:nvGrpSpPr>
        <p:grpSpPr>
          <a:xfrm>
            <a:off x="4907207" y="2241624"/>
            <a:ext cx="1814488" cy="1077383"/>
            <a:chOff x="7905328" y="2238308"/>
            <a:chExt cx="1814488" cy="1077383"/>
          </a:xfrm>
        </p:grpSpPr>
        <p:sp>
          <p:nvSpPr>
            <p:cNvPr id="298" name="직사각형 297"/>
            <p:cNvSpPr/>
            <p:nvPr/>
          </p:nvSpPr>
          <p:spPr>
            <a:xfrm>
              <a:off x="7905328" y="2238308"/>
              <a:ext cx="1800200" cy="974668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>
                <a:solidFill>
                  <a:srgbClr val="0000FF"/>
                </a:solidFill>
              </a:endParaRPr>
            </a:p>
          </p:txBody>
        </p:sp>
        <p:sp>
          <p:nvSpPr>
            <p:cNvPr id="299" name="직사각형 298"/>
            <p:cNvSpPr/>
            <p:nvPr/>
          </p:nvSpPr>
          <p:spPr>
            <a:xfrm>
              <a:off x="7905328" y="2490933"/>
              <a:ext cx="1800200" cy="824758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prstClr val="black"/>
                </a:solidFill>
              </a:endParaRPr>
            </a:p>
          </p:txBody>
        </p:sp>
        <p:sp>
          <p:nvSpPr>
            <p:cNvPr id="300" name="TextBox 299"/>
            <p:cNvSpPr txBox="1"/>
            <p:nvPr/>
          </p:nvSpPr>
          <p:spPr bwMode="auto">
            <a:xfrm>
              <a:off x="7924776" y="2242483"/>
              <a:ext cx="643482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rtlCol="0">
              <a:spAutoFit/>
            </a:bodyPr>
            <a:lstStyle/>
            <a:p>
              <a:r>
                <a:rPr kumimoji="0" lang="ko-KR" altLang="en-US" sz="1000" b="1" dirty="0" smtClean="0">
                  <a:solidFill>
                    <a:prstClr val="white"/>
                  </a:solidFill>
                  <a:latin typeface="맑은 고딕" pitchFamily="50" charset="-127"/>
                  <a:ea typeface="맑은 고딕" pitchFamily="50" charset="-127"/>
                </a:rPr>
                <a:t>알림</a:t>
              </a:r>
              <a:endParaRPr kumimoji="0" lang="ko-KR" altLang="en-US" sz="1000" b="1" dirty="0">
                <a:solidFill>
                  <a:prstClr val="white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301" name="TextBox 300"/>
            <p:cNvSpPr txBox="1"/>
            <p:nvPr/>
          </p:nvSpPr>
          <p:spPr bwMode="auto">
            <a:xfrm>
              <a:off x="7919616" y="2557866"/>
              <a:ext cx="1800200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rtlCol="0">
              <a:spAutoFit/>
            </a:bodyPr>
            <a:lstStyle/>
            <a:p>
              <a:r>
                <a:rPr kumimoji="0" lang="ko-KR" altLang="en-US" sz="800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패턴 등록이 완료되었습니다</a:t>
              </a:r>
              <a:r>
                <a:rPr kumimoji="0" lang="en-US" altLang="ko-KR" sz="800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.</a:t>
              </a:r>
              <a:endParaRPr kumimoji="0" lang="en-US" altLang="ko-KR" sz="80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r>
                <a:rPr kumimoji="0" lang="ko-KR" altLang="en-US" sz="800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다음 </a:t>
              </a:r>
              <a:r>
                <a:rPr kumimoji="0" lang="ko-KR" altLang="en-US" sz="800" dirty="0" err="1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로그인부터</a:t>
              </a:r>
              <a:r>
                <a:rPr kumimoji="0" lang="ko-KR" altLang="en-US" sz="800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 패턴으로 로그인</a:t>
              </a:r>
              <a:endParaRPr kumimoji="0" lang="en-US" altLang="ko-KR" sz="80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r>
                <a:rPr kumimoji="0" lang="ko-KR" altLang="en-US" sz="800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하실 수 있습니다</a:t>
              </a:r>
              <a:r>
                <a:rPr kumimoji="0" lang="en-US" altLang="ko-KR" sz="800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.</a:t>
              </a:r>
            </a:p>
          </p:txBody>
        </p:sp>
        <p:sp>
          <p:nvSpPr>
            <p:cNvPr id="302" name="모서리가 둥근 직사각형 301"/>
            <p:cNvSpPr/>
            <p:nvPr/>
          </p:nvSpPr>
          <p:spPr>
            <a:xfrm>
              <a:off x="8599193" y="3070985"/>
              <a:ext cx="421467" cy="140935"/>
            </a:xfrm>
            <a:prstGeom prst="roundRect">
              <a:avLst>
                <a:gd name="adj" fmla="val 4924"/>
              </a:avLst>
            </a:prstGeom>
            <a:solidFill>
              <a:schemeClr val="accent1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dirty="0" smtClean="0">
                  <a:solidFill>
                    <a:prstClr val="white"/>
                  </a:solidFill>
                </a:rPr>
                <a:t>확인</a:t>
              </a:r>
            </a:p>
          </p:txBody>
        </p:sp>
      </p:grpSp>
      <p:sp>
        <p:nvSpPr>
          <p:cNvPr id="66" name="직사각형 65"/>
          <p:cNvSpPr/>
          <p:nvPr/>
        </p:nvSpPr>
        <p:spPr>
          <a:xfrm>
            <a:off x="1064568" y="1902024"/>
            <a:ext cx="2106667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9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확인을 위해 다시 한번 입력해주세요</a:t>
            </a:r>
            <a:r>
              <a:rPr lang="en-US" altLang="ko-KR" sz="900" b="1" dirty="0" smtClean="0">
                <a:solidFill>
                  <a:srgbClr val="000000">
                    <a:lumMod val="95000"/>
                    <a:lumOff val="5000"/>
                  </a:srgbClr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900" b="1" dirty="0">
              <a:solidFill>
                <a:srgbClr val="000000">
                  <a:lumMod val="95000"/>
                  <a:lumOff val="5000"/>
                </a:srgb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197257" y="1296984"/>
            <a:ext cx="3523974" cy="408813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68" name="왼쪽 화살표 67"/>
          <p:cNvSpPr/>
          <p:nvPr/>
        </p:nvSpPr>
        <p:spPr>
          <a:xfrm>
            <a:off x="251345" y="1369725"/>
            <a:ext cx="360041" cy="266269"/>
          </a:xfrm>
          <a:prstGeom prst="leftArrow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1280592" y="1312193"/>
            <a:ext cx="1467148" cy="381594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dirty="0" smtClean="0">
                <a:solidFill>
                  <a:schemeClr val="tx1"/>
                </a:solidFill>
              </a:rPr>
              <a:t>패턴등록</a:t>
            </a:r>
          </a:p>
        </p:txBody>
      </p:sp>
      <p:sp>
        <p:nvSpPr>
          <p:cNvPr id="70" name="타원 69"/>
          <p:cNvSpPr/>
          <p:nvPr/>
        </p:nvSpPr>
        <p:spPr>
          <a:xfrm>
            <a:off x="186755" y="1365782"/>
            <a:ext cx="172592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kern="0" dirty="0">
                <a:solidFill>
                  <a:srgbClr val="FFFFFF"/>
                </a:solidFill>
                <a:latin typeface="굴림"/>
                <a:ea typeface="굴림"/>
              </a:rPr>
              <a:t>9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632068" y="788247"/>
            <a:ext cx="2691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현대캐피탈</a:t>
            </a:r>
            <a:r>
              <a:rPr lang="en-US" altLang="ko-KR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운송관리시스템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72445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직사각형 352"/>
          <p:cNvSpPr/>
          <p:nvPr/>
        </p:nvSpPr>
        <p:spPr>
          <a:xfrm>
            <a:off x="203913" y="718948"/>
            <a:ext cx="3524951" cy="5612850"/>
          </a:xfrm>
          <a:prstGeom prst="rect">
            <a:avLst/>
          </a:prstGeom>
          <a:solidFill>
            <a:srgbClr val="FFFFFF"/>
          </a:solidFill>
          <a:ln w="3175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8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60" name="제목 1"/>
          <p:cNvSpPr>
            <a:spLocks noGrp="1"/>
          </p:cNvSpPr>
          <p:nvPr/>
        </p:nvSpPr>
        <p:spPr bwMode="auto">
          <a:xfrm>
            <a:off x="952500" y="26459"/>
            <a:ext cx="3643313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dirty="0" smtClean="0">
                <a:solidFill>
                  <a:prstClr val="black"/>
                </a:solidFill>
              </a:rPr>
              <a:t>HCS-Mobile-01-1120</a:t>
            </a:r>
            <a:endParaRPr lang="ko-KR" altLang="en-US" dirty="0" smtClean="0">
              <a:solidFill>
                <a:prstClr val="black"/>
              </a:solidFill>
            </a:endParaRPr>
          </a:p>
        </p:txBody>
      </p:sp>
      <p:sp>
        <p:nvSpPr>
          <p:cNvPr id="62" name="텍스트 개체 틀 3"/>
          <p:cNvSpPr>
            <a:spLocks noGrp="1"/>
          </p:cNvSpPr>
          <p:nvPr/>
        </p:nvSpPr>
        <p:spPr bwMode="auto">
          <a:xfrm>
            <a:off x="7743825" y="864659"/>
            <a:ext cx="2066925" cy="600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lang="ko-KR" alt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>
              <a:solidFill>
                <a:prstClr val="black"/>
              </a:solidFill>
            </a:endParaRPr>
          </a:p>
        </p:txBody>
      </p:sp>
      <p:sp>
        <p:nvSpPr>
          <p:cNvPr id="63" name="텍스트 개체 틀 4"/>
          <p:cNvSpPr>
            <a:spLocks noGrp="1"/>
          </p:cNvSpPr>
          <p:nvPr/>
        </p:nvSpPr>
        <p:spPr bwMode="auto">
          <a:xfrm>
            <a:off x="5291138" y="321734"/>
            <a:ext cx="3021060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ko-KR" altLang="en-US" dirty="0" smtClean="0">
                <a:solidFill>
                  <a:prstClr val="black"/>
                </a:solidFill>
              </a:rPr>
              <a:t>패턴 등록 화면입니다</a:t>
            </a:r>
            <a:r>
              <a:rPr lang="en-US" altLang="ko-KR" dirty="0" smtClean="0">
                <a:solidFill>
                  <a:prstClr val="black"/>
                </a:solidFill>
              </a:rPr>
              <a:t>.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64" name="텍스트 개체 틀 5"/>
          <p:cNvSpPr>
            <a:spLocks noGrp="1"/>
          </p:cNvSpPr>
          <p:nvPr/>
        </p:nvSpPr>
        <p:spPr bwMode="auto">
          <a:xfrm>
            <a:off x="1021655" y="312209"/>
            <a:ext cx="364331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 smtClean="0">
                <a:solidFill>
                  <a:prstClr val="black"/>
                </a:solidFill>
              </a:rPr>
              <a:t> Home &gt; </a:t>
            </a:r>
            <a:r>
              <a:rPr lang="ko-KR" altLang="en-US" dirty="0" smtClean="0">
                <a:solidFill>
                  <a:prstClr val="black"/>
                </a:solidFill>
              </a:rPr>
              <a:t>로그인 </a:t>
            </a:r>
            <a:r>
              <a:rPr lang="en-US" altLang="ko-KR" dirty="0" smtClean="0">
                <a:solidFill>
                  <a:prstClr val="black"/>
                </a:solidFill>
              </a:rPr>
              <a:t>&gt; </a:t>
            </a:r>
            <a:r>
              <a:rPr lang="ko-KR" altLang="en-US" dirty="0" smtClean="0">
                <a:solidFill>
                  <a:prstClr val="black"/>
                </a:solidFill>
              </a:rPr>
              <a:t>패턴 등록</a:t>
            </a:r>
            <a:endParaRPr lang="en-US" altLang="ko-KR" dirty="0" smtClean="0">
              <a:solidFill>
                <a:prstClr val="black"/>
              </a:solidFill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smtClean="0"/>
              <a:t>팝업 타이들</a:t>
            </a:r>
            <a:endParaRPr lang="en-US" altLang="ko-KR" sz="900" dirty="0" smtClean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smtClean="0"/>
              <a:t>패턴 등록 안내</a:t>
            </a:r>
            <a:endParaRPr lang="en-US" altLang="ko-KR" sz="900" dirty="0" smtClean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smtClean="0"/>
              <a:t>패턴 연결된 점 표시</a:t>
            </a:r>
            <a:endParaRPr lang="en-US" altLang="ko-KR" sz="900" dirty="0" smtClean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smtClean="0"/>
              <a:t>패턴 연결선 표시</a:t>
            </a:r>
            <a:endParaRPr lang="en-US" altLang="ko-KR" sz="900" dirty="0" smtClean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smtClean="0"/>
              <a:t>연결되지 않은 점 표시</a:t>
            </a:r>
            <a:endParaRPr lang="en-US" altLang="ko-KR" sz="900" dirty="0" smtClean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smtClean="0"/>
              <a:t>그려진 패턴 지우기</a:t>
            </a:r>
            <a:endParaRPr lang="en-US" altLang="ko-KR" sz="900" dirty="0" smtClean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smtClean="0"/>
              <a:t>패턴 확인 화면으로 이동</a:t>
            </a:r>
            <a:endParaRPr lang="en-US" altLang="ko-KR" sz="900" dirty="0" smtClean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smtClean="0"/>
              <a:t>패턴 등록 안내 팝업</a:t>
            </a:r>
            <a:endParaRPr lang="en-US" altLang="ko-KR" sz="900" dirty="0" smtClean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smtClean="0"/>
              <a:t>팝업을 닫고 메인 화면으로 이동</a:t>
            </a:r>
            <a:endParaRPr lang="en-US" altLang="ko-KR" sz="900" dirty="0" smtClean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smtClean="0"/>
              <a:t>팝업을 닫고 패턴 등록 화면으로 이동</a:t>
            </a:r>
            <a:endParaRPr lang="en-US" altLang="ko-KR" sz="900" dirty="0" smtClean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smtClean="0"/>
              <a:t>패턴 등록 취소 </a:t>
            </a:r>
            <a:r>
              <a:rPr lang="ko-KR" altLang="en-US" sz="900" dirty="0" err="1" smtClean="0"/>
              <a:t>알럿</a:t>
            </a:r>
            <a:r>
              <a:rPr lang="ko-KR" altLang="en-US" sz="900" dirty="0" smtClean="0"/>
              <a:t> 메시지</a:t>
            </a:r>
            <a:endParaRPr lang="en-US" altLang="ko-KR" sz="900" dirty="0" smtClean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err="1" smtClean="0"/>
              <a:t>알럿을</a:t>
            </a:r>
            <a:r>
              <a:rPr lang="ko-KR" altLang="en-US" sz="900" dirty="0" smtClean="0"/>
              <a:t> 닫고 패턴 다시 등록 대기</a:t>
            </a:r>
            <a:endParaRPr lang="en-US" altLang="ko-KR" sz="900" dirty="0" smtClean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smtClean="0"/>
              <a:t>패턴 등록 취소</a:t>
            </a:r>
            <a:r>
              <a:rPr lang="en-US" altLang="ko-KR" sz="900" dirty="0" smtClean="0"/>
              <a:t>, </a:t>
            </a:r>
            <a:r>
              <a:rPr lang="ko-KR" altLang="en-US" sz="900" dirty="0" smtClean="0"/>
              <a:t>취소 후 메인 화면으로 이동</a:t>
            </a:r>
            <a:endParaRPr lang="en-US" altLang="ko-KR" sz="900" dirty="0" smtClean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smtClean="0"/>
              <a:t>패턴 등록 취소</a:t>
            </a:r>
            <a:r>
              <a:rPr lang="en-US" altLang="ko-KR" sz="900" dirty="0"/>
              <a:t> </a:t>
            </a:r>
            <a:r>
              <a:rPr lang="ko-KR" altLang="en-US" sz="900" dirty="0" smtClean="0"/>
              <a:t>버튼</a:t>
            </a:r>
            <a:r>
              <a:rPr lang="en-US" altLang="ko-KR" sz="900" dirty="0" smtClean="0"/>
              <a:t>, </a:t>
            </a:r>
            <a:r>
              <a:rPr lang="ko-KR" altLang="en-US" sz="900" dirty="0" smtClean="0"/>
              <a:t>취소 후 </a:t>
            </a:r>
            <a:r>
              <a:rPr lang="ko-KR" altLang="en-US" sz="900" dirty="0" err="1" smtClean="0"/>
              <a:t>메인화면으로</a:t>
            </a:r>
            <a:r>
              <a:rPr lang="ko-KR" altLang="en-US" sz="900" dirty="0" smtClean="0"/>
              <a:t> 이동</a:t>
            </a:r>
            <a:endParaRPr lang="en-US" altLang="ko-KR" sz="900" dirty="0" smtClean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smtClean="0"/>
              <a:t>패턴 사용 중지 버튼</a:t>
            </a:r>
            <a:endParaRPr lang="en-US" altLang="ko-KR" sz="900" dirty="0" smtClean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smtClean="0"/>
              <a:t>패턴 사용 중지 확인 </a:t>
            </a:r>
            <a:r>
              <a:rPr lang="ko-KR" altLang="en-US" sz="900" dirty="0" err="1" smtClean="0"/>
              <a:t>알럿</a:t>
            </a:r>
            <a:endParaRPr lang="en-US" altLang="ko-KR" sz="900" dirty="0" smtClean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smtClean="0"/>
              <a:t>패턴 사용 중지 안내 </a:t>
            </a:r>
            <a:r>
              <a:rPr lang="ko-KR" altLang="en-US" sz="900" dirty="0" err="1" smtClean="0"/>
              <a:t>알럿</a:t>
            </a:r>
            <a:endParaRPr lang="en-US" altLang="ko-KR" sz="900" dirty="0" smtClean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smtClean="0"/>
              <a:t>패턴 등록 취소</a:t>
            </a:r>
            <a:r>
              <a:rPr lang="en-US" altLang="ko-KR" sz="900" dirty="0" smtClean="0"/>
              <a:t>, </a:t>
            </a:r>
            <a:r>
              <a:rPr lang="ko-KR" altLang="en-US" sz="900" dirty="0" smtClean="0"/>
              <a:t>회원 정보수정 화면으로 이동</a:t>
            </a:r>
            <a:endParaRPr lang="en-US" altLang="ko-KR" sz="900" dirty="0" smtClean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패턴 등록 방법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앱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최초 로그인시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회원정보 수정에서 패턴 변경 가능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ko-KR" altLang="en-US" dirty="0" err="1" smtClean="0"/>
              <a:t>캐피탈</a:t>
            </a:r>
            <a:r>
              <a:rPr lang="ko-KR" altLang="en-US" dirty="0" smtClean="0"/>
              <a:t> 운송관리시스템</a:t>
            </a: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24"/>
          </p:nvPr>
        </p:nvSpPr>
        <p:spPr>
          <a:xfrm>
            <a:off x="5332089" y="61876"/>
            <a:ext cx="1071001" cy="216000"/>
          </a:xfrm>
        </p:spPr>
        <p:txBody>
          <a:bodyPr/>
          <a:lstStyle/>
          <a:p>
            <a:r>
              <a:rPr lang="ko-KR" altLang="en-US" dirty="0" err="1" smtClean="0"/>
              <a:t>에스원</a:t>
            </a:r>
            <a:endParaRPr lang="ko-KR" altLang="en-US" dirty="0"/>
          </a:p>
        </p:txBody>
      </p:sp>
      <p:sp>
        <p:nvSpPr>
          <p:cNvPr id="61" name="텍스트 개체 틀 2"/>
          <p:cNvSpPr>
            <a:spLocks noGrp="1"/>
          </p:cNvSpPr>
          <p:nvPr/>
        </p:nvSpPr>
        <p:spPr bwMode="auto">
          <a:xfrm>
            <a:off x="4936580" y="39159"/>
            <a:ext cx="1143000" cy="25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mtClean="0">
              <a:solidFill>
                <a:prstClr val="black"/>
              </a:solidFill>
            </a:endParaRPr>
          </a:p>
        </p:txBody>
      </p:sp>
      <p:grpSp>
        <p:nvGrpSpPr>
          <p:cNvPr id="66" name="그룹 65"/>
          <p:cNvGrpSpPr/>
          <p:nvPr/>
        </p:nvGrpSpPr>
        <p:grpSpPr>
          <a:xfrm>
            <a:off x="4119632" y="3664181"/>
            <a:ext cx="1697479" cy="1060963"/>
            <a:chOff x="4481963" y="2610453"/>
            <a:chExt cx="2395404" cy="1335630"/>
          </a:xfrm>
        </p:grpSpPr>
        <p:grpSp>
          <p:nvGrpSpPr>
            <p:cNvPr id="67" name="그룹 66"/>
            <p:cNvGrpSpPr/>
            <p:nvPr/>
          </p:nvGrpSpPr>
          <p:grpSpPr>
            <a:xfrm>
              <a:off x="4481963" y="2610453"/>
              <a:ext cx="2395404" cy="1335630"/>
              <a:chOff x="4480630" y="2704635"/>
              <a:chExt cx="2395404" cy="1335630"/>
            </a:xfrm>
          </p:grpSpPr>
          <p:grpSp>
            <p:nvGrpSpPr>
              <p:cNvPr id="70" name="그룹 69"/>
              <p:cNvGrpSpPr/>
              <p:nvPr/>
            </p:nvGrpSpPr>
            <p:grpSpPr>
              <a:xfrm>
                <a:off x="4480630" y="2704635"/>
                <a:ext cx="2395404" cy="1335630"/>
                <a:chOff x="2717767" y="2577548"/>
                <a:chExt cx="2395404" cy="1335630"/>
              </a:xfrm>
            </p:grpSpPr>
            <p:sp>
              <p:nvSpPr>
                <p:cNvPr id="72" name="TextBox 71"/>
                <p:cNvSpPr txBox="1"/>
                <p:nvPr/>
              </p:nvSpPr>
              <p:spPr bwMode="auto">
                <a:xfrm>
                  <a:off x="3771399" y="2752009"/>
                  <a:ext cx="734496" cy="21544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kumimoji="0" lang="ko-KR" altLang="en-US" sz="800" dirty="0" smtClean="0">
                      <a:latin typeface="맑은 고딕" pitchFamily="50" charset="-127"/>
                      <a:ea typeface="맑은 고딕" pitchFamily="50" charset="-127"/>
                    </a:rPr>
                    <a:t>로그인 필요</a:t>
                  </a:r>
                  <a:endParaRPr kumimoji="0" lang="ko-KR" altLang="en-US" sz="800" dirty="0"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  <p:sp>
              <p:nvSpPr>
                <p:cNvPr id="73" name="직사각형 72"/>
                <p:cNvSpPr/>
                <p:nvPr/>
              </p:nvSpPr>
              <p:spPr>
                <a:xfrm>
                  <a:off x="2717767" y="2577548"/>
                  <a:ext cx="2395383" cy="1224136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8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74" name="직사각형 73"/>
                <p:cNvSpPr/>
                <p:nvPr/>
              </p:nvSpPr>
              <p:spPr>
                <a:xfrm>
                  <a:off x="2717767" y="2947551"/>
                  <a:ext cx="2395404" cy="965627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800" dirty="0" smtClean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5" name="TextBox 74"/>
                <p:cNvSpPr txBox="1"/>
                <p:nvPr/>
              </p:nvSpPr>
              <p:spPr bwMode="auto">
                <a:xfrm>
                  <a:off x="2724509" y="2585036"/>
                  <a:ext cx="682767" cy="30996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kumimoji="0" lang="ko-KR" altLang="en-US" sz="1000" b="1" dirty="0" smtClean="0">
                      <a:solidFill>
                        <a:schemeClr val="bg1"/>
                      </a:solidFill>
                      <a:latin typeface="맑은 고딕" pitchFamily="50" charset="-127"/>
                      <a:ea typeface="맑은 고딕" pitchFamily="50" charset="-127"/>
                    </a:rPr>
                    <a:t>알</a:t>
                  </a:r>
                  <a:r>
                    <a:rPr kumimoji="0" lang="ko-KR" altLang="en-US" sz="1000" b="1" dirty="0">
                      <a:solidFill>
                        <a:schemeClr val="bg1"/>
                      </a:solidFill>
                      <a:latin typeface="맑은 고딕" pitchFamily="50" charset="-127"/>
                      <a:ea typeface="맑은 고딕" pitchFamily="50" charset="-127"/>
                    </a:rPr>
                    <a:t>림</a:t>
                  </a:r>
                </a:p>
              </p:txBody>
            </p:sp>
            <p:sp>
              <p:nvSpPr>
                <p:cNvPr id="76" name="TextBox 75"/>
                <p:cNvSpPr txBox="1"/>
                <p:nvPr/>
              </p:nvSpPr>
              <p:spPr bwMode="auto">
                <a:xfrm>
                  <a:off x="3188804" y="3580101"/>
                  <a:ext cx="45719" cy="21544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square" rtlCol="0">
                  <a:spAutoFit/>
                </a:bodyPr>
                <a:lstStyle/>
                <a:p>
                  <a:endParaRPr kumimoji="0" lang="ko-KR" altLang="en-US" sz="800" dirty="0"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  <p:sp>
              <p:nvSpPr>
                <p:cNvPr id="77" name="TextBox 76"/>
                <p:cNvSpPr txBox="1"/>
                <p:nvPr/>
              </p:nvSpPr>
              <p:spPr bwMode="auto">
                <a:xfrm>
                  <a:off x="2730065" y="3021781"/>
                  <a:ext cx="2383085" cy="58118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800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패턴 등록을 취소하시겠습니까</a:t>
                  </a:r>
                  <a:r>
                    <a:rPr lang="en-US" altLang="ko-KR" sz="800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?</a:t>
                  </a:r>
                </a:p>
                <a:p>
                  <a:r>
                    <a:rPr kumimoji="0" lang="ko-KR" altLang="en-US" sz="800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패턴 등록은 나중에 다시 등록</a:t>
                  </a:r>
                  <a:endParaRPr kumimoji="0" lang="en-US" altLang="ko-KR" sz="800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  <a:p>
                  <a:r>
                    <a:rPr kumimoji="0" lang="ko-KR" altLang="en-US" sz="800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가능합니다</a:t>
                  </a:r>
                  <a:r>
                    <a:rPr kumimoji="0" lang="en-US" altLang="ko-KR" sz="800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.</a:t>
                  </a:r>
                  <a:endParaRPr kumimoji="0" lang="ko-KR" altLang="en-US" sz="800" dirty="0"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</p:grpSp>
          <p:sp>
            <p:nvSpPr>
              <p:cNvPr id="71" name="모서리가 둥근 직사각형 70"/>
              <p:cNvSpPr/>
              <p:nvPr/>
            </p:nvSpPr>
            <p:spPr>
              <a:xfrm>
                <a:off x="5705941" y="3751022"/>
                <a:ext cx="556336" cy="177008"/>
              </a:xfrm>
              <a:prstGeom prst="roundRect">
                <a:avLst>
                  <a:gd name="adj" fmla="val 4924"/>
                </a:avLst>
              </a:prstGeom>
              <a:solidFill>
                <a:schemeClr val="accent1">
                  <a:lumMod val="75000"/>
                </a:schemeClr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sz="800" dirty="0" smtClean="0">
                    <a:solidFill>
                      <a:schemeClr val="bg1"/>
                    </a:solidFill>
                  </a:rPr>
                  <a:t>확인</a:t>
                </a:r>
              </a:p>
            </p:txBody>
          </p:sp>
        </p:grpSp>
        <p:sp>
          <p:nvSpPr>
            <p:cNvPr id="68" name="모서리가 둥근 직사각형 67"/>
            <p:cNvSpPr/>
            <p:nvPr/>
          </p:nvSpPr>
          <p:spPr>
            <a:xfrm>
              <a:off x="5037688" y="3665254"/>
              <a:ext cx="556336" cy="177008"/>
            </a:xfrm>
            <a:prstGeom prst="roundRect">
              <a:avLst>
                <a:gd name="adj" fmla="val 4924"/>
              </a:avLst>
            </a:prstGeom>
            <a:solidFill>
              <a:schemeClr val="bg1">
                <a:lumMod val="50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dirty="0" smtClean="0">
                  <a:solidFill>
                    <a:schemeClr val="bg1"/>
                  </a:solidFill>
                </a:rPr>
                <a:t>취소</a:t>
              </a:r>
            </a:p>
          </p:txBody>
        </p:sp>
      </p:grpSp>
      <p:sp>
        <p:nvSpPr>
          <p:cNvPr id="242" name="타원 241"/>
          <p:cNvSpPr/>
          <p:nvPr/>
        </p:nvSpPr>
        <p:spPr>
          <a:xfrm>
            <a:off x="1064584" y="1916848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2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243" name="직사각형 242"/>
          <p:cNvSpPr/>
          <p:nvPr/>
        </p:nvSpPr>
        <p:spPr>
          <a:xfrm>
            <a:off x="3881886" y="965661"/>
            <a:ext cx="1311215" cy="495846"/>
          </a:xfrm>
          <a:prstGeom prst="rect">
            <a:avLst/>
          </a:prstGeom>
          <a:solidFill>
            <a:srgbClr val="FFFFFF">
              <a:lumMod val="95000"/>
            </a:srgbClr>
          </a:solidFill>
          <a:ln>
            <a:solidFill>
              <a:srgbClr val="000000"/>
            </a:solidFill>
          </a:ln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패턴로그인이</a:t>
            </a:r>
            <a:r>
              <a: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 등록되어 있는지 확인</a:t>
            </a:r>
          </a:p>
        </p:txBody>
      </p:sp>
      <p:sp>
        <p:nvSpPr>
          <p:cNvPr id="251" name="TextBox 250"/>
          <p:cNvSpPr txBox="1"/>
          <p:nvPr/>
        </p:nvSpPr>
        <p:spPr bwMode="auto">
          <a:xfrm>
            <a:off x="5761698" y="683504"/>
            <a:ext cx="121334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b="1" dirty="0" smtClean="0">
                <a:solidFill>
                  <a:srgbClr val="000000">
                    <a:lumMod val="95000"/>
                    <a:lumOff val="5000"/>
                  </a:srgbClr>
                </a:solidFill>
                <a:latin typeface="맑은 고딕" pitchFamily="50" charset="-127"/>
                <a:ea typeface="맑은 고딕" pitchFamily="50" charset="-127"/>
              </a:rPr>
              <a:t>패턴 등록 안내 </a:t>
            </a:r>
            <a:r>
              <a:rPr lang="ko-KR" altLang="en-US" sz="800" b="1" dirty="0" err="1" smtClean="0">
                <a:solidFill>
                  <a:srgbClr val="000000">
                    <a:lumMod val="95000"/>
                    <a:lumOff val="5000"/>
                  </a:srgbClr>
                </a:solidFill>
                <a:latin typeface="맑은 고딕" pitchFamily="50" charset="-127"/>
                <a:ea typeface="맑은 고딕" pitchFamily="50" charset="-127"/>
              </a:rPr>
              <a:t>알럿</a:t>
            </a:r>
            <a:endParaRPr lang="ko-KR" altLang="en-US" sz="800" b="1" dirty="0" smtClean="0">
              <a:solidFill>
                <a:srgbClr val="000000">
                  <a:lumMod val="95000"/>
                  <a:lumOff val="5000"/>
                </a:srgb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256" name="꺾인 연결선 255"/>
          <p:cNvCxnSpPr>
            <a:stCxn id="243" idx="3"/>
          </p:cNvCxnSpPr>
          <p:nvPr/>
        </p:nvCxnSpPr>
        <p:spPr bwMode="auto">
          <a:xfrm>
            <a:off x="5193101" y="1213584"/>
            <a:ext cx="584339" cy="400408"/>
          </a:xfrm>
          <a:prstGeom prst="bentConnector3">
            <a:avLst>
              <a:gd name="adj1" fmla="val 50000"/>
            </a:avLst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grpSp>
        <p:nvGrpSpPr>
          <p:cNvPr id="258" name="그룹 257"/>
          <p:cNvGrpSpPr/>
          <p:nvPr/>
        </p:nvGrpSpPr>
        <p:grpSpPr>
          <a:xfrm>
            <a:off x="645124" y="3501000"/>
            <a:ext cx="2651692" cy="612000"/>
            <a:chOff x="461908" y="2393841"/>
            <a:chExt cx="2651692" cy="612000"/>
          </a:xfrm>
        </p:grpSpPr>
        <p:grpSp>
          <p:nvGrpSpPr>
            <p:cNvPr id="259" name="그룹 258"/>
            <p:cNvGrpSpPr/>
            <p:nvPr/>
          </p:nvGrpSpPr>
          <p:grpSpPr>
            <a:xfrm>
              <a:off x="461908" y="2393841"/>
              <a:ext cx="612000" cy="612000"/>
              <a:chOff x="6083337" y="1021831"/>
              <a:chExt cx="612000" cy="612000"/>
            </a:xfrm>
          </p:grpSpPr>
          <p:sp>
            <p:nvSpPr>
              <p:cNvPr id="266" name="타원 265"/>
              <p:cNvSpPr/>
              <p:nvPr/>
            </p:nvSpPr>
            <p:spPr>
              <a:xfrm>
                <a:off x="6083337" y="1021831"/>
                <a:ext cx="612000" cy="612000"/>
              </a:xfrm>
              <a:prstGeom prst="ellipse">
                <a:avLst/>
              </a:prstGeom>
              <a:solidFill>
                <a:srgbClr val="FFFFFF">
                  <a:lumMod val="85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  <p:sp>
            <p:nvSpPr>
              <p:cNvPr id="267" name="타원 266"/>
              <p:cNvSpPr/>
              <p:nvPr/>
            </p:nvSpPr>
            <p:spPr>
              <a:xfrm>
                <a:off x="6155337" y="1093831"/>
                <a:ext cx="468000" cy="468000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</p:grpSp>
        <p:grpSp>
          <p:nvGrpSpPr>
            <p:cNvPr id="260" name="그룹 259"/>
            <p:cNvGrpSpPr/>
            <p:nvPr/>
          </p:nvGrpSpPr>
          <p:grpSpPr>
            <a:xfrm>
              <a:off x="1481754" y="2393841"/>
              <a:ext cx="612000" cy="612000"/>
              <a:chOff x="6083337" y="1021831"/>
              <a:chExt cx="612000" cy="612000"/>
            </a:xfrm>
          </p:grpSpPr>
          <p:sp>
            <p:nvSpPr>
              <p:cNvPr id="264" name="타원 263"/>
              <p:cNvSpPr/>
              <p:nvPr/>
            </p:nvSpPr>
            <p:spPr>
              <a:xfrm>
                <a:off x="6083337" y="1021831"/>
                <a:ext cx="612000" cy="612000"/>
              </a:xfrm>
              <a:prstGeom prst="ellipse">
                <a:avLst/>
              </a:prstGeom>
              <a:solidFill>
                <a:srgbClr val="FFFFFF">
                  <a:lumMod val="85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  <p:sp>
            <p:nvSpPr>
              <p:cNvPr id="265" name="타원 264"/>
              <p:cNvSpPr/>
              <p:nvPr/>
            </p:nvSpPr>
            <p:spPr>
              <a:xfrm>
                <a:off x="6155337" y="1093831"/>
                <a:ext cx="468000" cy="468000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</p:grpSp>
        <p:grpSp>
          <p:nvGrpSpPr>
            <p:cNvPr id="261" name="그룹 260"/>
            <p:cNvGrpSpPr/>
            <p:nvPr/>
          </p:nvGrpSpPr>
          <p:grpSpPr>
            <a:xfrm>
              <a:off x="2501600" y="2393841"/>
              <a:ext cx="612000" cy="612000"/>
              <a:chOff x="6083337" y="1021831"/>
              <a:chExt cx="612000" cy="612000"/>
            </a:xfrm>
          </p:grpSpPr>
          <p:sp>
            <p:nvSpPr>
              <p:cNvPr id="262" name="타원 261"/>
              <p:cNvSpPr/>
              <p:nvPr/>
            </p:nvSpPr>
            <p:spPr>
              <a:xfrm>
                <a:off x="6083337" y="1021831"/>
                <a:ext cx="612000" cy="612000"/>
              </a:xfrm>
              <a:prstGeom prst="ellipse">
                <a:avLst/>
              </a:prstGeom>
              <a:solidFill>
                <a:srgbClr val="FFFFFF">
                  <a:lumMod val="85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  <p:sp>
            <p:nvSpPr>
              <p:cNvPr id="263" name="타원 262"/>
              <p:cNvSpPr/>
              <p:nvPr/>
            </p:nvSpPr>
            <p:spPr>
              <a:xfrm>
                <a:off x="6155337" y="1093831"/>
                <a:ext cx="468000" cy="468000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</p:grpSp>
      </p:grpSp>
      <p:grpSp>
        <p:nvGrpSpPr>
          <p:cNvPr id="268" name="그룹 267"/>
          <p:cNvGrpSpPr/>
          <p:nvPr/>
        </p:nvGrpSpPr>
        <p:grpSpPr>
          <a:xfrm>
            <a:off x="645124" y="4545192"/>
            <a:ext cx="2651692" cy="612000"/>
            <a:chOff x="461908" y="2393841"/>
            <a:chExt cx="2651692" cy="612000"/>
          </a:xfrm>
        </p:grpSpPr>
        <p:grpSp>
          <p:nvGrpSpPr>
            <p:cNvPr id="269" name="그룹 268"/>
            <p:cNvGrpSpPr/>
            <p:nvPr/>
          </p:nvGrpSpPr>
          <p:grpSpPr>
            <a:xfrm>
              <a:off x="461908" y="2393841"/>
              <a:ext cx="612000" cy="612000"/>
              <a:chOff x="6083337" y="1021831"/>
              <a:chExt cx="612000" cy="612000"/>
            </a:xfrm>
          </p:grpSpPr>
          <p:sp>
            <p:nvSpPr>
              <p:cNvPr id="276" name="타원 275"/>
              <p:cNvSpPr/>
              <p:nvPr/>
            </p:nvSpPr>
            <p:spPr>
              <a:xfrm>
                <a:off x="6083337" y="1021831"/>
                <a:ext cx="612000" cy="612000"/>
              </a:xfrm>
              <a:prstGeom prst="ellipse">
                <a:avLst/>
              </a:prstGeom>
              <a:solidFill>
                <a:srgbClr val="FFFFFF">
                  <a:lumMod val="85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  <p:sp>
            <p:nvSpPr>
              <p:cNvPr id="277" name="타원 276"/>
              <p:cNvSpPr/>
              <p:nvPr/>
            </p:nvSpPr>
            <p:spPr>
              <a:xfrm>
                <a:off x="6155337" y="1093831"/>
                <a:ext cx="468000" cy="468000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</p:grpSp>
        <p:grpSp>
          <p:nvGrpSpPr>
            <p:cNvPr id="270" name="그룹 269"/>
            <p:cNvGrpSpPr/>
            <p:nvPr/>
          </p:nvGrpSpPr>
          <p:grpSpPr>
            <a:xfrm>
              <a:off x="1481754" y="2393841"/>
              <a:ext cx="612000" cy="612000"/>
              <a:chOff x="6083337" y="1021831"/>
              <a:chExt cx="612000" cy="612000"/>
            </a:xfrm>
          </p:grpSpPr>
          <p:sp>
            <p:nvSpPr>
              <p:cNvPr id="274" name="타원 273"/>
              <p:cNvSpPr/>
              <p:nvPr/>
            </p:nvSpPr>
            <p:spPr>
              <a:xfrm>
                <a:off x="6083337" y="1021831"/>
                <a:ext cx="612000" cy="612000"/>
              </a:xfrm>
              <a:prstGeom prst="ellipse">
                <a:avLst/>
              </a:prstGeom>
              <a:solidFill>
                <a:srgbClr val="FFFFFF">
                  <a:lumMod val="85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  <p:sp>
            <p:nvSpPr>
              <p:cNvPr id="275" name="타원 274"/>
              <p:cNvSpPr/>
              <p:nvPr/>
            </p:nvSpPr>
            <p:spPr>
              <a:xfrm>
                <a:off x="6155337" y="1093831"/>
                <a:ext cx="468000" cy="468000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</p:grpSp>
        <p:grpSp>
          <p:nvGrpSpPr>
            <p:cNvPr id="271" name="그룹 270"/>
            <p:cNvGrpSpPr/>
            <p:nvPr/>
          </p:nvGrpSpPr>
          <p:grpSpPr>
            <a:xfrm>
              <a:off x="2501600" y="2393841"/>
              <a:ext cx="612000" cy="612000"/>
              <a:chOff x="6083337" y="1021831"/>
              <a:chExt cx="612000" cy="612000"/>
            </a:xfrm>
          </p:grpSpPr>
          <p:sp>
            <p:nvSpPr>
              <p:cNvPr id="272" name="타원 271"/>
              <p:cNvSpPr/>
              <p:nvPr/>
            </p:nvSpPr>
            <p:spPr>
              <a:xfrm>
                <a:off x="6083337" y="1021831"/>
                <a:ext cx="612000" cy="612000"/>
              </a:xfrm>
              <a:prstGeom prst="ellipse">
                <a:avLst/>
              </a:prstGeom>
              <a:solidFill>
                <a:srgbClr val="FFFFFF">
                  <a:lumMod val="85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  <p:sp>
            <p:nvSpPr>
              <p:cNvPr id="273" name="타원 272"/>
              <p:cNvSpPr/>
              <p:nvPr/>
            </p:nvSpPr>
            <p:spPr>
              <a:xfrm>
                <a:off x="6155337" y="1093831"/>
                <a:ext cx="468000" cy="468000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</p:grpSp>
      </p:grpSp>
      <p:sp>
        <p:nvSpPr>
          <p:cNvPr id="278" name="직사각형 277"/>
          <p:cNvSpPr/>
          <p:nvPr/>
        </p:nvSpPr>
        <p:spPr>
          <a:xfrm>
            <a:off x="1145901" y="1902024"/>
            <a:ext cx="1790875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900" b="1" dirty="0" smtClean="0">
                <a:solidFill>
                  <a:srgbClr val="000000">
                    <a:lumMod val="95000"/>
                    <a:lumOff val="5000"/>
                  </a:srgbClr>
                </a:solidFill>
                <a:latin typeface="맑은 고딕" pitchFamily="50" charset="-127"/>
                <a:ea typeface="맑은 고딕" pitchFamily="50" charset="-127"/>
              </a:rPr>
              <a:t>원하시는 패턴을 등록해주세요</a:t>
            </a:r>
            <a:r>
              <a:rPr lang="en-US" altLang="ko-KR" sz="900" b="1" dirty="0" smtClean="0">
                <a:solidFill>
                  <a:srgbClr val="000000">
                    <a:lumMod val="95000"/>
                    <a:lumOff val="5000"/>
                  </a:srgbClr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900" b="1" dirty="0">
              <a:solidFill>
                <a:srgbClr val="000000">
                  <a:lumMod val="95000"/>
                  <a:lumOff val="5000"/>
                </a:srgb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79" name="타원 278"/>
          <p:cNvSpPr/>
          <p:nvPr/>
        </p:nvSpPr>
        <p:spPr>
          <a:xfrm>
            <a:off x="666024" y="2392273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3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grpSp>
        <p:nvGrpSpPr>
          <p:cNvPr id="284" name="그룹 283"/>
          <p:cNvGrpSpPr/>
          <p:nvPr/>
        </p:nvGrpSpPr>
        <p:grpSpPr>
          <a:xfrm>
            <a:off x="645124" y="2456960"/>
            <a:ext cx="2651692" cy="612000"/>
            <a:chOff x="481089" y="2393841"/>
            <a:chExt cx="2651692" cy="612000"/>
          </a:xfrm>
        </p:grpSpPr>
        <p:sp>
          <p:nvSpPr>
            <p:cNvPr id="285" name="타원 284"/>
            <p:cNvSpPr/>
            <p:nvPr/>
          </p:nvSpPr>
          <p:spPr>
            <a:xfrm>
              <a:off x="481089" y="2393841"/>
              <a:ext cx="612000" cy="612000"/>
            </a:xfrm>
            <a:prstGeom prst="ellipse">
              <a:avLst/>
            </a:prstGeom>
            <a:solidFill>
              <a:srgbClr val="FFFFFF">
                <a:lumMod val="85000"/>
              </a:srgbClr>
            </a:solidFill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286" name="타원 285"/>
            <p:cNvSpPr/>
            <p:nvPr/>
          </p:nvSpPr>
          <p:spPr>
            <a:xfrm>
              <a:off x="1500935" y="2393841"/>
              <a:ext cx="612000" cy="612000"/>
            </a:xfrm>
            <a:prstGeom prst="ellipse">
              <a:avLst/>
            </a:prstGeom>
            <a:solidFill>
              <a:srgbClr val="FFFFFF">
                <a:lumMod val="85000"/>
              </a:srgbClr>
            </a:solidFill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287" name="타원 286"/>
            <p:cNvSpPr/>
            <p:nvPr/>
          </p:nvSpPr>
          <p:spPr>
            <a:xfrm>
              <a:off x="2520781" y="2393841"/>
              <a:ext cx="612000" cy="612000"/>
            </a:xfrm>
            <a:prstGeom prst="ellipse">
              <a:avLst/>
            </a:prstGeom>
            <a:solidFill>
              <a:srgbClr val="FFFFFF">
                <a:lumMod val="85000"/>
              </a:srgbClr>
            </a:solidFill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endParaRPr>
            </a:p>
          </p:txBody>
        </p:sp>
        <p:grpSp>
          <p:nvGrpSpPr>
            <p:cNvPr id="288" name="그룹 287"/>
            <p:cNvGrpSpPr/>
            <p:nvPr/>
          </p:nvGrpSpPr>
          <p:grpSpPr>
            <a:xfrm>
              <a:off x="947412" y="2609841"/>
              <a:ext cx="1766375" cy="180000"/>
              <a:chOff x="947412" y="2609841"/>
              <a:chExt cx="1766375" cy="180000"/>
            </a:xfrm>
          </p:grpSpPr>
          <p:sp>
            <p:nvSpPr>
              <p:cNvPr id="292" name="직사각형 291"/>
              <p:cNvSpPr/>
              <p:nvPr/>
            </p:nvSpPr>
            <p:spPr>
              <a:xfrm>
                <a:off x="947412" y="2609841"/>
                <a:ext cx="744852" cy="180000"/>
              </a:xfrm>
              <a:prstGeom prst="rect">
                <a:avLst/>
              </a:prstGeom>
              <a:solidFill>
                <a:srgbClr val="FFFFFF">
                  <a:lumMod val="85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  <p:sp>
            <p:nvSpPr>
              <p:cNvPr id="293" name="직사각형 292"/>
              <p:cNvSpPr/>
              <p:nvPr/>
            </p:nvSpPr>
            <p:spPr>
              <a:xfrm>
                <a:off x="947412" y="2668251"/>
                <a:ext cx="744852" cy="63180"/>
              </a:xfrm>
              <a:prstGeom prst="rect">
                <a:avLst/>
              </a:prstGeom>
              <a:solidFill>
                <a:srgbClr val="00CC99">
                  <a:lumMod val="60000"/>
                  <a:lumOff val="40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  <p:sp>
            <p:nvSpPr>
              <p:cNvPr id="294" name="직사각형 293"/>
              <p:cNvSpPr/>
              <p:nvPr/>
            </p:nvSpPr>
            <p:spPr>
              <a:xfrm>
                <a:off x="1968935" y="2609841"/>
                <a:ext cx="744852" cy="180000"/>
              </a:xfrm>
              <a:prstGeom prst="rect">
                <a:avLst/>
              </a:prstGeom>
              <a:solidFill>
                <a:srgbClr val="FFFFFF">
                  <a:lumMod val="85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  <p:sp>
            <p:nvSpPr>
              <p:cNvPr id="295" name="직사각형 294"/>
              <p:cNvSpPr/>
              <p:nvPr/>
            </p:nvSpPr>
            <p:spPr>
              <a:xfrm>
                <a:off x="1968935" y="2668251"/>
                <a:ext cx="744852" cy="63180"/>
              </a:xfrm>
              <a:prstGeom prst="rect">
                <a:avLst/>
              </a:prstGeom>
              <a:solidFill>
                <a:srgbClr val="00CC99">
                  <a:lumMod val="60000"/>
                  <a:lumOff val="40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</p:grpSp>
        <p:sp>
          <p:nvSpPr>
            <p:cNvPr id="289" name="타원 288"/>
            <p:cNvSpPr/>
            <p:nvPr/>
          </p:nvSpPr>
          <p:spPr>
            <a:xfrm>
              <a:off x="553089" y="2465841"/>
              <a:ext cx="468000" cy="468000"/>
            </a:xfrm>
            <a:prstGeom prst="ellipse">
              <a:avLst/>
            </a:prstGeom>
            <a:solidFill>
              <a:srgbClr val="00CC99">
                <a:lumMod val="60000"/>
                <a:lumOff val="40000"/>
              </a:srgbClr>
            </a:solidFill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290" name="타원 289"/>
            <p:cNvSpPr/>
            <p:nvPr/>
          </p:nvSpPr>
          <p:spPr>
            <a:xfrm>
              <a:off x="1572935" y="2465841"/>
              <a:ext cx="468000" cy="468000"/>
            </a:xfrm>
            <a:prstGeom prst="ellipse">
              <a:avLst/>
            </a:prstGeom>
            <a:solidFill>
              <a:srgbClr val="00CC99">
                <a:lumMod val="60000"/>
                <a:lumOff val="40000"/>
              </a:srgbClr>
            </a:solidFill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291" name="타원 290"/>
            <p:cNvSpPr/>
            <p:nvPr/>
          </p:nvSpPr>
          <p:spPr>
            <a:xfrm>
              <a:off x="2592781" y="2465841"/>
              <a:ext cx="468000" cy="468000"/>
            </a:xfrm>
            <a:prstGeom prst="ellipse">
              <a:avLst/>
            </a:prstGeom>
            <a:solidFill>
              <a:srgbClr val="00CC99">
                <a:lumMod val="60000"/>
                <a:lumOff val="40000"/>
              </a:srgbClr>
            </a:solidFill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endParaRPr>
            </a:p>
          </p:txBody>
        </p:sp>
      </p:grpSp>
      <p:sp>
        <p:nvSpPr>
          <p:cNvPr id="296" name="타원 295"/>
          <p:cNvSpPr/>
          <p:nvPr/>
        </p:nvSpPr>
        <p:spPr>
          <a:xfrm>
            <a:off x="666024" y="3429000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5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299" name="TextBox 298"/>
          <p:cNvSpPr txBox="1"/>
          <p:nvPr/>
        </p:nvSpPr>
        <p:spPr bwMode="auto">
          <a:xfrm>
            <a:off x="3825381" y="723430"/>
            <a:ext cx="121334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lang="ko-KR" altLang="en-US" sz="800" b="1" dirty="0" smtClean="0">
                <a:solidFill>
                  <a:srgbClr val="000000">
                    <a:lumMod val="95000"/>
                    <a:lumOff val="5000"/>
                  </a:srgbClr>
                </a:solidFill>
                <a:latin typeface="맑은 고딕" pitchFamily="50" charset="-127"/>
                <a:ea typeface="맑은 고딕" pitchFamily="50" charset="-127"/>
              </a:rPr>
              <a:t>패턴등록 가이드</a:t>
            </a:r>
          </a:p>
        </p:txBody>
      </p:sp>
      <p:sp>
        <p:nvSpPr>
          <p:cNvPr id="300" name="타원 299"/>
          <p:cNvSpPr/>
          <p:nvPr/>
        </p:nvSpPr>
        <p:spPr>
          <a:xfrm>
            <a:off x="1411873" y="2536273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4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323" name="타원 322"/>
          <p:cNvSpPr/>
          <p:nvPr/>
        </p:nvSpPr>
        <p:spPr>
          <a:xfrm>
            <a:off x="776552" y="836712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1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324" name="타원 323"/>
          <p:cNvSpPr/>
          <p:nvPr/>
        </p:nvSpPr>
        <p:spPr>
          <a:xfrm>
            <a:off x="4630720" y="2031502"/>
            <a:ext cx="738729" cy="721477"/>
          </a:xfrm>
          <a:prstGeom prst="ellipse">
            <a:avLst/>
          </a:prstGeom>
          <a:solidFill>
            <a:srgbClr val="FFFFFF">
              <a:lumMod val="85000"/>
            </a:srgbClr>
          </a:solidFill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기존</a:t>
            </a:r>
            <a:r>
              <a:rPr kumimoji="0" lang="en-US" altLang="ko-KR" sz="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/>
            </a:r>
            <a:br>
              <a:rPr kumimoji="0" lang="en-US" altLang="ko-KR" sz="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</a:br>
            <a:r>
              <a:rPr kumimoji="0" lang="ko-KR" altLang="en-US" sz="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패턴</a:t>
            </a:r>
            <a:r>
              <a:rPr kumimoji="0" lang="en-US" altLang="ko-KR" sz="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/>
            </a:r>
            <a:br>
              <a:rPr kumimoji="0" lang="en-US" altLang="ko-KR" sz="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</a:br>
            <a:r>
              <a:rPr kumimoji="0" lang="ko-KR" altLang="en-US" sz="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삭제</a:t>
            </a:r>
          </a:p>
        </p:txBody>
      </p:sp>
      <p:cxnSp>
        <p:nvCxnSpPr>
          <p:cNvPr id="338" name="직선 화살표 연결선 337"/>
          <p:cNvCxnSpPr>
            <a:stCxn id="324" idx="2"/>
          </p:cNvCxnSpPr>
          <p:nvPr/>
        </p:nvCxnSpPr>
        <p:spPr bwMode="auto">
          <a:xfrm flipH="1" flipV="1">
            <a:off x="3728864" y="2384928"/>
            <a:ext cx="901856" cy="7313"/>
          </a:xfrm>
          <a:prstGeom prst="straightConnector1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349" name="꺾인 연결선 348"/>
          <p:cNvCxnSpPr>
            <a:endCxn id="363" idx="1"/>
          </p:cNvCxnSpPr>
          <p:nvPr/>
        </p:nvCxnSpPr>
        <p:spPr bwMode="auto">
          <a:xfrm rot="5400000" flipH="1" flipV="1">
            <a:off x="2901677" y="4844417"/>
            <a:ext cx="150298" cy="2250968"/>
          </a:xfrm>
          <a:prstGeom prst="bentConnector4">
            <a:avLst>
              <a:gd name="adj1" fmla="val -114073"/>
              <a:gd name="adj2" fmla="val 67762"/>
            </a:avLst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pic>
        <p:nvPicPr>
          <p:cNvPr id="35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70734" y="838622"/>
            <a:ext cx="286122" cy="286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3" name="타원 312"/>
          <p:cNvSpPr/>
          <p:nvPr/>
        </p:nvSpPr>
        <p:spPr>
          <a:xfrm>
            <a:off x="4004886" y="3574283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11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311" name="타원 310"/>
          <p:cNvSpPr/>
          <p:nvPr/>
        </p:nvSpPr>
        <p:spPr>
          <a:xfrm>
            <a:off x="4413826" y="4402132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12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312" name="타원 311"/>
          <p:cNvSpPr/>
          <p:nvPr/>
        </p:nvSpPr>
        <p:spPr>
          <a:xfrm>
            <a:off x="4918920" y="4388563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13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pic>
        <p:nvPicPr>
          <p:cNvPr id="354" name="Picture 3" descr="C:\Users\HQ0384\Desktop\메뉴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346" y="846237"/>
            <a:ext cx="252040" cy="288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55" name="직선 연결선 354"/>
          <p:cNvCxnSpPr/>
          <p:nvPr/>
        </p:nvCxnSpPr>
        <p:spPr>
          <a:xfrm>
            <a:off x="186754" y="1294067"/>
            <a:ext cx="3524952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6" name="그룹 355"/>
          <p:cNvGrpSpPr/>
          <p:nvPr/>
        </p:nvGrpSpPr>
        <p:grpSpPr>
          <a:xfrm>
            <a:off x="4102310" y="5191896"/>
            <a:ext cx="1697464" cy="1111798"/>
            <a:chOff x="4481963" y="2610453"/>
            <a:chExt cx="2395383" cy="1399625"/>
          </a:xfrm>
        </p:grpSpPr>
        <p:grpSp>
          <p:nvGrpSpPr>
            <p:cNvPr id="357" name="그룹 356"/>
            <p:cNvGrpSpPr/>
            <p:nvPr/>
          </p:nvGrpSpPr>
          <p:grpSpPr>
            <a:xfrm>
              <a:off x="4481963" y="2610453"/>
              <a:ext cx="2395383" cy="1399625"/>
              <a:chOff x="4480630" y="2704635"/>
              <a:chExt cx="2395383" cy="1399625"/>
            </a:xfrm>
          </p:grpSpPr>
          <p:grpSp>
            <p:nvGrpSpPr>
              <p:cNvPr id="359" name="그룹 358"/>
              <p:cNvGrpSpPr/>
              <p:nvPr/>
            </p:nvGrpSpPr>
            <p:grpSpPr>
              <a:xfrm>
                <a:off x="4480630" y="2704635"/>
                <a:ext cx="2395383" cy="1399625"/>
                <a:chOff x="2717767" y="2577548"/>
                <a:chExt cx="2395383" cy="1399625"/>
              </a:xfrm>
            </p:grpSpPr>
            <p:sp>
              <p:nvSpPr>
                <p:cNvPr id="361" name="TextBox 360"/>
                <p:cNvSpPr txBox="1"/>
                <p:nvPr/>
              </p:nvSpPr>
              <p:spPr bwMode="auto">
                <a:xfrm>
                  <a:off x="3771399" y="2752009"/>
                  <a:ext cx="734496" cy="21544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kumimoji="0" lang="ko-KR" altLang="en-US" sz="800" dirty="0" smtClean="0">
                      <a:latin typeface="맑은 고딕" pitchFamily="50" charset="-127"/>
                      <a:ea typeface="맑은 고딕" pitchFamily="50" charset="-127"/>
                    </a:rPr>
                    <a:t>로그인 필요</a:t>
                  </a:r>
                  <a:endParaRPr kumimoji="0" lang="ko-KR" altLang="en-US" sz="800" dirty="0"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  <p:sp>
              <p:nvSpPr>
                <p:cNvPr id="362" name="직사각형 361"/>
                <p:cNvSpPr/>
                <p:nvPr/>
              </p:nvSpPr>
              <p:spPr>
                <a:xfrm>
                  <a:off x="2717767" y="2577548"/>
                  <a:ext cx="2395383" cy="1224136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8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63" name="직사각형 362"/>
                <p:cNvSpPr/>
                <p:nvPr/>
              </p:nvSpPr>
              <p:spPr>
                <a:xfrm>
                  <a:off x="2717767" y="2947550"/>
                  <a:ext cx="2395382" cy="1029623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800" dirty="0" smtClean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4" name="TextBox 363"/>
                <p:cNvSpPr txBox="1"/>
                <p:nvPr/>
              </p:nvSpPr>
              <p:spPr bwMode="auto">
                <a:xfrm>
                  <a:off x="2724509" y="2585036"/>
                  <a:ext cx="682767" cy="30996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kumimoji="0" lang="ko-KR" altLang="en-US" sz="1000" b="1" dirty="0" smtClean="0">
                      <a:solidFill>
                        <a:schemeClr val="bg1"/>
                      </a:solidFill>
                      <a:latin typeface="맑은 고딕" pitchFamily="50" charset="-127"/>
                      <a:ea typeface="맑은 고딕" pitchFamily="50" charset="-127"/>
                    </a:rPr>
                    <a:t>알</a:t>
                  </a:r>
                  <a:r>
                    <a:rPr kumimoji="0" lang="ko-KR" altLang="en-US" sz="1000" b="1" dirty="0">
                      <a:solidFill>
                        <a:schemeClr val="bg1"/>
                      </a:solidFill>
                      <a:latin typeface="맑은 고딕" pitchFamily="50" charset="-127"/>
                      <a:ea typeface="맑은 고딕" pitchFamily="50" charset="-127"/>
                    </a:rPr>
                    <a:t>림</a:t>
                  </a:r>
                </a:p>
              </p:txBody>
            </p:sp>
            <p:sp>
              <p:nvSpPr>
                <p:cNvPr id="365" name="TextBox 364"/>
                <p:cNvSpPr txBox="1"/>
                <p:nvPr/>
              </p:nvSpPr>
              <p:spPr bwMode="auto">
                <a:xfrm>
                  <a:off x="3188804" y="3580101"/>
                  <a:ext cx="45719" cy="21544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square" rtlCol="0">
                  <a:spAutoFit/>
                </a:bodyPr>
                <a:lstStyle/>
                <a:p>
                  <a:endParaRPr kumimoji="0" lang="ko-KR" altLang="en-US" sz="800" dirty="0"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  <p:sp>
              <p:nvSpPr>
                <p:cNvPr id="366" name="TextBox 365"/>
                <p:cNvSpPr txBox="1"/>
                <p:nvPr/>
              </p:nvSpPr>
              <p:spPr bwMode="auto">
                <a:xfrm>
                  <a:off x="2730065" y="3021781"/>
                  <a:ext cx="2383085" cy="73616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800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패턴 사용을 중지하시겠습니까</a:t>
                  </a:r>
                  <a:r>
                    <a:rPr lang="en-US" altLang="ko-KR" sz="800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?</a:t>
                  </a:r>
                </a:p>
                <a:p>
                  <a:r>
                    <a:rPr kumimoji="0" lang="ko-KR" altLang="en-US" sz="800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기존 아이디</a:t>
                  </a:r>
                  <a:r>
                    <a:rPr kumimoji="0" lang="en-US" altLang="ko-KR" sz="800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/</a:t>
                  </a:r>
                  <a:r>
                    <a:rPr kumimoji="0" lang="ko-KR" altLang="en-US" sz="800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비밀번호를 이용한</a:t>
                  </a:r>
                  <a:endParaRPr kumimoji="0" lang="en-US" altLang="ko-KR" sz="800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  <a:p>
                  <a:r>
                    <a:rPr kumimoji="0" lang="ko-KR" altLang="en-US" sz="800" b="1" dirty="0" err="1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로그인을</a:t>
                  </a:r>
                  <a:r>
                    <a:rPr kumimoji="0" lang="ko-KR" altLang="en-US" sz="800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 그대로 사용하실 수</a:t>
                  </a:r>
                  <a:endParaRPr kumimoji="0" lang="en-US" altLang="ko-KR" sz="800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  <a:p>
                  <a:r>
                    <a:rPr kumimoji="0" lang="ko-KR" altLang="en-US" sz="800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있습니다</a:t>
                  </a:r>
                  <a:r>
                    <a:rPr kumimoji="0" lang="en-US" altLang="ko-KR" sz="800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.</a:t>
                  </a:r>
                </a:p>
              </p:txBody>
            </p:sp>
          </p:grpSp>
          <p:sp>
            <p:nvSpPr>
              <p:cNvPr id="360" name="모서리가 둥근 직사각형 359"/>
              <p:cNvSpPr/>
              <p:nvPr/>
            </p:nvSpPr>
            <p:spPr>
              <a:xfrm>
                <a:off x="5763372" y="3840016"/>
                <a:ext cx="556336" cy="177008"/>
              </a:xfrm>
              <a:prstGeom prst="roundRect">
                <a:avLst>
                  <a:gd name="adj" fmla="val 4924"/>
                </a:avLst>
              </a:prstGeom>
              <a:solidFill>
                <a:schemeClr val="accent1">
                  <a:lumMod val="75000"/>
                </a:schemeClr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sz="800" dirty="0" smtClean="0">
                    <a:solidFill>
                      <a:schemeClr val="bg1"/>
                    </a:solidFill>
                  </a:rPr>
                  <a:t>확인</a:t>
                </a:r>
              </a:p>
            </p:txBody>
          </p:sp>
        </p:grpSp>
        <p:sp>
          <p:nvSpPr>
            <p:cNvPr id="358" name="모서리가 둥근 직사각형 357"/>
            <p:cNvSpPr/>
            <p:nvPr/>
          </p:nvSpPr>
          <p:spPr>
            <a:xfrm>
              <a:off x="5064571" y="3758368"/>
              <a:ext cx="556336" cy="177008"/>
            </a:xfrm>
            <a:prstGeom prst="roundRect">
              <a:avLst>
                <a:gd name="adj" fmla="val 4924"/>
              </a:avLst>
            </a:prstGeom>
            <a:solidFill>
              <a:schemeClr val="bg1">
                <a:lumMod val="50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dirty="0" smtClean="0">
                  <a:solidFill>
                    <a:schemeClr val="bg1"/>
                  </a:solidFill>
                </a:rPr>
                <a:t>취소</a:t>
              </a:r>
            </a:p>
          </p:txBody>
        </p:sp>
      </p:grpSp>
      <p:sp>
        <p:nvSpPr>
          <p:cNvPr id="337" name="타원 336"/>
          <p:cNvSpPr/>
          <p:nvPr/>
        </p:nvSpPr>
        <p:spPr>
          <a:xfrm>
            <a:off x="4030310" y="5101766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16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grpSp>
        <p:nvGrpSpPr>
          <p:cNvPr id="368" name="그룹 367"/>
          <p:cNvGrpSpPr/>
          <p:nvPr/>
        </p:nvGrpSpPr>
        <p:grpSpPr>
          <a:xfrm>
            <a:off x="5900782" y="5191896"/>
            <a:ext cx="1697464" cy="1111798"/>
            <a:chOff x="4480630" y="2704635"/>
            <a:chExt cx="2395383" cy="1399625"/>
          </a:xfrm>
        </p:grpSpPr>
        <p:grpSp>
          <p:nvGrpSpPr>
            <p:cNvPr id="370" name="그룹 369"/>
            <p:cNvGrpSpPr/>
            <p:nvPr/>
          </p:nvGrpSpPr>
          <p:grpSpPr>
            <a:xfrm>
              <a:off x="4480630" y="2704635"/>
              <a:ext cx="2395383" cy="1399625"/>
              <a:chOff x="2717767" y="2577548"/>
              <a:chExt cx="2395383" cy="1399625"/>
            </a:xfrm>
          </p:grpSpPr>
          <p:sp>
            <p:nvSpPr>
              <p:cNvPr id="372" name="TextBox 371"/>
              <p:cNvSpPr txBox="1"/>
              <p:nvPr/>
            </p:nvSpPr>
            <p:spPr bwMode="auto">
              <a:xfrm>
                <a:off x="3771399" y="2752009"/>
                <a:ext cx="734496" cy="2154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rtlCol="0">
                <a:spAutoFit/>
              </a:bodyPr>
              <a:lstStyle/>
              <a:p>
                <a:r>
                  <a:rPr kumimoji="0" lang="ko-KR" altLang="en-US" sz="800" dirty="0" smtClean="0">
                    <a:latin typeface="맑은 고딕" pitchFamily="50" charset="-127"/>
                    <a:ea typeface="맑은 고딕" pitchFamily="50" charset="-127"/>
                  </a:rPr>
                  <a:t>로그인 필요</a:t>
                </a:r>
                <a:endParaRPr kumimoji="0" lang="ko-KR" altLang="en-US" sz="800" dirty="0"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373" name="직사각형 372"/>
              <p:cNvSpPr/>
              <p:nvPr/>
            </p:nvSpPr>
            <p:spPr>
              <a:xfrm>
                <a:off x="2717767" y="2577548"/>
                <a:ext cx="2395383" cy="1224136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74" name="직사각형 373"/>
              <p:cNvSpPr/>
              <p:nvPr/>
            </p:nvSpPr>
            <p:spPr>
              <a:xfrm>
                <a:off x="2717767" y="2947550"/>
                <a:ext cx="2395382" cy="1029623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375" name="TextBox 374"/>
              <p:cNvSpPr txBox="1"/>
              <p:nvPr/>
            </p:nvSpPr>
            <p:spPr bwMode="auto">
              <a:xfrm>
                <a:off x="2724509" y="2585036"/>
                <a:ext cx="682767" cy="30996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0" lang="ko-KR" altLang="en-US" sz="1000" b="1" dirty="0" smtClean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알</a:t>
                </a:r>
                <a:r>
                  <a:rPr kumimoji="0" lang="ko-KR" altLang="en-US" sz="10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림</a:t>
                </a:r>
              </a:p>
            </p:txBody>
          </p:sp>
          <p:sp>
            <p:nvSpPr>
              <p:cNvPr id="376" name="TextBox 375"/>
              <p:cNvSpPr txBox="1"/>
              <p:nvPr/>
            </p:nvSpPr>
            <p:spPr bwMode="auto">
              <a:xfrm>
                <a:off x="3188804" y="3580101"/>
                <a:ext cx="45719" cy="2154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rtlCol="0">
                <a:spAutoFit/>
              </a:bodyPr>
              <a:lstStyle/>
              <a:p>
                <a:endParaRPr kumimoji="0" lang="ko-KR" altLang="en-US" sz="800" dirty="0"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377" name="TextBox 376"/>
              <p:cNvSpPr txBox="1"/>
              <p:nvPr/>
            </p:nvSpPr>
            <p:spPr bwMode="auto">
              <a:xfrm>
                <a:off x="2730065" y="3021781"/>
                <a:ext cx="2383085" cy="58118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패턴 사용이 중지되었습니다</a:t>
                </a:r>
                <a:r>
                  <a:rPr lang="en-US" altLang="ko-KR" sz="800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.</a:t>
                </a:r>
              </a:p>
              <a:p>
                <a:r>
                  <a:rPr kumimoji="0" lang="ko-KR" altLang="en-US" sz="800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다음 </a:t>
                </a:r>
                <a:r>
                  <a:rPr kumimoji="0" lang="ko-KR" altLang="en-US" sz="800" b="1" dirty="0" err="1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로그인부터</a:t>
                </a:r>
                <a:r>
                  <a:rPr kumimoji="0" lang="ko-KR" altLang="en-US" sz="800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아이디</a:t>
                </a:r>
                <a:r>
                  <a:rPr kumimoji="0" lang="en-US" altLang="ko-KR" sz="800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/</a:t>
                </a:r>
                <a:r>
                  <a:rPr kumimoji="0" lang="ko-KR" altLang="en-US" sz="800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비밀번호를 이용해 로그인 가능합니다</a:t>
                </a:r>
                <a:r>
                  <a:rPr kumimoji="0" lang="en-US" altLang="ko-KR" sz="800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.</a:t>
                </a:r>
                <a:r>
                  <a:rPr kumimoji="0" lang="ko-KR" altLang="en-US" sz="800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</a:t>
                </a:r>
                <a:endParaRPr kumimoji="0" lang="en-US" altLang="ko-KR" sz="8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371" name="모서리가 둥근 직사각형 370"/>
            <p:cNvSpPr/>
            <p:nvPr/>
          </p:nvSpPr>
          <p:spPr>
            <a:xfrm>
              <a:off x="5372062" y="3814909"/>
              <a:ext cx="556336" cy="177008"/>
            </a:xfrm>
            <a:prstGeom prst="roundRect">
              <a:avLst>
                <a:gd name="adj" fmla="val 4924"/>
              </a:avLst>
            </a:prstGeom>
            <a:solidFill>
              <a:schemeClr val="accent1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dirty="0" smtClean="0">
                  <a:solidFill>
                    <a:schemeClr val="bg1"/>
                  </a:solidFill>
                </a:rPr>
                <a:t>확인</a:t>
              </a:r>
            </a:p>
          </p:txBody>
        </p:sp>
      </p:grpSp>
      <p:sp>
        <p:nvSpPr>
          <p:cNvPr id="348" name="타원 347"/>
          <p:cNvSpPr/>
          <p:nvPr/>
        </p:nvSpPr>
        <p:spPr>
          <a:xfrm>
            <a:off x="5817112" y="5085200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17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grpSp>
        <p:nvGrpSpPr>
          <p:cNvPr id="378" name="그룹 377"/>
          <p:cNvGrpSpPr/>
          <p:nvPr/>
        </p:nvGrpSpPr>
        <p:grpSpPr>
          <a:xfrm>
            <a:off x="5777440" y="942085"/>
            <a:ext cx="1697479" cy="1190771"/>
            <a:chOff x="4481963" y="2610453"/>
            <a:chExt cx="2395404" cy="1499044"/>
          </a:xfrm>
        </p:grpSpPr>
        <p:grpSp>
          <p:nvGrpSpPr>
            <p:cNvPr id="379" name="그룹 378"/>
            <p:cNvGrpSpPr/>
            <p:nvPr/>
          </p:nvGrpSpPr>
          <p:grpSpPr>
            <a:xfrm>
              <a:off x="4481963" y="2610453"/>
              <a:ext cx="2395404" cy="1499044"/>
              <a:chOff x="4480630" y="2704635"/>
              <a:chExt cx="2395404" cy="1499044"/>
            </a:xfrm>
          </p:grpSpPr>
          <p:grpSp>
            <p:nvGrpSpPr>
              <p:cNvPr id="381" name="그룹 380"/>
              <p:cNvGrpSpPr/>
              <p:nvPr/>
            </p:nvGrpSpPr>
            <p:grpSpPr>
              <a:xfrm>
                <a:off x="4480630" y="2704635"/>
                <a:ext cx="2395404" cy="1499044"/>
                <a:chOff x="2717767" y="2577548"/>
                <a:chExt cx="2395404" cy="1499044"/>
              </a:xfrm>
            </p:grpSpPr>
            <p:sp>
              <p:nvSpPr>
                <p:cNvPr id="383" name="TextBox 382"/>
                <p:cNvSpPr txBox="1"/>
                <p:nvPr/>
              </p:nvSpPr>
              <p:spPr bwMode="auto">
                <a:xfrm>
                  <a:off x="3771399" y="2752009"/>
                  <a:ext cx="734496" cy="21544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kumimoji="0" lang="ko-KR" altLang="en-US" sz="800" dirty="0" smtClean="0">
                      <a:latin typeface="맑은 고딕" pitchFamily="50" charset="-127"/>
                      <a:ea typeface="맑은 고딕" pitchFamily="50" charset="-127"/>
                    </a:rPr>
                    <a:t>로그인 필요</a:t>
                  </a:r>
                  <a:endParaRPr kumimoji="0" lang="ko-KR" altLang="en-US" sz="800" dirty="0"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  <p:sp>
              <p:nvSpPr>
                <p:cNvPr id="384" name="직사각형 383"/>
                <p:cNvSpPr/>
                <p:nvPr/>
              </p:nvSpPr>
              <p:spPr>
                <a:xfrm>
                  <a:off x="2717767" y="2577548"/>
                  <a:ext cx="2395383" cy="1224136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8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85" name="직사각형 384"/>
                <p:cNvSpPr/>
                <p:nvPr/>
              </p:nvSpPr>
              <p:spPr>
                <a:xfrm>
                  <a:off x="2717767" y="2922032"/>
                  <a:ext cx="2395404" cy="1154560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800" dirty="0" smtClean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6" name="TextBox 385"/>
                <p:cNvSpPr txBox="1"/>
                <p:nvPr/>
              </p:nvSpPr>
              <p:spPr bwMode="auto">
                <a:xfrm>
                  <a:off x="2724509" y="2585036"/>
                  <a:ext cx="682767" cy="30996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kumimoji="0" lang="ko-KR" altLang="en-US" sz="1000" b="1" dirty="0" smtClean="0">
                      <a:solidFill>
                        <a:schemeClr val="bg1"/>
                      </a:solidFill>
                      <a:latin typeface="맑은 고딕" pitchFamily="50" charset="-127"/>
                      <a:ea typeface="맑은 고딕" pitchFamily="50" charset="-127"/>
                    </a:rPr>
                    <a:t>알</a:t>
                  </a:r>
                  <a:r>
                    <a:rPr kumimoji="0" lang="ko-KR" altLang="en-US" sz="1000" b="1" dirty="0">
                      <a:solidFill>
                        <a:schemeClr val="bg1"/>
                      </a:solidFill>
                      <a:latin typeface="맑은 고딕" pitchFamily="50" charset="-127"/>
                      <a:ea typeface="맑은 고딕" pitchFamily="50" charset="-127"/>
                    </a:rPr>
                    <a:t>림</a:t>
                  </a:r>
                </a:p>
              </p:txBody>
            </p:sp>
            <p:sp>
              <p:nvSpPr>
                <p:cNvPr id="387" name="TextBox 386"/>
                <p:cNvSpPr txBox="1"/>
                <p:nvPr/>
              </p:nvSpPr>
              <p:spPr bwMode="auto">
                <a:xfrm>
                  <a:off x="3188804" y="3580101"/>
                  <a:ext cx="45719" cy="21544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square" rtlCol="0">
                  <a:spAutoFit/>
                </a:bodyPr>
                <a:lstStyle/>
                <a:p>
                  <a:endParaRPr kumimoji="0" lang="ko-KR" altLang="en-US" sz="800" dirty="0"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  <p:sp>
              <p:nvSpPr>
                <p:cNvPr id="388" name="TextBox 387"/>
                <p:cNvSpPr txBox="1"/>
                <p:nvPr/>
              </p:nvSpPr>
              <p:spPr bwMode="auto">
                <a:xfrm>
                  <a:off x="2730065" y="3021781"/>
                  <a:ext cx="2383085" cy="73616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kumimoji="0" lang="ko-KR" altLang="en-US" sz="800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기존 사용하시던 패턴이 존재합니다</a:t>
                  </a:r>
                  <a:r>
                    <a:rPr kumimoji="0" lang="en-US" altLang="ko-KR" sz="800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. </a:t>
                  </a:r>
                  <a:r>
                    <a:rPr kumimoji="0" lang="ko-KR" altLang="en-US" sz="800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기존 사용하시던 패턴을 폐기하고 새로운 패턴으로 등록하시겠습니까</a:t>
                  </a:r>
                  <a:r>
                    <a:rPr kumimoji="0" lang="en-US" altLang="ko-KR" sz="800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?</a:t>
                  </a:r>
                  <a:endParaRPr kumimoji="0" lang="ko-KR" altLang="en-US" sz="800" dirty="0"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</p:grpSp>
          <p:sp>
            <p:nvSpPr>
              <p:cNvPr id="382" name="모서리가 둥근 직사각형 381"/>
              <p:cNvSpPr/>
              <p:nvPr/>
            </p:nvSpPr>
            <p:spPr>
              <a:xfrm>
                <a:off x="5746264" y="3924922"/>
                <a:ext cx="556336" cy="177008"/>
              </a:xfrm>
              <a:prstGeom prst="roundRect">
                <a:avLst>
                  <a:gd name="adj" fmla="val 4924"/>
                </a:avLst>
              </a:prstGeom>
              <a:solidFill>
                <a:schemeClr val="accent1">
                  <a:lumMod val="75000"/>
                </a:schemeClr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sz="800" dirty="0" smtClean="0">
                    <a:solidFill>
                      <a:schemeClr val="bg1"/>
                    </a:solidFill>
                  </a:rPr>
                  <a:t>확인</a:t>
                </a:r>
              </a:p>
            </p:txBody>
          </p:sp>
        </p:grpSp>
        <p:sp>
          <p:nvSpPr>
            <p:cNvPr id="380" name="모서리가 둥근 직사각형 379"/>
            <p:cNvSpPr/>
            <p:nvPr/>
          </p:nvSpPr>
          <p:spPr>
            <a:xfrm>
              <a:off x="5037688" y="3829753"/>
              <a:ext cx="556336" cy="177008"/>
            </a:xfrm>
            <a:prstGeom prst="roundRect">
              <a:avLst>
                <a:gd name="adj" fmla="val 4924"/>
              </a:avLst>
            </a:prstGeom>
            <a:solidFill>
              <a:schemeClr val="bg1">
                <a:lumMod val="50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dirty="0" smtClean="0">
                  <a:solidFill>
                    <a:schemeClr val="bg1"/>
                  </a:solidFill>
                </a:rPr>
                <a:t>취소</a:t>
              </a:r>
            </a:p>
          </p:txBody>
        </p:sp>
      </p:grpSp>
      <p:sp>
        <p:nvSpPr>
          <p:cNvPr id="250" name="타원 249"/>
          <p:cNvSpPr/>
          <p:nvPr/>
        </p:nvSpPr>
        <p:spPr>
          <a:xfrm>
            <a:off x="5714155" y="876033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8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297" name="타원 296"/>
          <p:cNvSpPr/>
          <p:nvPr/>
        </p:nvSpPr>
        <p:spPr>
          <a:xfrm>
            <a:off x="6050917" y="1845286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9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298" name="타원 297"/>
          <p:cNvSpPr/>
          <p:nvPr/>
        </p:nvSpPr>
        <p:spPr>
          <a:xfrm>
            <a:off x="6560757" y="1807738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10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cxnSp>
        <p:nvCxnSpPr>
          <p:cNvPr id="257" name="꺾인 연결선 256"/>
          <p:cNvCxnSpPr/>
          <p:nvPr/>
        </p:nvCxnSpPr>
        <p:spPr bwMode="auto">
          <a:xfrm rot="10800000" flipV="1">
            <a:off x="5369449" y="2056672"/>
            <a:ext cx="1502898" cy="328256"/>
          </a:xfrm>
          <a:prstGeom prst="bentConnector3">
            <a:avLst>
              <a:gd name="adj1" fmla="val 566"/>
            </a:avLst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389" name="모서리가 둥근 직사각형 388"/>
          <p:cNvSpPr/>
          <p:nvPr/>
        </p:nvSpPr>
        <p:spPr>
          <a:xfrm>
            <a:off x="2381946" y="5739776"/>
            <a:ext cx="857256" cy="354015"/>
          </a:xfrm>
          <a:prstGeom prst="roundRect">
            <a:avLst>
              <a:gd name="adj" fmla="val 4924"/>
            </a:avLst>
          </a:prstGeom>
          <a:solidFill>
            <a:schemeClr val="accent1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확인</a:t>
            </a:r>
          </a:p>
        </p:txBody>
      </p:sp>
      <p:sp>
        <p:nvSpPr>
          <p:cNvPr id="283" name="타원 282"/>
          <p:cNvSpPr/>
          <p:nvPr/>
        </p:nvSpPr>
        <p:spPr>
          <a:xfrm>
            <a:off x="2329246" y="5825268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7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390" name="모서리가 둥근 직사각형 389"/>
          <p:cNvSpPr/>
          <p:nvPr/>
        </p:nvSpPr>
        <p:spPr>
          <a:xfrm>
            <a:off x="643186" y="5752306"/>
            <a:ext cx="772975" cy="341485"/>
          </a:xfrm>
          <a:prstGeom prst="roundRect">
            <a:avLst>
              <a:gd name="adj" fmla="val 4924"/>
            </a:avLst>
          </a:prstGeom>
          <a:solidFill>
            <a:schemeClr val="bg1">
              <a:lumMod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취소</a:t>
            </a:r>
          </a:p>
        </p:txBody>
      </p:sp>
      <p:sp>
        <p:nvSpPr>
          <p:cNvPr id="282" name="타원 281"/>
          <p:cNvSpPr/>
          <p:nvPr/>
        </p:nvSpPr>
        <p:spPr>
          <a:xfrm>
            <a:off x="550097" y="5825268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6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391" name="모서리가 둥근 직사각형 390"/>
          <p:cNvSpPr/>
          <p:nvPr/>
        </p:nvSpPr>
        <p:spPr>
          <a:xfrm>
            <a:off x="1464789" y="5739776"/>
            <a:ext cx="857256" cy="354015"/>
          </a:xfrm>
          <a:prstGeom prst="roundRect">
            <a:avLst>
              <a:gd name="adj" fmla="val 4924"/>
            </a:avLst>
          </a:prstGeom>
          <a:solidFill>
            <a:schemeClr val="accent1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사용중지</a:t>
            </a:r>
          </a:p>
        </p:txBody>
      </p:sp>
      <p:sp>
        <p:nvSpPr>
          <p:cNvPr id="326" name="타원 325"/>
          <p:cNvSpPr/>
          <p:nvPr/>
        </p:nvSpPr>
        <p:spPr>
          <a:xfrm>
            <a:off x="1496632" y="5825268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15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118" name="직사각형 117"/>
          <p:cNvSpPr/>
          <p:nvPr/>
        </p:nvSpPr>
        <p:spPr>
          <a:xfrm>
            <a:off x="197257" y="1296984"/>
            <a:ext cx="3523974" cy="408813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19" name="왼쪽 화살표 118"/>
          <p:cNvSpPr/>
          <p:nvPr/>
        </p:nvSpPr>
        <p:spPr>
          <a:xfrm>
            <a:off x="251345" y="1369725"/>
            <a:ext cx="360041" cy="266269"/>
          </a:xfrm>
          <a:prstGeom prst="leftArrow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20" name="직사각형 119"/>
          <p:cNvSpPr/>
          <p:nvPr/>
        </p:nvSpPr>
        <p:spPr>
          <a:xfrm>
            <a:off x="1280592" y="1312193"/>
            <a:ext cx="1467148" cy="381594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dirty="0" smtClean="0">
                <a:solidFill>
                  <a:schemeClr val="tx1"/>
                </a:solidFill>
              </a:rPr>
              <a:t>패턴등록</a:t>
            </a:r>
          </a:p>
        </p:txBody>
      </p:sp>
      <p:sp>
        <p:nvSpPr>
          <p:cNvPr id="121" name="타원 120"/>
          <p:cNvSpPr/>
          <p:nvPr/>
        </p:nvSpPr>
        <p:spPr>
          <a:xfrm>
            <a:off x="179344" y="1317506"/>
            <a:ext cx="180001" cy="183883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18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123" name="TextBox 122"/>
          <p:cNvSpPr txBox="1"/>
          <p:nvPr/>
        </p:nvSpPr>
        <p:spPr>
          <a:xfrm>
            <a:off x="661485" y="804074"/>
            <a:ext cx="2691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현대캐피탈</a:t>
            </a:r>
            <a:r>
              <a:rPr lang="en-US" altLang="ko-KR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운송관리시스템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46378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직사각형 259"/>
          <p:cNvSpPr/>
          <p:nvPr/>
        </p:nvSpPr>
        <p:spPr>
          <a:xfrm>
            <a:off x="203913" y="718948"/>
            <a:ext cx="3524951" cy="5612850"/>
          </a:xfrm>
          <a:prstGeom prst="rect">
            <a:avLst/>
          </a:prstGeom>
          <a:solidFill>
            <a:srgbClr val="FFFFFF"/>
          </a:solidFill>
          <a:ln w="3175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8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60" name="제목 1"/>
          <p:cNvSpPr>
            <a:spLocks noGrp="1"/>
          </p:cNvSpPr>
          <p:nvPr/>
        </p:nvSpPr>
        <p:spPr bwMode="auto">
          <a:xfrm>
            <a:off x="952500" y="26459"/>
            <a:ext cx="3643313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dirty="0" smtClean="0">
                <a:solidFill>
                  <a:prstClr val="black"/>
                </a:solidFill>
              </a:rPr>
              <a:t>HCS-Mobile-01-1121</a:t>
            </a:r>
            <a:endParaRPr lang="ko-KR" altLang="en-US" dirty="0" smtClean="0">
              <a:solidFill>
                <a:prstClr val="black"/>
              </a:solidFill>
            </a:endParaRPr>
          </a:p>
        </p:txBody>
      </p:sp>
      <p:sp>
        <p:nvSpPr>
          <p:cNvPr id="62" name="텍스트 개체 틀 3"/>
          <p:cNvSpPr>
            <a:spLocks noGrp="1"/>
          </p:cNvSpPr>
          <p:nvPr/>
        </p:nvSpPr>
        <p:spPr bwMode="auto">
          <a:xfrm>
            <a:off x="7743825" y="864659"/>
            <a:ext cx="2066925" cy="600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lang="ko-KR" alt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>
              <a:solidFill>
                <a:prstClr val="black"/>
              </a:solidFill>
            </a:endParaRPr>
          </a:p>
        </p:txBody>
      </p:sp>
      <p:sp>
        <p:nvSpPr>
          <p:cNvPr id="63" name="텍스트 개체 틀 4"/>
          <p:cNvSpPr>
            <a:spLocks noGrp="1"/>
          </p:cNvSpPr>
          <p:nvPr/>
        </p:nvSpPr>
        <p:spPr bwMode="auto">
          <a:xfrm>
            <a:off x="5291138" y="321734"/>
            <a:ext cx="3021060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ko-KR" altLang="en-US" dirty="0" smtClean="0">
                <a:solidFill>
                  <a:prstClr val="black"/>
                </a:solidFill>
              </a:rPr>
              <a:t>패턴 등록 화면입니다</a:t>
            </a:r>
            <a:r>
              <a:rPr lang="en-US" altLang="ko-KR" dirty="0" smtClean="0">
                <a:solidFill>
                  <a:prstClr val="black"/>
                </a:solidFill>
              </a:rPr>
              <a:t>.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64" name="텍스트 개체 틀 5"/>
          <p:cNvSpPr>
            <a:spLocks noGrp="1"/>
          </p:cNvSpPr>
          <p:nvPr/>
        </p:nvSpPr>
        <p:spPr bwMode="auto">
          <a:xfrm>
            <a:off x="1021655" y="312209"/>
            <a:ext cx="364331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 smtClean="0">
                <a:solidFill>
                  <a:prstClr val="black"/>
                </a:solidFill>
              </a:rPr>
              <a:t> Home &gt; </a:t>
            </a:r>
            <a:r>
              <a:rPr lang="ko-KR" altLang="en-US" dirty="0" smtClean="0">
                <a:solidFill>
                  <a:prstClr val="black"/>
                </a:solidFill>
              </a:rPr>
              <a:t>로그인 </a:t>
            </a:r>
            <a:r>
              <a:rPr lang="en-US" altLang="ko-KR" dirty="0" smtClean="0">
                <a:solidFill>
                  <a:prstClr val="black"/>
                </a:solidFill>
              </a:rPr>
              <a:t>&gt; </a:t>
            </a:r>
            <a:r>
              <a:rPr lang="ko-KR" altLang="en-US" dirty="0" smtClean="0">
                <a:solidFill>
                  <a:prstClr val="black"/>
                </a:solidFill>
              </a:rPr>
              <a:t>패턴 등록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ko-KR" altLang="en-US" dirty="0" err="1" smtClean="0"/>
              <a:t>캐피탈</a:t>
            </a:r>
            <a:r>
              <a:rPr lang="ko-KR" altLang="en-US" dirty="0" smtClean="0"/>
              <a:t> 운송관리시스템</a:t>
            </a: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24"/>
          </p:nvPr>
        </p:nvSpPr>
        <p:spPr>
          <a:xfrm>
            <a:off x="5332089" y="61876"/>
            <a:ext cx="1071001" cy="216000"/>
          </a:xfrm>
        </p:spPr>
        <p:txBody>
          <a:bodyPr/>
          <a:lstStyle/>
          <a:p>
            <a:r>
              <a:rPr lang="ko-KR" altLang="en-US" dirty="0" err="1" smtClean="0"/>
              <a:t>에스원</a:t>
            </a:r>
            <a:endParaRPr lang="ko-KR" altLang="en-US" dirty="0"/>
          </a:p>
        </p:txBody>
      </p:sp>
      <p:sp>
        <p:nvSpPr>
          <p:cNvPr id="61" name="텍스트 개체 틀 2"/>
          <p:cNvSpPr>
            <a:spLocks noGrp="1"/>
          </p:cNvSpPr>
          <p:nvPr/>
        </p:nvSpPr>
        <p:spPr bwMode="auto">
          <a:xfrm>
            <a:off x="4936580" y="39159"/>
            <a:ext cx="1143000" cy="25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mtClean="0">
              <a:solidFill>
                <a:prstClr val="black"/>
              </a:solidFill>
            </a:endParaRPr>
          </a:p>
        </p:txBody>
      </p:sp>
      <p:grpSp>
        <p:nvGrpSpPr>
          <p:cNvPr id="67" name="그룹 66"/>
          <p:cNvGrpSpPr/>
          <p:nvPr/>
        </p:nvGrpSpPr>
        <p:grpSpPr>
          <a:xfrm>
            <a:off x="4053376" y="4056109"/>
            <a:ext cx="1557219" cy="1094573"/>
            <a:chOff x="4480630" y="2704635"/>
            <a:chExt cx="2410123" cy="1377941"/>
          </a:xfrm>
        </p:grpSpPr>
        <p:grpSp>
          <p:nvGrpSpPr>
            <p:cNvPr id="70" name="그룹 69"/>
            <p:cNvGrpSpPr/>
            <p:nvPr/>
          </p:nvGrpSpPr>
          <p:grpSpPr>
            <a:xfrm>
              <a:off x="4480630" y="2704635"/>
              <a:ext cx="2410123" cy="1377941"/>
              <a:chOff x="2717767" y="2577548"/>
              <a:chExt cx="2410123" cy="1377941"/>
            </a:xfrm>
          </p:grpSpPr>
          <p:sp>
            <p:nvSpPr>
              <p:cNvPr id="72" name="TextBox 71"/>
              <p:cNvSpPr txBox="1"/>
              <p:nvPr/>
            </p:nvSpPr>
            <p:spPr bwMode="auto">
              <a:xfrm>
                <a:off x="3771399" y="2752009"/>
                <a:ext cx="734496" cy="2154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rtlCol="0">
                <a:spAutoFit/>
              </a:bodyPr>
              <a:lstStyle/>
              <a:p>
                <a:r>
                  <a:rPr kumimoji="0" lang="ko-KR" altLang="en-US" sz="800" dirty="0" smtClean="0">
                    <a:latin typeface="맑은 고딕" pitchFamily="50" charset="-127"/>
                    <a:ea typeface="맑은 고딕" pitchFamily="50" charset="-127"/>
                  </a:rPr>
                  <a:t>로그인 필요</a:t>
                </a:r>
                <a:endParaRPr kumimoji="0" lang="ko-KR" altLang="en-US" sz="800" dirty="0"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73" name="직사각형 72"/>
              <p:cNvSpPr/>
              <p:nvPr/>
            </p:nvSpPr>
            <p:spPr>
              <a:xfrm>
                <a:off x="2717767" y="2577548"/>
                <a:ext cx="2395383" cy="441089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4" name="직사각형 73"/>
              <p:cNvSpPr/>
              <p:nvPr/>
            </p:nvSpPr>
            <p:spPr>
              <a:xfrm>
                <a:off x="2730063" y="2947551"/>
                <a:ext cx="2397827" cy="1007938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75" name="TextBox 74"/>
              <p:cNvSpPr txBox="1"/>
              <p:nvPr/>
            </p:nvSpPr>
            <p:spPr bwMode="auto">
              <a:xfrm>
                <a:off x="2827702" y="2597027"/>
                <a:ext cx="682767" cy="30996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0" lang="ko-KR" altLang="en-US" sz="1000" b="1" dirty="0" smtClean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알</a:t>
                </a:r>
                <a:r>
                  <a:rPr kumimoji="0" lang="ko-KR" altLang="en-US" sz="10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림</a:t>
                </a:r>
              </a:p>
            </p:txBody>
          </p:sp>
          <p:sp>
            <p:nvSpPr>
              <p:cNvPr id="76" name="TextBox 75"/>
              <p:cNvSpPr txBox="1"/>
              <p:nvPr/>
            </p:nvSpPr>
            <p:spPr bwMode="auto">
              <a:xfrm>
                <a:off x="3188804" y="3580101"/>
                <a:ext cx="45719" cy="2154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rtlCol="0">
                <a:spAutoFit/>
              </a:bodyPr>
              <a:lstStyle/>
              <a:p>
                <a:endParaRPr kumimoji="0" lang="ko-KR" altLang="en-US" sz="800" dirty="0"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77" name="TextBox 76"/>
              <p:cNvSpPr txBox="1"/>
              <p:nvPr/>
            </p:nvSpPr>
            <p:spPr bwMode="auto">
              <a:xfrm>
                <a:off x="2745598" y="3018637"/>
                <a:ext cx="2345197" cy="58118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패턴 등록이 완료되었습니다</a:t>
                </a:r>
                <a:r>
                  <a:rPr lang="en-US" altLang="ko-KR" sz="800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.</a:t>
                </a:r>
              </a:p>
              <a:p>
                <a:r>
                  <a:rPr kumimoji="0" lang="ko-KR" altLang="en-US" sz="800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다음 </a:t>
                </a:r>
                <a:r>
                  <a:rPr kumimoji="0" lang="ko-KR" altLang="en-US" sz="800" b="1" dirty="0" err="1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로그인부터</a:t>
                </a:r>
                <a:r>
                  <a:rPr kumimoji="0" lang="ko-KR" altLang="en-US" sz="800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패턴으로</a:t>
                </a:r>
                <a:endParaRPr kumimoji="0" lang="en-US" altLang="ko-KR" sz="8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r>
                  <a:rPr kumimoji="0" lang="ko-KR" altLang="en-US" sz="800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로그인하실 수 있습니다</a:t>
                </a:r>
                <a:r>
                  <a:rPr kumimoji="0" lang="en-US" altLang="ko-KR" sz="800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.</a:t>
                </a:r>
                <a:endParaRPr kumimoji="0" lang="ko-KR" altLang="en-US" sz="800" dirty="0">
                  <a:latin typeface="맑은 고딕" pitchFamily="50" charset="-127"/>
                  <a:ea typeface="맑은 고딕" pitchFamily="50" charset="-127"/>
                </a:endParaRPr>
              </a:p>
            </p:txBody>
          </p:sp>
        </p:grpSp>
        <p:sp>
          <p:nvSpPr>
            <p:cNvPr id="71" name="모서리가 둥근 직사각형 70"/>
            <p:cNvSpPr/>
            <p:nvPr/>
          </p:nvSpPr>
          <p:spPr>
            <a:xfrm>
              <a:off x="5427197" y="3778949"/>
              <a:ext cx="556337" cy="177008"/>
            </a:xfrm>
            <a:prstGeom prst="roundRect">
              <a:avLst>
                <a:gd name="adj" fmla="val 4924"/>
              </a:avLst>
            </a:prstGeom>
            <a:solidFill>
              <a:schemeClr val="accent1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dirty="0" smtClean="0">
                  <a:solidFill>
                    <a:schemeClr val="bg1"/>
                  </a:solidFill>
                </a:rPr>
                <a:t>확인</a:t>
              </a:r>
            </a:p>
          </p:txBody>
        </p:sp>
      </p:grpSp>
      <p:sp>
        <p:nvSpPr>
          <p:cNvPr id="196" name="타원 195"/>
          <p:cNvSpPr/>
          <p:nvPr/>
        </p:nvSpPr>
        <p:spPr>
          <a:xfrm>
            <a:off x="665396" y="1902024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2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grpSp>
        <p:nvGrpSpPr>
          <p:cNvPr id="197" name="그룹 196"/>
          <p:cNvGrpSpPr/>
          <p:nvPr/>
        </p:nvGrpSpPr>
        <p:grpSpPr>
          <a:xfrm>
            <a:off x="632520" y="3501144"/>
            <a:ext cx="2651692" cy="612000"/>
            <a:chOff x="461908" y="2393841"/>
            <a:chExt cx="2651692" cy="612000"/>
          </a:xfrm>
        </p:grpSpPr>
        <p:grpSp>
          <p:nvGrpSpPr>
            <p:cNvPr id="198" name="그룹 197"/>
            <p:cNvGrpSpPr/>
            <p:nvPr/>
          </p:nvGrpSpPr>
          <p:grpSpPr>
            <a:xfrm>
              <a:off x="461908" y="2393841"/>
              <a:ext cx="612000" cy="612000"/>
              <a:chOff x="6083337" y="1021831"/>
              <a:chExt cx="612000" cy="612000"/>
            </a:xfrm>
          </p:grpSpPr>
          <p:sp>
            <p:nvSpPr>
              <p:cNvPr id="205" name="타원 204"/>
              <p:cNvSpPr/>
              <p:nvPr/>
            </p:nvSpPr>
            <p:spPr>
              <a:xfrm>
                <a:off x="6083337" y="1021831"/>
                <a:ext cx="612000" cy="612000"/>
              </a:xfrm>
              <a:prstGeom prst="ellipse">
                <a:avLst/>
              </a:prstGeom>
              <a:solidFill>
                <a:srgbClr val="FFFFFF">
                  <a:lumMod val="85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  <p:sp>
            <p:nvSpPr>
              <p:cNvPr id="206" name="타원 205"/>
              <p:cNvSpPr/>
              <p:nvPr/>
            </p:nvSpPr>
            <p:spPr>
              <a:xfrm>
                <a:off x="6155337" y="1093831"/>
                <a:ext cx="468000" cy="468000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</p:grpSp>
        <p:grpSp>
          <p:nvGrpSpPr>
            <p:cNvPr id="199" name="그룹 198"/>
            <p:cNvGrpSpPr/>
            <p:nvPr/>
          </p:nvGrpSpPr>
          <p:grpSpPr>
            <a:xfrm>
              <a:off x="1481754" y="2393841"/>
              <a:ext cx="612000" cy="612000"/>
              <a:chOff x="6083337" y="1021831"/>
              <a:chExt cx="612000" cy="612000"/>
            </a:xfrm>
          </p:grpSpPr>
          <p:sp>
            <p:nvSpPr>
              <p:cNvPr id="203" name="타원 202"/>
              <p:cNvSpPr/>
              <p:nvPr/>
            </p:nvSpPr>
            <p:spPr>
              <a:xfrm>
                <a:off x="6083337" y="1021831"/>
                <a:ext cx="612000" cy="612000"/>
              </a:xfrm>
              <a:prstGeom prst="ellipse">
                <a:avLst/>
              </a:prstGeom>
              <a:solidFill>
                <a:srgbClr val="FFFFFF">
                  <a:lumMod val="85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  <p:sp>
            <p:nvSpPr>
              <p:cNvPr id="204" name="타원 203"/>
              <p:cNvSpPr/>
              <p:nvPr/>
            </p:nvSpPr>
            <p:spPr>
              <a:xfrm>
                <a:off x="6155337" y="1093831"/>
                <a:ext cx="468000" cy="468000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</p:grpSp>
        <p:grpSp>
          <p:nvGrpSpPr>
            <p:cNvPr id="200" name="그룹 199"/>
            <p:cNvGrpSpPr/>
            <p:nvPr/>
          </p:nvGrpSpPr>
          <p:grpSpPr>
            <a:xfrm>
              <a:off x="2501600" y="2393841"/>
              <a:ext cx="612000" cy="612000"/>
              <a:chOff x="6083337" y="1021831"/>
              <a:chExt cx="612000" cy="612000"/>
            </a:xfrm>
          </p:grpSpPr>
          <p:sp>
            <p:nvSpPr>
              <p:cNvPr id="201" name="타원 200"/>
              <p:cNvSpPr/>
              <p:nvPr/>
            </p:nvSpPr>
            <p:spPr>
              <a:xfrm>
                <a:off x="6083337" y="1021831"/>
                <a:ext cx="612000" cy="612000"/>
              </a:xfrm>
              <a:prstGeom prst="ellipse">
                <a:avLst/>
              </a:prstGeom>
              <a:solidFill>
                <a:srgbClr val="FFFFFF">
                  <a:lumMod val="85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  <p:sp>
            <p:nvSpPr>
              <p:cNvPr id="202" name="타원 201"/>
              <p:cNvSpPr/>
              <p:nvPr/>
            </p:nvSpPr>
            <p:spPr>
              <a:xfrm>
                <a:off x="6155337" y="1093831"/>
                <a:ext cx="468000" cy="468000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</p:grpSp>
      </p:grpSp>
      <p:grpSp>
        <p:nvGrpSpPr>
          <p:cNvPr id="207" name="그룹 206"/>
          <p:cNvGrpSpPr/>
          <p:nvPr/>
        </p:nvGrpSpPr>
        <p:grpSpPr>
          <a:xfrm>
            <a:off x="632520" y="4545192"/>
            <a:ext cx="2651692" cy="612000"/>
            <a:chOff x="461908" y="2393841"/>
            <a:chExt cx="2651692" cy="612000"/>
          </a:xfrm>
        </p:grpSpPr>
        <p:grpSp>
          <p:nvGrpSpPr>
            <p:cNvPr id="208" name="그룹 207"/>
            <p:cNvGrpSpPr/>
            <p:nvPr/>
          </p:nvGrpSpPr>
          <p:grpSpPr>
            <a:xfrm>
              <a:off x="461908" y="2393841"/>
              <a:ext cx="612000" cy="612000"/>
              <a:chOff x="6083337" y="1021831"/>
              <a:chExt cx="612000" cy="612000"/>
            </a:xfrm>
          </p:grpSpPr>
          <p:sp>
            <p:nvSpPr>
              <p:cNvPr id="215" name="타원 214"/>
              <p:cNvSpPr/>
              <p:nvPr/>
            </p:nvSpPr>
            <p:spPr>
              <a:xfrm>
                <a:off x="6083337" y="1021831"/>
                <a:ext cx="612000" cy="612000"/>
              </a:xfrm>
              <a:prstGeom prst="ellipse">
                <a:avLst/>
              </a:prstGeom>
              <a:solidFill>
                <a:srgbClr val="FFFFFF">
                  <a:lumMod val="85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  <p:sp>
            <p:nvSpPr>
              <p:cNvPr id="216" name="타원 215"/>
              <p:cNvSpPr/>
              <p:nvPr/>
            </p:nvSpPr>
            <p:spPr>
              <a:xfrm>
                <a:off x="6155337" y="1093831"/>
                <a:ext cx="468000" cy="468000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</p:grpSp>
        <p:grpSp>
          <p:nvGrpSpPr>
            <p:cNvPr id="209" name="그룹 208"/>
            <p:cNvGrpSpPr/>
            <p:nvPr/>
          </p:nvGrpSpPr>
          <p:grpSpPr>
            <a:xfrm>
              <a:off x="1481754" y="2393841"/>
              <a:ext cx="612000" cy="612000"/>
              <a:chOff x="6083337" y="1021831"/>
              <a:chExt cx="612000" cy="612000"/>
            </a:xfrm>
          </p:grpSpPr>
          <p:sp>
            <p:nvSpPr>
              <p:cNvPr id="213" name="타원 212"/>
              <p:cNvSpPr/>
              <p:nvPr/>
            </p:nvSpPr>
            <p:spPr>
              <a:xfrm>
                <a:off x="6083337" y="1021831"/>
                <a:ext cx="612000" cy="612000"/>
              </a:xfrm>
              <a:prstGeom prst="ellipse">
                <a:avLst/>
              </a:prstGeom>
              <a:solidFill>
                <a:srgbClr val="FFFFFF">
                  <a:lumMod val="85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  <p:sp>
            <p:nvSpPr>
              <p:cNvPr id="214" name="타원 213"/>
              <p:cNvSpPr/>
              <p:nvPr/>
            </p:nvSpPr>
            <p:spPr>
              <a:xfrm>
                <a:off x="6155337" y="1093831"/>
                <a:ext cx="468000" cy="468000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</p:grpSp>
        <p:grpSp>
          <p:nvGrpSpPr>
            <p:cNvPr id="210" name="그룹 209"/>
            <p:cNvGrpSpPr/>
            <p:nvPr/>
          </p:nvGrpSpPr>
          <p:grpSpPr>
            <a:xfrm>
              <a:off x="2501600" y="2393841"/>
              <a:ext cx="612000" cy="612000"/>
              <a:chOff x="6083337" y="1021831"/>
              <a:chExt cx="612000" cy="612000"/>
            </a:xfrm>
          </p:grpSpPr>
          <p:sp>
            <p:nvSpPr>
              <p:cNvPr id="211" name="타원 210"/>
              <p:cNvSpPr/>
              <p:nvPr/>
            </p:nvSpPr>
            <p:spPr>
              <a:xfrm>
                <a:off x="6083337" y="1021831"/>
                <a:ext cx="612000" cy="612000"/>
              </a:xfrm>
              <a:prstGeom prst="ellipse">
                <a:avLst/>
              </a:prstGeom>
              <a:solidFill>
                <a:srgbClr val="FFFFFF">
                  <a:lumMod val="85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  <p:sp>
            <p:nvSpPr>
              <p:cNvPr id="212" name="타원 211"/>
              <p:cNvSpPr/>
              <p:nvPr/>
            </p:nvSpPr>
            <p:spPr>
              <a:xfrm>
                <a:off x="6155337" y="1093831"/>
                <a:ext cx="468000" cy="468000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</p:grpSp>
      </p:grpSp>
      <p:sp>
        <p:nvSpPr>
          <p:cNvPr id="217" name="직사각형 216"/>
          <p:cNvSpPr/>
          <p:nvPr/>
        </p:nvSpPr>
        <p:spPr>
          <a:xfrm>
            <a:off x="789070" y="1902024"/>
            <a:ext cx="2106667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9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확인을 위해 다시 한번 입력해주세요</a:t>
            </a:r>
            <a:r>
              <a:rPr lang="en-US" altLang="ko-KR" sz="900" b="1" dirty="0" smtClean="0">
                <a:solidFill>
                  <a:srgbClr val="000000">
                    <a:lumMod val="95000"/>
                    <a:lumOff val="5000"/>
                  </a:srgbClr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900" b="1" dirty="0">
              <a:solidFill>
                <a:srgbClr val="000000">
                  <a:lumMod val="95000"/>
                  <a:lumOff val="5000"/>
                </a:srgb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8" name="타원 217"/>
          <p:cNvSpPr/>
          <p:nvPr/>
        </p:nvSpPr>
        <p:spPr>
          <a:xfrm>
            <a:off x="653420" y="2356337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3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grpSp>
        <p:nvGrpSpPr>
          <p:cNvPr id="223" name="그룹 222"/>
          <p:cNvGrpSpPr/>
          <p:nvPr/>
        </p:nvGrpSpPr>
        <p:grpSpPr>
          <a:xfrm>
            <a:off x="632520" y="2421024"/>
            <a:ext cx="2651692" cy="612000"/>
            <a:chOff x="481089" y="2393841"/>
            <a:chExt cx="2651692" cy="612000"/>
          </a:xfrm>
        </p:grpSpPr>
        <p:sp>
          <p:nvSpPr>
            <p:cNvPr id="224" name="타원 223"/>
            <p:cNvSpPr/>
            <p:nvPr/>
          </p:nvSpPr>
          <p:spPr>
            <a:xfrm>
              <a:off x="481089" y="2393841"/>
              <a:ext cx="612000" cy="612000"/>
            </a:xfrm>
            <a:prstGeom prst="ellipse">
              <a:avLst/>
            </a:prstGeom>
            <a:solidFill>
              <a:srgbClr val="FFFFFF">
                <a:lumMod val="85000"/>
              </a:srgbClr>
            </a:solidFill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225" name="타원 224"/>
            <p:cNvSpPr/>
            <p:nvPr/>
          </p:nvSpPr>
          <p:spPr>
            <a:xfrm>
              <a:off x="1500935" y="2393841"/>
              <a:ext cx="612000" cy="612000"/>
            </a:xfrm>
            <a:prstGeom prst="ellipse">
              <a:avLst/>
            </a:prstGeom>
            <a:solidFill>
              <a:srgbClr val="FFFFFF">
                <a:lumMod val="85000"/>
              </a:srgbClr>
            </a:solidFill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226" name="타원 225"/>
            <p:cNvSpPr/>
            <p:nvPr/>
          </p:nvSpPr>
          <p:spPr>
            <a:xfrm>
              <a:off x="2520781" y="2393841"/>
              <a:ext cx="612000" cy="612000"/>
            </a:xfrm>
            <a:prstGeom prst="ellipse">
              <a:avLst/>
            </a:prstGeom>
            <a:solidFill>
              <a:srgbClr val="FFFFFF">
                <a:lumMod val="85000"/>
              </a:srgbClr>
            </a:solidFill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endParaRPr>
            </a:p>
          </p:txBody>
        </p:sp>
        <p:grpSp>
          <p:nvGrpSpPr>
            <p:cNvPr id="227" name="그룹 226"/>
            <p:cNvGrpSpPr/>
            <p:nvPr/>
          </p:nvGrpSpPr>
          <p:grpSpPr>
            <a:xfrm>
              <a:off x="947412" y="2609841"/>
              <a:ext cx="1766375" cy="180000"/>
              <a:chOff x="947412" y="2609841"/>
              <a:chExt cx="1766375" cy="180000"/>
            </a:xfrm>
          </p:grpSpPr>
          <p:sp>
            <p:nvSpPr>
              <p:cNvPr id="231" name="직사각형 230"/>
              <p:cNvSpPr/>
              <p:nvPr/>
            </p:nvSpPr>
            <p:spPr>
              <a:xfrm>
                <a:off x="947412" y="2609841"/>
                <a:ext cx="744852" cy="180000"/>
              </a:xfrm>
              <a:prstGeom prst="rect">
                <a:avLst/>
              </a:prstGeom>
              <a:solidFill>
                <a:srgbClr val="FFFFFF">
                  <a:lumMod val="85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  <p:sp>
            <p:nvSpPr>
              <p:cNvPr id="232" name="직사각형 231"/>
              <p:cNvSpPr/>
              <p:nvPr/>
            </p:nvSpPr>
            <p:spPr>
              <a:xfrm>
                <a:off x="947412" y="2668251"/>
                <a:ext cx="744852" cy="63180"/>
              </a:xfrm>
              <a:prstGeom prst="rect">
                <a:avLst/>
              </a:prstGeom>
              <a:solidFill>
                <a:srgbClr val="00CC99">
                  <a:lumMod val="60000"/>
                  <a:lumOff val="40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  <p:sp>
            <p:nvSpPr>
              <p:cNvPr id="233" name="직사각형 232"/>
              <p:cNvSpPr/>
              <p:nvPr/>
            </p:nvSpPr>
            <p:spPr>
              <a:xfrm>
                <a:off x="1968935" y="2609841"/>
                <a:ext cx="744852" cy="180000"/>
              </a:xfrm>
              <a:prstGeom prst="rect">
                <a:avLst/>
              </a:prstGeom>
              <a:solidFill>
                <a:srgbClr val="FFFFFF">
                  <a:lumMod val="85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  <p:sp>
            <p:nvSpPr>
              <p:cNvPr id="234" name="직사각형 233"/>
              <p:cNvSpPr/>
              <p:nvPr/>
            </p:nvSpPr>
            <p:spPr>
              <a:xfrm>
                <a:off x="1968935" y="2668251"/>
                <a:ext cx="744852" cy="63180"/>
              </a:xfrm>
              <a:prstGeom prst="rect">
                <a:avLst/>
              </a:prstGeom>
              <a:solidFill>
                <a:srgbClr val="00CC99">
                  <a:lumMod val="60000"/>
                  <a:lumOff val="40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</p:grpSp>
        <p:sp>
          <p:nvSpPr>
            <p:cNvPr id="228" name="타원 227"/>
            <p:cNvSpPr/>
            <p:nvPr/>
          </p:nvSpPr>
          <p:spPr>
            <a:xfrm>
              <a:off x="553089" y="2465841"/>
              <a:ext cx="468000" cy="468000"/>
            </a:xfrm>
            <a:prstGeom prst="ellipse">
              <a:avLst/>
            </a:prstGeom>
            <a:solidFill>
              <a:srgbClr val="00CC99">
                <a:lumMod val="60000"/>
                <a:lumOff val="40000"/>
              </a:srgbClr>
            </a:solidFill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229" name="타원 228"/>
            <p:cNvSpPr/>
            <p:nvPr/>
          </p:nvSpPr>
          <p:spPr>
            <a:xfrm>
              <a:off x="1572935" y="2465841"/>
              <a:ext cx="468000" cy="468000"/>
            </a:xfrm>
            <a:prstGeom prst="ellipse">
              <a:avLst/>
            </a:prstGeom>
            <a:solidFill>
              <a:srgbClr val="00CC99">
                <a:lumMod val="60000"/>
                <a:lumOff val="40000"/>
              </a:srgbClr>
            </a:solidFill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230" name="타원 229"/>
            <p:cNvSpPr/>
            <p:nvPr/>
          </p:nvSpPr>
          <p:spPr>
            <a:xfrm>
              <a:off x="2592781" y="2465841"/>
              <a:ext cx="468000" cy="468000"/>
            </a:xfrm>
            <a:prstGeom prst="ellipse">
              <a:avLst/>
            </a:prstGeom>
            <a:solidFill>
              <a:srgbClr val="00CC99">
                <a:lumMod val="60000"/>
                <a:lumOff val="40000"/>
              </a:srgbClr>
            </a:solidFill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endParaRPr>
            </a:p>
          </p:txBody>
        </p:sp>
      </p:grpSp>
      <p:sp>
        <p:nvSpPr>
          <p:cNvPr id="235" name="타원 234"/>
          <p:cNvSpPr/>
          <p:nvPr/>
        </p:nvSpPr>
        <p:spPr>
          <a:xfrm>
            <a:off x="653420" y="3429144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5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236" name="타원 235"/>
          <p:cNvSpPr/>
          <p:nvPr/>
        </p:nvSpPr>
        <p:spPr>
          <a:xfrm>
            <a:off x="1399269" y="2500337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4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247" name="타원 246"/>
          <p:cNvSpPr/>
          <p:nvPr/>
        </p:nvSpPr>
        <p:spPr>
          <a:xfrm>
            <a:off x="3961718" y="3984110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8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cxnSp>
        <p:nvCxnSpPr>
          <p:cNvPr id="257" name="꺾인 연결선 256"/>
          <p:cNvCxnSpPr/>
          <p:nvPr/>
        </p:nvCxnSpPr>
        <p:spPr bwMode="auto">
          <a:xfrm flipV="1">
            <a:off x="3132781" y="5192322"/>
            <a:ext cx="1412116" cy="735145"/>
          </a:xfrm>
          <a:prstGeom prst="bentConnector2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259" name="텍스트 개체 틀 2"/>
          <p:cNvSpPr>
            <a:spLocks noGrp="1"/>
          </p:cNvSpPr>
          <p:nvPr>
            <p:ph type="body" sz="quarter" idx="17"/>
          </p:nvPr>
        </p:nvSpPr>
        <p:spPr>
          <a:xfrm>
            <a:off x="7743419" y="857232"/>
            <a:ext cx="2067365" cy="6000768"/>
          </a:xfrm>
        </p:spPr>
        <p:txBody>
          <a:bodyPr/>
          <a:lstStyle/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smtClean="0"/>
              <a:t>패턴등록 팝업 타이틀</a:t>
            </a:r>
            <a:r>
              <a:rPr lang="en-US" altLang="ko-KR" sz="900" dirty="0" smtClean="0"/>
              <a:t>.</a:t>
            </a: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Tx/>
              <a:buAutoNum type="arabicPeriod"/>
              <a:tabLst>
                <a:tab pos="228600" algn="l"/>
              </a:tabLst>
            </a:pP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패턴 등록 안내</a:t>
            </a: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Tx/>
              <a:buAutoNum type="arabicPeriod"/>
              <a:tabLst>
                <a:tab pos="228600" algn="l"/>
              </a:tabLst>
            </a:pPr>
            <a:r>
              <a:rPr lang="ko-KR" altLang="en-US" sz="900" dirty="0" smtClean="0"/>
              <a:t>패턴 연결된 점 표시</a:t>
            </a:r>
            <a:endParaRPr lang="en-US" altLang="ko-KR" sz="900" dirty="0" smtClean="0"/>
          </a:p>
          <a:p>
            <a:pPr marL="22860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Tx/>
              <a:buAutoNum type="arabicPeriod"/>
              <a:tabLst>
                <a:tab pos="228600" algn="l"/>
              </a:tabLst>
            </a:pP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패턴 연결선 표시</a:t>
            </a:r>
            <a:endParaRPr lang="en-US" altLang="ko-KR" sz="9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Tx/>
              <a:buAutoNum type="arabicPeriod"/>
              <a:tabLst>
                <a:tab pos="228600" algn="l"/>
              </a:tabLst>
            </a:pP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연결되지 않은 점 표시</a:t>
            </a:r>
            <a:endParaRPr lang="en-US" altLang="ko-KR" sz="9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Tx/>
              <a:buAutoNum type="arabicPeriod"/>
              <a:tabLst>
                <a:tab pos="228600" algn="l"/>
              </a:tabLst>
            </a:pP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현재 화면에 표시된 패턴</a:t>
            </a:r>
            <a:endParaRPr lang="en-US" altLang="ko-KR" sz="9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Tx/>
              <a:buAutoNum type="arabicPeriod"/>
              <a:tabLst>
                <a:tab pos="228600" algn="l"/>
              </a:tabLst>
            </a:pP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패턴 확인 화면으로 이동</a:t>
            </a:r>
            <a:endParaRPr lang="en-US" altLang="ko-KR" sz="9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Tx/>
              <a:buAutoNum type="arabicPeriod"/>
              <a:tabLst>
                <a:tab pos="228600" algn="l"/>
              </a:tabLst>
            </a:pP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패턴 등록 완료 안내 팝업</a:t>
            </a:r>
            <a:endParaRPr lang="en-US" altLang="ko-KR" sz="9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Tx/>
              <a:buAutoNum type="arabicPeriod"/>
              <a:tabLst>
                <a:tab pos="228600" algn="l"/>
              </a:tabLst>
            </a:pP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패턴 최초 입력 화면으로 이동</a:t>
            </a:r>
            <a:endParaRPr lang="en-US" altLang="ko-KR" sz="9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Tx/>
              <a:buAutoNum type="arabicPeriod"/>
              <a:tabLst>
                <a:tab pos="228600" algn="l"/>
              </a:tabLst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패턴 등록 방법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앱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최초 로그인시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회원정보 수정에서 패턴 변경 가능</a:t>
            </a: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1" name="타원 260"/>
          <p:cNvSpPr/>
          <p:nvPr/>
        </p:nvSpPr>
        <p:spPr>
          <a:xfrm>
            <a:off x="632520" y="919824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1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pic>
        <p:nvPicPr>
          <p:cNvPr id="2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51684" y="838622"/>
            <a:ext cx="286122" cy="286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4" name="Picture 3" descr="C:\Users\HQ0384\Desktop\메뉴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246" y="846237"/>
            <a:ext cx="252040" cy="288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5" name="직선 연결선 264"/>
          <p:cNvCxnSpPr/>
          <p:nvPr/>
        </p:nvCxnSpPr>
        <p:spPr>
          <a:xfrm>
            <a:off x="186754" y="1294067"/>
            <a:ext cx="3524952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6" name="타원 265"/>
          <p:cNvSpPr/>
          <p:nvPr/>
        </p:nvSpPr>
        <p:spPr>
          <a:xfrm>
            <a:off x="848560" y="5707685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6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267" name="타원 266"/>
          <p:cNvSpPr/>
          <p:nvPr/>
        </p:nvSpPr>
        <p:spPr>
          <a:xfrm>
            <a:off x="2060970" y="5719287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7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268" name="모서리가 둥근 직사각형 267"/>
          <p:cNvSpPr/>
          <p:nvPr/>
        </p:nvSpPr>
        <p:spPr>
          <a:xfrm>
            <a:off x="2238870" y="5745679"/>
            <a:ext cx="857256" cy="354015"/>
          </a:xfrm>
          <a:prstGeom prst="roundRect">
            <a:avLst>
              <a:gd name="adj" fmla="val 4924"/>
            </a:avLst>
          </a:prstGeom>
          <a:solidFill>
            <a:schemeClr val="accent1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등</a:t>
            </a:r>
            <a:r>
              <a:rPr lang="ko-KR" altLang="en-US" sz="800" dirty="0">
                <a:solidFill>
                  <a:schemeClr val="bg1"/>
                </a:solidFill>
              </a:rPr>
              <a:t>록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269" name="모서리가 둥근 직사각형 268"/>
          <p:cNvSpPr/>
          <p:nvPr/>
        </p:nvSpPr>
        <p:spPr>
          <a:xfrm>
            <a:off x="1002094" y="5761831"/>
            <a:ext cx="772975" cy="313480"/>
          </a:xfrm>
          <a:prstGeom prst="roundRect">
            <a:avLst>
              <a:gd name="adj" fmla="val 4924"/>
            </a:avLst>
          </a:prstGeom>
          <a:solidFill>
            <a:schemeClr val="bg1">
              <a:lumMod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취소</a:t>
            </a:r>
          </a:p>
        </p:txBody>
      </p:sp>
      <p:sp>
        <p:nvSpPr>
          <p:cNvPr id="82" name="직사각형 81"/>
          <p:cNvSpPr/>
          <p:nvPr/>
        </p:nvSpPr>
        <p:spPr>
          <a:xfrm>
            <a:off x="197257" y="1296984"/>
            <a:ext cx="3523974" cy="408813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83" name="왼쪽 화살표 82"/>
          <p:cNvSpPr/>
          <p:nvPr/>
        </p:nvSpPr>
        <p:spPr>
          <a:xfrm>
            <a:off x="251345" y="1369725"/>
            <a:ext cx="360041" cy="266269"/>
          </a:xfrm>
          <a:prstGeom prst="leftArrow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84" name="직사각형 83"/>
          <p:cNvSpPr/>
          <p:nvPr/>
        </p:nvSpPr>
        <p:spPr>
          <a:xfrm>
            <a:off x="1280592" y="1312193"/>
            <a:ext cx="1467148" cy="381594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dirty="0" smtClean="0">
                <a:solidFill>
                  <a:schemeClr val="tx1"/>
                </a:solidFill>
              </a:rPr>
              <a:t>패턴등록</a:t>
            </a:r>
          </a:p>
        </p:txBody>
      </p:sp>
      <p:sp>
        <p:nvSpPr>
          <p:cNvPr id="85" name="타원 84"/>
          <p:cNvSpPr/>
          <p:nvPr/>
        </p:nvSpPr>
        <p:spPr>
          <a:xfrm>
            <a:off x="186754" y="1369724"/>
            <a:ext cx="161159" cy="133265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kern="0" dirty="0">
                <a:solidFill>
                  <a:srgbClr val="FFFFFF"/>
                </a:solidFill>
                <a:latin typeface="굴림"/>
                <a:ea typeface="굴림"/>
              </a:rPr>
              <a:t>9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620579" y="784075"/>
            <a:ext cx="2691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현대캐피탈</a:t>
            </a:r>
            <a:r>
              <a:rPr lang="en-US" altLang="ko-KR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운송관리시스템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46378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제목 1"/>
          <p:cNvSpPr>
            <a:spLocks noGrp="1"/>
          </p:cNvSpPr>
          <p:nvPr/>
        </p:nvSpPr>
        <p:spPr bwMode="auto">
          <a:xfrm>
            <a:off x="952500" y="26459"/>
            <a:ext cx="3643313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dirty="0" smtClean="0"/>
              <a:t>HCS-Mobile-02-1101</a:t>
            </a:r>
            <a:endParaRPr lang="ko-KR" altLang="en-US" dirty="0" smtClean="0"/>
          </a:p>
        </p:txBody>
      </p:sp>
      <p:sp>
        <p:nvSpPr>
          <p:cNvPr id="62" name="텍스트 개체 틀 3"/>
          <p:cNvSpPr>
            <a:spLocks noGrp="1"/>
          </p:cNvSpPr>
          <p:nvPr/>
        </p:nvSpPr>
        <p:spPr bwMode="auto">
          <a:xfrm>
            <a:off x="7743825" y="864659"/>
            <a:ext cx="2066925" cy="600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lang="ko-KR" alt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 smtClean="0"/>
          </a:p>
        </p:txBody>
      </p:sp>
      <p:sp>
        <p:nvSpPr>
          <p:cNvPr id="63" name="텍스트 개체 틀 4"/>
          <p:cNvSpPr>
            <a:spLocks noGrp="1"/>
          </p:cNvSpPr>
          <p:nvPr/>
        </p:nvSpPr>
        <p:spPr bwMode="auto">
          <a:xfrm>
            <a:off x="5303316" y="331259"/>
            <a:ext cx="3024535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 smtClean="0"/>
              <a:t> </a:t>
            </a:r>
            <a:r>
              <a:rPr lang="ko-KR" altLang="en-US" dirty="0" smtClean="0"/>
              <a:t>배차일보 목</a:t>
            </a:r>
            <a:r>
              <a:rPr lang="ko-KR" altLang="en-US" dirty="0"/>
              <a:t>록</a:t>
            </a:r>
          </a:p>
        </p:txBody>
      </p:sp>
      <p:sp>
        <p:nvSpPr>
          <p:cNvPr id="64" name="텍스트 개체 틀 5"/>
          <p:cNvSpPr>
            <a:spLocks noGrp="1"/>
          </p:cNvSpPr>
          <p:nvPr/>
        </p:nvSpPr>
        <p:spPr bwMode="auto">
          <a:xfrm>
            <a:off x="1000125" y="312209"/>
            <a:ext cx="364331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 smtClean="0"/>
              <a:t>Home </a:t>
            </a:r>
            <a:r>
              <a:rPr lang="en-US" altLang="ko-KR" smtClean="0"/>
              <a:t>&gt; </a:t>
            </a:r>
            <a:r>
              <a:rPr lang="ko-KR" altLang="en-US" dirty="0" smtClean="0"/>
              <a:t>배차관리 </a:t>
            </a:r>
            <a:r>
              <a:rPr lang="en-US" altLang="ko-KR" dirty="0" smtClean="0"/>
              <a:t>&gt; </a:t>
            </a:r>
            <a:r>
              <a:rPr lang="ko-KR" altLang="en-US" dirty="0" smtClean="0"/>
              <a:t>배차 일보</a:t>
            </a:r>
            <a:endParaRPr lang="ko-KR" altLang="en-US" dirty="0"/>
          </a:p>
        </p:txBody>
      </p:sp>
      <p:sp>
        <p:nvSpPr>
          <p:cNvPr id="10" name="텍스트 개체 틀 9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err="1"/>
              <a:t>메뉴트리에서</a:t>
            </a:r>
            <a:r>
              <a:rPr lang="ko-KR" altLang="en-US" sz="900" dirty="0"/>
              <a:t> 배차일보</a:t>
            </a:r>
            <a:r>
              <a:rPr lang="en-US" altLang="ko-KR" sz="900" dirty="0"/>
              <a:t> </a:t>
            </a:r>
            <a:r>
              <a:rPr lang="ko-KR" altLang="en-US" sz="900" dirty="0"/>
              <a:t>클릭하여 배차일보를 확인할 수 있는 화면으로 이동한다</a:t>
            </a:r>
            <a:r>
              <a:rPr lang="en-US" altLang="ko-KR" sz="900" dirty="0"/>
              <a:t>.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err="1"/>
              <a:t>뒤로가기</a:t>
            </a:r>
            <a:r>
              <a:rPr lang="ko-KR" altLang="en-US" sz="900" dirty="0"/>
              <a:t> 버튼을 클릭해 </a:t>
            </a:r>
            <a:r>
              <a:rPr lang="ko-KR" altLang="en-US" sz="900" dirty="0" err="1"/>
              <a:t>메인화면으로</a:t>
            </a:r>
            <a:r>
              <a:rPr lang="ko-KR" altLang="en-US" sz="900" dirty="0"/>
              <a:t> 이동한다</a:t>
            </a:r>
            <a:r>
              <a:rPr lang="en-US" altLang="ko-KR" sz="900" dirty="0"/>
              <a:t>. 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Tx/>
              <a:buAutoNum type="arabicPeriod"/>
              <a:tabLst>
                <a:tab pos="228600" algn="l"/>
              </a:tabLst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Tx/>
              <a:buAutoNum type="arabicPeriod"/>
              <a:tabLst>
                <a:tab pos="228600" algn="l"/>
              </a:tabLst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**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운송상태</a:t>
            </a: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	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주문완료</a:t>
            </a: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	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주문취소</a:t>
            </a: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	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배차완료</a:t>
            </a: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	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배차취소</a:t>
            </a: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	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출발</a:t>
            </a: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   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강제도착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  &lt;- </a:t>
            </a: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모바일에서는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표출될 일이 없음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	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도착</a:t>
            </a: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	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실적등록완료</a:t>
            </a: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Tx/>
              <a:buAutoNum type="arabicPeriod"/>
              <a:tabLst>
                <a:tab pos="228600" algn="l"/>
              </a:tabLst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Tx/>
              <a:buAutoNum type="arabicPeriod"/>
              <a:tabLst>
                <a:tab pos="228600" algn="l"/>
              </a:tabLst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Tx/>
              <a:buAutoNum type="arabicPeriod"/>
              <a:tabLst>
                <a:tab pos="228600" algn="l"/>
              </a:tabLst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Tx/>
              <a:buAutoNum type="arabicPeriod"/>
              <a:tabLst>
                <a:tab pos="228600" algn="l"/>
              </a:tabLst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Tx/>
              <a:buAutoNum type="arabicPeriod"/>
              <a:tabLst>
                <a:tab pos="228600" algn="l"/>
              </a:tabLst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Tx/>
              <a:buAutoNum type="arabicPeriod"/>
              <a:tabLst>
                <a:tab pos="228600" algn="l"/>
              </a:tabLst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Tx/>
              <a:buAutoNum type="arabicPeriod"/>
              <a:tabLst>
                <a:tab pos="228600" algn="l"/>
              </a:tabLst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Tx/>
              <a:buAutoNum type="arabicPeriod"/>
              <a:tabLst>
                <a:tab pos="228600" algn="l"/>
              </a:tabLst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r>
              <a:rPr lang="en-US" altLang="ko-KR" sz="900" dirty="0"/>
              <a:t>                         (</a:t>
            </a:r>
            <a:r>
              <a:rPr lang="ko-KR" altLang="en-US" sz="900" dirty="0"/>
              <a:t>다음페이지 계속</a:t>
            </a:r>
            <a:r>
              <a:rPr lang="en-US" altLang="ko-KR" sz="900" dirty="0"/>
              <a:t>).</a:t>
            </a: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ko-KR" altLang="en-US" dirty="0"/>
          </a:p>
        </p:txBody>
      </p:sp>
      <p:sp>
        <p:nvSpPr>
          <p:cNvPr id="13" name="텍스트 개체 틀 12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ko-KR" altLang="en-US" dirty="0" err="1" smtClean="0"/>
              <a:t>캐피탈</a:t>
            </a:r>
            <a:r>
              <a:rPr lang="ko-KR" altLang="en-US" dirty="0" smtClean="0"/>
              <a:t> 운송관리시스템</a:t>
            </a:r>
            <a:endParaRPr lang="ko-KR" altLang="en-US" dirty="0"/>
          </a:p>
        </p:txBody>
      </p:sp>
      <p:sp>
        <p:nvSpPr>
          <p:cNvPr id="14" name="텍스트 개체 틀 13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ko-KR" altLang="en-US" dirty="0" err="1" smtClean="0"/>
              <a:t>에스원</a:t>
            </a:r>
            <a:endParaRPr lang="ko-KR" altLang="en-US" dirty="0"/>
          </a:p>
        </p:txBody>
      </p:sp>
      <p:sp>
        <p:nvSpPr>
          <p:cNvPr id="61" name="텍스트 개체 틀 2"/>
          <p:cNvSpPr>
            <a:spLocks noGrp="1"/>
          </p:cNvSpPr>
          <p:nvPr/>
        </p:nvSpPr>
        <p:spPr bwMode="auto">
          <a:xfrm>
            <a:off x="4936580" y="39159"/>
            <a:ext cx="1143000" cy="25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 smtClean="0"/>
          </a:p>
        </p:txBody>
      </p:sp>
      <p:grpSp>
        <p:nvGrpSpPr>
          <p:cNvPr id="55" name="그룹 54"/>
          <p:cNvGrpSpPr/>
          <p:nvPr/>
        </p:nvGrpSpPr>
        <p:grpSpPr>
          <a:xfrm>
            <a:off x="4008312" y="836712"/>
            <a:ext cx="3450259" cy="5588677"/>
            <a:chOff x="4008312" y="836712"/>
            <a:chExt cx="3450259" cy="5588677"/>
          </a:xfrm>
        </p:grpSpPr>
        <p:grpSp>
          <p:nvGrpSpPr>
            <p:cNvPr id="56" name="그룹 55"/>
            <p:cNvGrpSpPr/>
            <p:nvPr/>
          </p:nvGrpSpPr>
          <p:grpSpPr>
            <a:xfrm>
              <a:off x="4008312" y="836712"/>
              <a:ext cx="3450259" cy="5588677"/>
              <a:chOff x="4008312" y="836712"/>
              <a:chExt cx="3450259" cy="5588677"/>
            </a:xfrm>
          </p:grpSpPr>
          <p:sp>
            <p:nvSpPr>
              <p:cNvPr id="69" name="직사각형 68"/>
              <p:cNvSpPr/>
              <p:nvPr/>
            </p:nvSpPr>
            <p:spPr>
              <a:xfrm>
                <a:off x="4016896" y="836712"/>
                <a:ext cx="3441675" cy="5588677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75" name="직사각형 74"/>
              <p:cNvSpPr/>
              <p:nvPr/>
            </p:nvSpPr>
            <p:spPr>
              <a:xfrm>
                <a:off x="4016896" y="836712"/>
                <a:ext cx="3441675" cy="598240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78" name="직사각형 77"/>
              <p:cNvSpPr/>
              <p:nvPr/>
            </p:nvSpPr>
            <p:spPr>
              <a:xfrm>
                <a:off x="4936580" y="1455311"/>
                <a:ext cx="1467148" cy="381594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sz="2000" dirty="0" smtClean="0">
                    <a:solidFill>
                      <a:schemeClr val="tx1"/>
                    </a:solidFill>
                  </a:rPr>
                  <a:t> 배차일보</a:t>
                </a:r>
              </a:p>
            </p:txBody>
          </p:sp>
          <p:sp>
            <p:nvSpPr>
              <p:cNvPr id="79" name="직사각형 78"/>
              <p:cNvSpPr/>
              <p:nvPr/>
            </p:nvSpPr>
            <p:spPr>
              <a:xfrm>
                <a:off x="4008312" y="1437894"/>
                <a:ext cx="3441675" cy="408813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80" name="왼쪽 화살표 79"/>
              <p:cNvSpPr/>
              <p:nvPr/>
            </p:nvSpPr>
            <p:spPr>
              <a:xfrm>
                <a:off x="4099126" y="1484784"/>
                <a:ext cx="360041" cy="266269"/>
              </a:xfrm>
              <a:prstGeom prst="leftArrow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66" name="Picture 3" descr="C:\Users\HQ0384\Desktop\메뉴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39605" y="980714"/>
              <a:ext cx="252040" cy="2880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2" name="타원 81"/>
          <p:cNvSpPr>
            <a:spLocks noChangeAspect="1"/>
          </p:cNvSpPr>
          <p:nvPr/>
        </p:nvSpPr>
        <p:spPr>
          <a:xfrm>
            <a:off x="3944888" y="1340792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2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pic>
        <p:nvPicPr>
          <p:cNvPr id="83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55842" y="978446"/>
            <a:ext cx="286122" cy="286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4" name="직사각형 83"/>
          <p:cNvSpPr/>
          <p:nvPr/>
        </p:nvSpPr>
        <p:spPr>
          <a:xfrm>
            <a:off x="352941" y="3035052"/>
            <a:ext cx="1919872" cy="282364"/>
          </a:xfrm>
          <a:prstGeom prst="rect">
            <a:avLst/>
          </a:prstGeom>
          <a:noFill/>
          <a:ln w="31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공지사항</a:t>
            </a:r>
            <a:endParaRPr lang="ko-KR" altLang="en-US" sz="9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7" name="직사각형 86"/>
          <p:cNvSpPr/>
          <p:nvPr/>
        </p:nvSpPr>
        <p:spPr>
          <a:xfrm>
            <a:off x="352941" y="2760594"/>
            <a:ext cx="1922400" cy="282364"/>
          </a:xfrm>
          <a:prstGeom prst="rect">
            <a:avLst/>
          </a:prstGeom>
          <a:noFill/>
          <a:ln w="31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관제</a:t>
            </a:r>
            <a:endParaRPr lang="ko-KR" altLang="en-US" sz="9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8" name="TextBox 87"/>
          <p:cNvSpPr txBox="1"/>
          <p:nvPr/>
        </p:nvSpPr>
        <p:spPr>
          <a:xfrm rot="5400000">
            <a:off x="1996941" y="2768449"/>
            <a:ext cx="288032" cy="275967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endParaRPr lang="ko-KR" altLang="en-US" sz="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354013" y="2230324"/>
            <a:ext cx="1918800" cy="253211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• </a:t>
            </a:r>
            <a:r>
              <a: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배차일보</a:t>
            </a:r>
            <a:endParaRPr lang="en-US" altLang="ko-KR" sz="8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93" name="그룹 92"/>
          <p:cNvGrpSpPr/>
          <p:nvPr/>
        </p:nvGrpSpPr>
        <p:grpSpPr>
          <a:xfrm>
            <a:off x="356838" y="1948403"/>
            <a:ext cx="1926516" cy="289849"/>
            <a:chOff x="5236340" y="1061547"/>
            <a:chExt cx="1933721" cy="289849"/>
          </a:xfrm>
        </p:grpSpPr>
        <p:sp>
          <p:nvSpPr>
            <p:cNvPr id="95" name="직사각형 94"/>
            <p:cNvSpPr/>
            <p:nvPr/>
          </p:nvSpPr>
          <p:spPr>
            <a:xfrm>
              <a:off x="5236340" y="1061547"/>
              <a:ext cx="1925679" cy="282364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900" b="1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배차관리</a:t>
              </a:r>
              <a:endParaRPr lang="ko-KR" altLang="en-US" sz="9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6" name="TextBox 95"/>
            <p:cNvSpPr txBox="1"/>
            <p:nvPr/>
          </p:nvSpPr>
          <p:spPr>
            <a:xfrm rot="5400000">
              <a:off x="6887028" y="1068362"/>
              <a:ext cx="288032" cy="278035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&lt;</a:t>
              </a:r>
              <a:endParaRPr lang="ko-KR" altLang="en-US" sz="6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97" name="직사각형 96"/>
          <p:cNvSpPr/>
          <p:nvPr/>
        </p:nvSpPr>
        <p:spPr>
          <a:xfrm>
            <a:off x="356840" y="2481713"/>
            <a:ext cx="1918502" cy="282364"/>
          </a:xfrm>
          <a:prstGeom prst="rect">
            <a:avLst/>
          </a:prstGeom>
          <a:noFill/>
          <a:ln w="31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운송관</a:t>
            </a:r>
            <a:r>
              <a:rPr lang="ko-KR" altLang="en-US" sz="9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리</a:t>
            </a:r>
          </a:p>
        </p:txBody>
      </p:sp>
      <p:sp>
        <p:nvSpPr>
          <p:cNvPr id="99" name="TextBox 98"/>
          <p:cNvSpPr txBox="1"/>
          <p:nvPr/>
        </p:nvSpPr>
        <p:spPr>
          <a:xfrm rot="5400000">
            <a:off x="1991315" y="2489051"/>
            <a:ext cx="288032" cy="276999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endParaRPr lang="ko-KR" altLang="en-US" sz="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5" name="Picture 3" descr="C:\Users\HQ0384\Desktop\메뉴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067" y="982802"/>
            <a:ext cx="252040" cy="288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7" name="직사각형 106"/>
          <p:cNvSpPr/>
          <p:nvPr/>
        </p:nvSpPr>
        <p:spPr>
          <a:xfrm>
            <a:off x="347923" y="838800"/>
            <a:ext cx="3441675" cy="558867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08" name="직사각형 107"/>
          <p:cNvSpPr/>
          <p:nvPr/>
        </p:nvSpPr>
        <p:spPr>
          <a:xfrm>
            <a:off x="2272814" y="838800"/>
            <a:ext cx="1519762" cy="59824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09" name="직사각형 108"/>
          <p:cNvSpPr/>
          <p:nvPr/>
        </p:nvSpPr>
        <p:spPr>
          <a:xfrm>
            <a:off x="348455" y="838801"/>
            <a:ext cx="1925401" cy="5586588"/>
          </a:xfrm>
          <a:prstGeom prst="rect">
            <a:avLst/>
          </a:prstGeom>
          <a:noFill/>
          <a:ln w="31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10" name="표 10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5475741"/>
              </p:ext>
            </p:extLst>
          </p:nvPr>
        </p:nvGraphicFramePr>
        <p:xfrm>
          <a:off x="501204" y="6056932"/>
          <a:ext cx="1579202" cy="25238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579202"/>
              </a:tblGrid>
              <a:tr h="2523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법인 콜센터 </a:t>
                      </a:r>
                      <a:r>
                        <a:rPr lang="ko-KR" altLang="en-US" sz="100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☎</a:t>
                      </a:r>
                      <a:endParaRPr lang="ko-KR" altLang="en-US" sz="100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</a:tr>
            </a:tbl>
          </a:graphicData>
        </a:graphic>
      </p:graphicFrame>
      <p:grpSp>
        <p:nvGrpSpPr>
          <p:cNvPr id="111" name="그룹 110"/>
          <p:cNvGrpSpPr/>
          <p:nvPr/>
        </p:nvGrpSpPr>
        <p:grpSpPr>
          <a:xfrm>
            <a:off x="459910" y="964818"/>
            <a:ext cx="1690302" cy="844381"/>
            <a:chOff x="5598676" y="1108197"/>
            <a:chExt cx="1690302" cy="844381"/>
          </a:xfrm>
        </p:grpSpPr>
        <p:pic>
          <p:nvPicPr>
            <p:cNvPr id="112" name="Picture 3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98676" y="1108197"/>
              <a:ext cx="520917" cy="5248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3" name="직사각형 112"/>
            <p:cNvSpPr/>
            <p:nvPr/>
          </p:nvSpPr>
          <p:spPr>
            <a:xfrm>
              <a:off x="6544720" y="1753403"/>
              <a:ext cx="744258" cy="198298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ko-KR" altLang="en-US" sz="8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로그아웃</a:t>
              </a:r>
              <a:endParaRPr lang="ko-KR" altLang="en-US" sz="8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4" name="직사각형 113"/>
            <p:cNvSpPr/>
            <p:nvPr/>
          </p:nvSpPr>
          <p:spPr>
            <a:xfrm>
              <a:off x="5709776" y="1754280"/>
              <a:ext cx="753323" cy="198298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ko-KR" altLang="en-US" sz="8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회원정보수정</a:t>
              </a:r>
              <a:endParaRPr lang="ko-KR" altLang="en-US" sz="8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15" name="TextBox 114"/>
          <p:cNvSpPr txBox="1"/>
          <p:nvPr/>
        </p:nvSpPr>
        <p:spPr>
          <a:xfrm>
            <a:off x="979061" y="896020"/>
            <a:ext cx="12630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</a:t>
            </a:r>
            <a:r>
              <a:rPr lang="ko-KR" altLang="en-US" sz="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</a:t>
            </a:r>
            <a:endParaRPr lang="en-US" altLang="ko-KR" sz="800" b="1" dirty="0" smtClean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㈜그린냉동 홍길동님</a:t>
            </a:r>
            <a:r>
              <a:rPr lang="en-US" altLang="ko-KR" sz="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환영합니다</a:t>
            </a:r>
            <a:r>
              <a:rPr lang="en-US" altLang="ko-KR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   </a:t>
            </a:r>
            <a:endParaRPr lang="en-US" altLang="ko-KR" sz="8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6" name="타원 115"/>
          <p:cNvSpPr>
            <a:spLocks noChangeAspect="1"/>
          </p:cNvSpPr>
          <p:nvPr/>
        </p:nvSpPr>
        <p:spPr>
          <a:xfrm>
            <a:off x="272480" y="2204888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>
                <a:solidFill>
                  <a:schemeClr val="bg1"/>
                </a:solidFill>
              </a:rPr>
              <a:t>1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graphicFrame>
        <p:nvGraphicFramePr>
          <p:cNvPr id="117" name="표 1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6615034"/>
              </p:ext>
            </p:extLst>
          </p:nvPr>
        </p:nvGraphicFramePr>
        <p:xfrm>
          <a:off x="4088904" y="1998965"/>
          <a:ext cx="3133890" cy="3596120"/>
        </p:xfrm>
        <a:graphic>
          <a:graphicData uri="http://schemas.openxmlformats.org/drawingml/2006/table">
            <a:tbl>
              <a:tblPr/>
              <a:tblGrid>
                <a:gridCol w="1008112"/>
                <a:gridCol w="1933993"/>
                <a:gridCol w="131319"/>
                <a:gridCol w="60466"/>
              </a:tblGrid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주문번호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14010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운송일자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2016-01-13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출발지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강남 </a:t>
                      </a:r>
                      <a:r>
                        <a:rPr lang="ko-KR" altLang="en-US" sz="1000" b="0" dirty="0" err="1" smtClean="0">
                          <a:solidFill>
                            <a:schemeClr val="tx1"/>
                          </a:solidFill>
                        </a:rPr>
                        <a:t>오주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창고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도착지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용인 시흥시 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OO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동 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OO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운송상태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배차완료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주문번호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14009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운송일자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2016-01-13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출발지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강남물류센터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도착지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용인 정리물류창고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운송상태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배차완료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주문번호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14008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운송일자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2016-01-13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출발지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성남 물류센터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도착지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서울 강남구 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OO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동 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OO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운송상태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배차완료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주문번호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14007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운송일자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2016-01-13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출발지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경기 광주 </a:t>
                      </a:r>
                      <a:r>
                        <a:rPr lang="ko-KR" altLang="en-US" sz="1000" b="0" dirty="0" err="1" smtClean="0">
                          <a:solidFill>
                            <a:schemeClr val="tx1"/>
                          </a:solidFill>
                        </a:rPr>
                        <a:t>웅진물류센터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도착지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서울 서초구 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OO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동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운송상태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배차완료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18" name="TextBox 117"/>
          <p:cNvSpPr txBox="1"/>
          <p:nvPr/>
        </p:nvSpPr>
        <p:spPr>
          <a:xfrm rot="10800000">
            <a:off x="6978551" y="2334513"/>
            <a:ext cx="3152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9" name="TextBox 118"/>
          <p:cNvSpPr txBox="1"/>
          <p:nvPr/>
        </p:nvSpPr>
        <p:spPr>
          <a:xfrm rot="10800000">
            <a:off x="6978551" y="3224009"/>
            <a:ext cx="3152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0" name="직사각형 119"/>
          <p:cNvSpPr/>
          <p:nvPr/>
        </p:nvSpPr>
        <p:spPr>
          <a:xfrm>
            <a:off x="7142311" y="2039937"/>
            <a:ext cx="344488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900" dirty="0">
                <a:latin typeface="+mn-ea"/>
              </a:rPr>
              <a:t>▲</a:t>
            </a:r>
            <a:endParaRPr lang="en-US" altLang="ko-KR" sz="900" dirty="0">
              <a:latin typeface="+mn-ea"/>
            </a:endParaRPr>
          </a:p>
          <a:p>
            <a:pPr algn="ctr"/>
            <a:endParaRPr lang="en-US" altLang="ko-KR" sz="900" dirty="0">
              <a:latin typeface="+mn-ea"/>
            </a:endParaRPr>
          </a:p>
          <a:p>
            <a:pPr algn="ctr"/>
            <a:endParaRPr lang="en-US" altLang="ko-KR" sz="900" dirty="0" smtClean="0">
              <a:latin typeface="+mn-ea"/>
            </a:endParaRPr>
          </a:p>
          <a:p>
            <a:pPr algn="ctr"/>
            <a:endParaRPr lang="en-US" altLang="ko-KR" sz="900" dirty="0">
              <a:latin typeface="+mn-ea"/>
            </a:endParaRPr>
          </a:p>
          <a:p>
            <a:pPr algn="ctr"/>
            <a:endParaRPr lang="en-US" altLang="ko-KR" sz="900" dirty="0" smtClean="0">
              <a:latin typeface="+mn-ea"/>
            </a:endParaRPr>
          </a:p>
          <a:p>
            <a:pPr algn="ctr"/>
            <a:endParaRPr lang="en-US" altLang="ko-KR" sz="900" dirty="0">
              <a:latin typeface="+mn-ea"/>
            </a:endParaRPr>
          </a:p>
          <a:p>
            <a:pPr algn="ctr"/>
            <a:endParaRPr lang="en-US" altLang="ko-KR" sz="900" dirty="0" smtClean="0">
              <a:latin typeface="+mn-ea"/>
            </a:endParaRPr>
          </a:p>
          <a:p>
            <a:pPr algn="ctr"/>
            <a:endParaRPr lang="en-US" altLang="ko-KR" sz="900" dirty="0">
              <a:latin typeface="+mn-ea"/>
            </a:endParaRPr>
          </a:p>
          <a:p>
            <a:pPr algn="ctr"/>
            <a:endParaRPr lang="en-US" altLang="ko-KR" sz="900" dirty="0" smtClean="0">
              <a:latin typeface="+mn-ea"/>
            </a:endParaRPr>
          </a:p>
          <a:p>
            <a:pPr algn="ctr"/>
            <a:endParaRPr lang="en-US" altLang="ko-KR" sz="900" dirty="0">
              <a:latin typeface="+mn-ea"/>
            </a:endParaRPr>
          </a:p>
          <a:p>
            <a:pPr algn="ctr"/>
            <a:endParaRPr lang="en-US" altLang="ko-KR" sz="900" dirty="0" smtClean="0">
              <a:latin typeface="+mn-ea"/>
            </a:endParaRPr>
          </a:p>
          <a:p>
            <a:pPr algn="ctr"/>
            <a:endParaRPr lang="en-US" altLang="ko-KR" sz="900" dirty="0">
              <a:latin typeface="+mn-ea"/>
            </a:endParaRPr>
          </a:p>
          <a:p>
            <a:pPr algn="ctr"/>
            <a:endParaRPr lang="en-US" altLang="ko-KR" sz="900" dirty="0" smtClean="0">
              <a:latin typeface="+mn-ea"/>
            </a:endParaRPr>
          </a:p>
          <a:p>
            <a:pPr algn="ctr"/>
            <a:endParaRPr lang="en-US" altLang="ko-KR" sz="900" dirty="0">
              <a:latin typeface="+mn-ea"/>
            </a:endParaRPr>
          </a:p>
          <a:p>
            <a:pPr algn="ctr"/>
            <a:endParaRPr lang="en-US" altLang="ko-KR" sz="900" dirty="0" smtClean="0">
              <a:latin typeface="+mn-ea"/>
            </a:endParaRPr>
          </a:p>
          <a:p>
            <a:pPr algn="ctr"/>
            <a:endParaRPr lang="en-US" altLang="ko-KR" sz="900" dirty="0">
              <a:latin typeface="+mn-ea"/>
            </a:endParaRPr>
          </a:p>
          <a:p>
            <a:pPr algn="ctr"/>
            <a:endParaRPr lang="en-US" altLang="ko-KR" sz="900" dirty="0" smtClean="0">
              <a:latin typeface="+mn-ea"/>
            </a:endParaRPr>
          </a:p>
          <a:p>
            <a:pPr algn="ctr"/>
            <a:endParaRPr lang="en-US" altLang="ko-KR" sz="900" dirty="0">
              <a:latin typeface="+mn-ea"/>
            </a:endParaRPr>
          </a:p>
          <a:p>
            <a:pPr algn="ctr"/>
            <a:endParaRPr lang="en-US" altLang="ko-KR" sz="900" dirty="0" smtClean="0">
              <a:latin typeface="+mn-ea"/>
            </a:endParaRPr>
          </a:p>
          <a:p>
            <a:pPr algn="ctr"/>
            <a:endParaRPr lang="en-US" altLang="ko-KR" sz="900" dirty="0">
              <a:latin typeface="+mn-ea"/>
            </a:endParaRPr>
          </a:p>
          <a:p>
            <a:pPr algn="ctr"/>
            <a:endParaRPr lang="en-US" altLang="ko-KR" sz="900" dirty="0" smtClean="0">
              <a:latin typeface="+mn-ea"/>
            </a:endParaRPr>
          </a:p>
          <a:p>
            <a:pPr algn="ctr"/>
            <a:endParaRPr lang="en-US" altLang="ko-KR" sz="900" dirty="0">
              <a:latin typeface="+mn-ea"/>
            </a:endParaRPr>
          </a:p>
          <a:p>
            <a:pPr algn="ctr"/>
            <a:endParaRPr lang="en-US" altLang="ko-KR" sz="900" dirty="0">
              <a:latin typeface="+mn-ea"/>
            </a:endParaRPr>
          </a:p>
          <a:p>
            <a:pPr algn="ctr"/>
            <a:endParaRPr lang="en-US" altLang="ko-KR" sz="900" dirty="0">
              <a:latin typeface="+mn-ea"/>
            </a:endParaRPr>
          </a:p>
          <a:p>
            <a:pPr algn="ctr"/>
            <a:r>
              <a:rPr lang="ko-KR" altLang="en-US" sz="900" dirty="0">
                <a:latin typeface="+mn-ea"/>
              </a:rPr>
              <a:t>▼</a:t>
            </a:r>
            <a:endParaRPr lang="en-US" altLang="ko-KR" sz="900" dirty="0">
              <a:latin typeface="+mn-ea"/>
            </a:endParaRPr>
          </a:p>
        </p:txBody>
      </p:sp>
      <p:sp>
        <p:nvSpPr>
          <p:cNvPr id="121" name="TextBox 120"/>
          <p:cNvSpPr txBox="1"/>
          <p:nvPr/>
        </p:nvSpPr>
        <p:spPr>
          <a:xfrm rot="10800000">
            <a:off x="6980114" y="4140572"/>
            <a:ext cx="3152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2" name="TextBox 121"/>
          <p:cNvSpPr txBox="1"/>
          <p:nvPr/>
        </p:nvSpPr>
        <p:spPr>
          <a:xfrm rot="10800000">
            <a:off x="6969225" y="5013176"/>
            <a:ext cx="3152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4350900" y="919076"/>
            <a:ext cx="2691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현대캐피탈</a:t>
            </a:r>
            <a:r>
              <a:rPr lang="en-US" altLang="ko-KR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운송관리시스템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2720752" y="930171"/>
            <a:ext cx="114385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현대캐피탈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62791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제목 1"/>
          <p:cNvSpPr>
            <a:spLocks noGrp="1"/>
          </p:cNvSpPr>
          <p:nvPr/>
        </p:nvSpPr>
        <p:spPr bwMode="auto">
          <a:xfrm>
            <a:off x="952500" y="26459"/>
            <a:ext cx="3643313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dirty="0" smtClean="0"/>
              <a:t>HCS-Mobile-02-1102</a:t>
            </a:r>
          </a:p>
        </p:txBody>
      </p:sp>
      <p:sp>
        <p:nvSpPr>
          <p:cNvPr id="62" name="텍스트 개체 틀 3"/>
          <p:cNvSpPr>
            <a:spLocks noGrp="1"/>
          </p:cNvSpPr>
          <p:nvPr/>
        </p:nvSpPr>
        <p:spPr bwMode="auto">
          <a:xfrm>
            <a:off x="7743825" y="864659"/>
            <a:ext cx="2066925" cy="600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lang="ko-KR" alt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 smtClean="0"/>
          </a:p>
        </p:txBody>
      </p:sp>
      <p:sp>
        <p:nvSpPr>
          <p:cNvPr id="63" name="텍스트 개체 틀 4"/>
          <p:cNvSpPr>
            <a:spLocks noGrp="1"/>
          </p:cNvSpPr>
          <p:nvPr/>
        </p:nvSpPr>
        <p:spPr bwMode="auto">
          <a:xfrm>
            <a:off x="5321374" y="324842"/>
            <a:ext cx="3016002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/>
              <a:t> </a:t>
            </a:r>
            <a:r>
              <a:rPr lang="ko-KR" altLang="en-US" dirty="0" smtClean="0"/>
              <a:t>배차현황 상세 </a:t>
            </a:r>
            <a:r>
              <a:rPr lang="en-US" altLang="ko-KR" dirty="0" smtClean="0"/>
              <a:t>(</a:t>
            </a:r>
            <a:r>
              <a:rPr lang="ko-KR" altLang="en-US" dirty="0" smtClean="0"/>
              <a:t>품목상세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64" name="텍스트 개체 틀 5"/>
          <p:cNvSpPr>
            <a:spLocks noGrp="1"/>
          </p:cNvSpPr>
          <p:nvPr/>
        </p:nvSpPr>
        <p:spPr bwMode="auto">
          <a:xfrm>
            <a:off x="1000125" y="321734"/>
            <a:ext cx="364331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850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 smtClean="0"/>
              <a:t>Home &gt; </a:t>
            </a:r>
            <a:r>
              <a:rPr lang="ko-KR" altLang="en-US" dirty="0" smtClean="0"/>
              <a:t>배차관리 </a:t>
            </a:r>
            <a:r>
              <a:rPr lang="en-US" altLang="ko-KR" dirty="0" smtClean="0"/>
              <a:t>&gt; </a:t>
            </a:r>
            <a:r>
              <a:rPr lang="ko-KR" altLang="en-US" dirty="0" smtClean="0"/>
              <a:t>배차일보 상세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/>
              <a:t>해당부분 </a:t>
            </a:r>
            <a:r>
              <a:rPr lang="ko-KR" altLang="en-US" sz="900" dirty="0" err="1"/>
              <a:t>클릭시</a:t>
            </a:r>
            <a:r>
              <a:rPr lang="ko-KR" altLang="en-US" sz="900" dirty="0"/>
              <a:t> 상세화면으로 이동한다</a:t>
            </a:r>
            <a:r>
              <a:rPr lang="en-US" altLang="ko-KR" sz="900" dirty="0"/>
              <a:t>. </a:t>
            </a:r>
            <a:r>
              <a:rPr lang="ko-KR" altLang="en-US" sz="900" dirty="0"/>
              <a:t>상세화면에서 상세한 배차정보를 확인할 수 있다</a:t>
            </a:r>
            <a:r>
              <a:rPr lang="en-US" altLang="ko-KR" sz="900" dirty="0"/>
              <a:t>.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현재상태에 따라 버튼이 아래와 같이 바뀌며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아래 버튼을 통해 출발보고와 도착보고를 한다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 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출발보고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도착보고 버튼 </a:t>
            </a: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클릭시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알림창으로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재확인 후 서버로 보고처리를 요청한다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.)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출발보고후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배차일보 화면으로 이동한다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 startAt="3"/>
              <a:tabLst>
                <a:tab pos="228600" algn="l"/>
              </a:tabLst>
              <a:defRPr/>
            </a:pP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배차일보 화면으로 이동한다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이전화면으로 이동한다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.)</a:t>
            </a: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r>
              <a:rPr lang="en-US" altLang="ko-KR" sz="9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** </a:t>
            </a:r>
            <a:r>
              <a:rPr lang="ko-KR" altLang="en-US" sz="900" dirty="0" err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상태값은</a:t>
            </a:r>
            <a:r>
              <a:rPr lang="ko-KR" altLang="en-US" sz="9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900" dirty="0" err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서버쪽과</a:t>
            </a:r>
            <a:r>
              <a:rPr lang="ko-KR" altLang="en-US" sz="9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900" dirty="0" err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협의해봐야함</a:t>
            </a:r>
            <a:r>
              <a:rPr lang="en-US" altLang="ko-KR" sz="9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r>
              <a:rPr lang="en-US" altLang="ko-KR" sz="900" dirty="0"/>
              <a:t>                         (</a:t>
            </a:r>
            <a:r>
              <a:rPr lang="ko-KR" altLang="en-US" sz="900" dirty="0"/>
              <a:t>다음페이지 계속</a:t>
            </a:r>
            <a:r>
              <a:rPr lang="en-US" altLang="ko-KR" sz="900" dirty="0"/>
              <a:t>).</a:t>
            </a:r>
            <a:endParaRPr lang="en-US" altLang="ko-KR" sz="9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ko-KR" altLang="en-US" dirty="0" err="1" smtClean="0"/>
              <a:t>캐피탈</a:t>
            </a:r>
            <a:r>
              <a:rPr lang="ko-KR" altLang="en-US" dirty="0" smtClean="0"/>
              <a:t> 운송관리시스템</a:t>
            </a: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ko-KR" altLang="en-US" dirty="0" err="1" smtClean="0"/>
              <a:t>에스</a:t>
            </a:r>
            <a:r>
              <a:rPr lang="ko-KR" altLang="en-US" dirty="0" err="1"/>
              <a:t>원</a:t>
            </a:r>
            <a:endParaRPr lang="ko-KR" altLang="en-US" dirty="0"/>
          </a:p>
        </p:txBody>
      </p:sp>
      <p:sp>
        <p:nvSpPr>
          <p:cNvPr id="61" name="텍스트 개체 틀 2"/>
          <p:cNvSpPr>
            <a:spLocks noGrp="1"/>
          </p:cNvSpPr>
          <p:nvPr/>
        </p:nvSpPr>
        <p:spPr bwMode="auto">
          <a:xfrm>
            <a:off x="4936580" y="39159"/>
            <a:ext cx="1143000" cy="25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mtClean="0"/>
          </a:p>
        </p:txBody>
      </p: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9496227"/>
              </p:ext>
            </p:extLst>
          </p:nvPr>
        </p:nvGraphicFramePr>
        <p:xfrm>
          <a:off x="463104" y="1998965"/>
          <a:ext cx="3133890" cy="3596120"/>
        </p:xfrm>
        <a:graphic>
          <a:graphicData uri="http://schemas.openxmlformats.org/drawingml/2006/table">
            <a:tbl>
              <a:tblPr/>
              <a:tblGrid>
                <a:gridCol w="1008112"/>
                <a:gridCol w="1933993"/>
                <a:gridCol w="131319"/>
                <a:gridCol w="60466"/>
              </a:tblGrid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주문번호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14010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운송일자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2016-01-13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출발지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강남 </a:t>
                      </a:r>
                      <a:r>
                        <a:rPr lang="ko-KR" altLang="en-US" sz="1000" b="0" dirty="0" err="1" smtClean="0">
                          <a:solidFill>
                            <a:schemeClr val="tx1"/>
                          </a:solidFill>
                        </a:rPr>
                        <a:t>오주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창고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도착지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용인 시흥시 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OO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동 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OO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운송상태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배차완료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주문번호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14009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운송일자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2016-01-13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출발지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강남물류센터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도착지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용인 정리물류창고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운송상태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배차완료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주문번호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14008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운송일자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2016-01-13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출발지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성남 물류센터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도착지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서울 강남구 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OO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동 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OO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운송상태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배차완료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주문번호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14007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운송일자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2016-01-13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출발지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경기 광주 </a:t>
                      </a:r>
                      <a:r>
                        <a:rPr lang="ko-KR" altLang="en-US" sz="1000" b="0" dirty="0" err="1" smtClean="0">
                          <a:solidFill>
                            <a:schemeClr val="tx1"/>
                          </a:solidFill>
                        </a:rPr>
                        <a:t>웅진물류센터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도착지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서울 서초구 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OO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동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운송상태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배차완료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19810" y="982662"/>
            <a:ext cx="286122" cy="286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7" name="그룹 26"/>
          <p:cNvGrpSpPr/>
          <p:nvPr/>
        </p:nvGrpSpPr>
        <p:grpSpPr>
          <a:xfrm>
            <a:off x="4008312" y="836712"/>
            <a:ext cx="3450259" cy="5588677"/>
            <a:chOff x="4008312" y="836712"/>
            <a:chExt cx="3450259" cy="5588677"/>
          </a:xfrm>
        </p:grpSpPr>
        <p:grpSp>
          <p:nvGrpSpPr>
            <p:cNvPr id="28" name="그룹 27"/>
            <p:cNvGrpSpPr/>
            <p:nvPr/>
          </p:nvGrpSpPr>
          <p:grpSpPr>
            <a:xfrm>
              <a:off x="4008312" y="836712"/>
              <a:ext cx="3450259" cy="5588677"/>
              <a:chOff x="4008312" y="836712"/>
              <a:chExt cx="3450259" cy="5588677"/>
            </a:xfrm>
          </p:grpSpPr>
          <p:sp>
            <p:nvSpPr>
              <p:cNvPr id="30" name="직사각형 29"/>
              <p:cNvSpPr/>
              <p:nvPr/>
            </p:nvSpPr>
            <p:spPr>
              <a:xfrm>
                <a:off x="4016896" y="836712"/>
                <a:ext cx="3441675" cy="5588677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31" name="직사각형 30"/>
              <p:cNvSpPr/>
              <p:nvPr/>
            </p:nvSpPr>
            <p:spPr>
              <a:xfrm>
                <a:off x="4016896" y="836712"/>
                <a:ext cx="3441675" cy="598240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32" name="직사각형 31"/>
              <p:cNvSpPr/>
              <p:nvPr/>
            </p:nvSpPr>
            <p:spPr>
              <a:xfrm>
                <a:off x="4008312" y="1437894"/>
                <a:ext cx="3441675" cy="408813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33" name="왼쪽 화살표 32"/>
              <p:cNvSpPr/>
              <p:nvPr/>
            </p:nvSpPr>
            <p:spPr>
              <a:xfrm>
                <a:off x="4099126" y="1484784"/>
                <a:ext cx="360041" cy="266269"/>
              </a:xfrm>
              <a:prstGeom prst="leftArrow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29" name="Picture 3" descr="C:\Users\HQ0384\Desktop\메뉴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39605" y="980714"/>
              <a:ext cx="252040" cy="2880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34" name="표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4277199"/>
              </p:ext>
            </p:extLst>
          </p:nvPr>
        </p:nvGraphicFramePr>
        <p:xfrm>
          <a:off x="4171135" y="1929600"/>
          <a:ext cx="3160484" cy="3485544"/>
        </p:xfrm>
        <a:graphic>
          <a:graphicData uri="http://schemas.openxmlformats.org/drawingml/2006/table">
            <a:tbl>
              <a:tblPr/>
              <a:tblGrid>
                <a:gridCol w="790121"/>
                <a:gridCol w="2370363"/>
              </a:tblGrid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주문번호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 14009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운송상태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 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배차완료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운송일자</a:t>
                      </a:r>
                      <a:endParaRPr lang="ko-KR" altLang="en-US" sz="8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2016-01-13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거래처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 ㈜정리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품목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 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세탁기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출발지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 강남물류센터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도착지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 용인 정리</a:t>
                      </a:r>
                      <a:r>
                        <a:rPr lang="ko-KR" altLang="en-US" sz="800" b="0" baseline="0" dirty="0" smtClean="0">
                          <a:solidFill>
                            <a:schemeClr val="tx1"/>
                          </a:solidFill>
                        </a:rPr>
                        <a:t>물류창고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84586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비고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 오후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시까지 화물 운송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배차담당자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 담당자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35" name="TextBox 34"/>
          <p:cNvSpPr txBox="1"/>
          <p:nvPr/>
        </p:nvSpPr>
        <p:spPr>
          <a:xfrm>
            <a:off x="4180771" y="5453732"/>
            <a:ext cx="318306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** </a:t>
            </a:r>
            <a:r>
              <a:rPr lang="ko-KR" altLang="en-US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출발보고</a:t>
            </a:r>
            <a:r>
              <a:rPr lang="en-US" altLang="ko-KR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도착보고에 대한 취소는 배차담당자에게 문의하세요</a:t>
            </a:r>
            <a:r>
              <a:rPr lang="en-US" altLang="ko-KR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4798535" y="1446006"/>
            <a:ext cx="1947532" cy="381594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dirty="0" smtClean="0">
                <a:solidFill>
                  <a:schemeClr val="tx1"/>
                </a:solidFill>
              </a:rPr>
              <a:t> 배차일보 상</a:t>
            </a:r>
            <a:r>
              <a:rPr lang="ko-KR" altLang="en-US" sz="2000" dirty="0">
                <a:solidFill>
                  <a:schemeClr val="tx1"/>
                </a:solidFill>
              </a:rPr>
              <a:t>세</a:t>
            </a:r>
            <a:endParaRPr lang="ko-KR" altLang="en-US" sz="2000" dirty="0" smtClean="0">
              <a:solidFill>
                <a:schemeClr val="tx1"/>
              </a:solidFill>
            </a:endParaRPr>
          </a:p>
        </p:txBody>
      </p:sp>
      <p:sp>
        <p:nvSpPr>
          <p:cNvPr id="37" name="타원 36"/>
          <p:cNvSpPr>
            <a:spLocks noChangeAspect="1"/>
          </p:cNvSpPr>
          <p:nvPr/>
        </p:nvSpPr>
        <p:spPr>
          <a:xfrm>
            <a:off x="3944888" y="1340792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>
                <a:solidFill>
                  <a:schemeClr val="bg1"/>
                </a:solidFill>
              </a:rPr>
              <a:t>3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grpSp>
        <p:nvGrpSpPr>
          <p:cNvPr id="38" name="그룹 37"/>
          <p:cNvGrpSpPr/>
          <p:nvPr/>
        </p:nvGrpSpPr>
        <p:grpSpPr>
          <a:xfrm>
            <a:off x="350395" y="836711"/>
            <a:ext cx="3450259" cy="5588677"/>
            <a:chOff x="4008312" y="836712"/>
            <a:chExt cx="3450259" cy="5588677"/>
          </a:xfrm>
        </p:grpSpPr>
        <p:grpSp>
          <p:nvGrpSpPr>
            <p:cNvPr id="39" name="그룹 38"/>
            <p:cNvGrpSpPr/>
            <p:nvPr/>
          </p:nvGrpSpPr>
          <p:grpSpPr>
            <a:xfrm>
              <a:off x="4008312" y="836712"/>
              <a:ext cx="3450259" cy="5588677"/>
              <a:chOff x="4008312" y="836712"/>
              <a:chExt cx="3450259" cy="5588677"/>
            </a:xfrm>
          </p:grpSpPr>
          <p:sp>
            <p:nvSpPr>
              <p:cNvPr id="41" name="직사각형 40"/>
              <p:cNvSpPr/>
              <p:nvPr/>
            </p:nvSpPr>
            <p:spPr>
              <a:xfrm>
                <a:off x="4016896" y="836712"/>
                <a:ext cx="3441675" cy="5588677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42" name="직사각형 41"/>
              <p:cNvSpPr/>
              <p:nvPr/>
            </p:nvSpPr>
            <p:spPr>
              <a:xfrm>
                <a:off x="4016896" y="836712"/>
                <a:ext cx="3441675" cy="598240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43" name="직사각형 42"/>
              <p:cNvSpPr/>
              <p:nvPr/>
            </p:nvSpPr>
            <p:spPr>
              <a:xfrm>
                <a:off x="4936580" y="1455311"/>
                <a:ext cx="1467148" cy="381594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sz="2000" dirty="0" smtClean="0">
                    <a:solidFill>
                      <a:schemeClr val="tx1"/>
                    </a:solidFill>
                  </a:rPr>
                  <a:t> 배차일보</a:t>
                </a:r>
              </a:p>
            </p:txBody>
          </p:sp>
          <p:sp>
            <p:nvSpPr>
              <p:cNvPr id="45" name="직사각형 44"/>
              <p:cNvSpPr/>
              <p:nvPr/>
            </p:nvSpPr>
            <p:spPr>
              <a:xfrm>
                <a:off x="4008312" y="1437894"/>
                <a:ext cx="3441675" cy="408813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56" name="왼쪽 화살표 55"/>
              <p:cNvSpPr/>
              <p:nvPr/>
            </p:nvSpPr>
            <p:spPr>
              <a:xfrm>
                <a:off x="4099126" y="1484784"/>
                <a:ext cx="360041" cy="266269"/>
              </a:xfrm>
              <a:prstGeom prst="leftArrow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40" name="Picture 3" descr="C:\Users\HQ0384\Desktop\메뉴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39605" y="980714"/>
              <a:ext cx="252040" cy="2880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8" name="직사각형 57"/>
          <p:cNvSpPr/>
          <p:nvPr/>
        </p:nvSpPr>
        <p:spPr>
          <a:xfrm>
            <a:off x="427088" y="1976139"/>
            <a:ext cx="3204368" cy="895485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59" name="타원 58"/>
          <p:cNvSpPr>
            <a:spLocks noChangeAspect="1"/>
          </p:cNvSpPr>
          <p:nvPr/>
        </p:nvSpPr>
        <p:spPr>
          <a:xfrm>
            <a:off x="193976" y="1844824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>
                <a:solidFill>
                  <a:schemeClr val="bg1"/>
                </a:solidFill>
              </a:rPr>
              <a:t>1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67" name="모서리가 둥근 직사각형 66"/>
          <p:cNvSpPr/>
          <p:nvPr/>
        </p:nvSpPr>
        <p:spPr>
          <a:xfrm>
            <a:off x="5241032" y="5747789"/>
            <a:ext cx="857256" cy="354015"/>
          </a:xfrm>
          <a:prstGeom prst="roundRect">
            <a:avLst>
              <a:gd name="adj" fmla="val 4924"/>
            </a:avLst>
          </a:prstGeom>
          <a:solidFill>
            <a:schemeClr val="accent1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출발보고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69" name="타원 68"/>
          <p:cNvSpPr>
            <a:spLocks noChangeAspect="1"/>
          </p:cNvSpPr>
          <p:nvPr/>
        </p:nvSpPr>
        <p:spPr>
          <a:xfrm>
            <a:off x="5059313" y="5603089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2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70" name="직사각형 69"/>
          <p:cNvSpPr/>
          <p:nvPr/>
        </p:nvSpPr>
        <p:spPr>
          <a:xfrm>
            <a:off x="4147476" y="1914882"/>
            <a:ext cx="3204368" cy="3492241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71" name="TextBox 70"/>
          <p:cNvSpPr txBox="1"/>
          <p:nvPr/>
        </p:nvSpPr>
        <p:spPr>
          <a:xfrm rot="10800000">
            <a:off x="7039422" y="3296017"/>
            <a:ext cx="3152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55842" y="978446"/>
            <a:ext cx="286122" cy="286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TextBox 72"/>
          <p:cNvSpPr txBox="1"/>
          <p:nvPr/>
        </p:nvSpPr>
        <p:spPr>
          <a:xfrm rot="10800000">
            <a:off x="3352751" y="2316930"/>
            <a:ext cx="3152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 rot="10800000">
            <a:off x="3352751" y="3224008"/>
            <a:ext cx="3152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3516511" y="2039937"/>
            <a:ext cx="344488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900" dirty="0">
                <a:latin typeface="+mn-ea"/>
              </a:rPr>
              <a:t>▲</a:t>
            </a:r>
            <a:endParaRPr lang="en-US" altLang="ko-KR" sz="900" dirty="0">
              <a:latin typeface="+mn-ea"/>
            </a:endParaRPr>
          </a:p>
          <a:p>
            <a:pPr algn="ctr"/>
            <a:endParaRPr lang="en-US" altLang="ko-KR" sz="900" dirty="0">
              <a:latin typeface="+mn-ea"/>
            </a:endParaRPr>
          </a:p>
          <a:p>
            <a:pPr algn="ctr"/>
            <a:endParaRPr lang="en-US" altLang="ko-KR" sz="900" dirty="0" smtClean="0">
              <a:latin typeface="+mn-ea"/>
            </a:endParaRPr>
          </a:p>
          <a:p>
            <a:pPr algn="ctr"/>
            <a:endParaRPr lang="en-US" altLang="ko-KR" sz="900" dirty="0">
              <a:latin typeface="+mn-ea"/>
            </a:endParaRPr>
          </a:p>
          <a:p>
            <a:pPr algn="ctr"/>
            <a:endParaRPr lang="en-US" altLang="ko-KR" sz="900" dirty="0" smtClean="0">
              <a:latin typeface="+mn-ea"/>
            </a:endParaRPr>
          </a:p>
          <a:p>
            <a:pPr algn="ctr"/>
            <a:endParaRPr lang="en-US" altLang="ko-KR" sz="900" dirty="0">
              <a:latin typeface="+mn-ea"/>
            </a:endParaRPr>
          </a:p>
          <a:p>
            <a:pPr algn="ctr"/>
            <a:endParaRPr lang="en-US" altLang="ko-KR" sz="900" dirty="0" smtClean="0">
              <a:latin typeface="+mn-ea"/>
            </a:endParaRPr>
          </a:p>
          <a:p>
            <a:pPr algn="ctr"/>
            <a:endParaRPr lang="en-US" altLang="ko-KR" sz="900" dirty="0">
              <a:latin typeface="+mn-ea"/>
            </a:endParaRPr>
          </a:p>
          <a:p>
            <a:pPr algn="ctr"/>
            <a:endParaRPr lang="en-US" altLang="ko-KR" sz="900" dirty="0" smtClean="0">
              <a:latin typeface="+mn-ea"/>
            </a:endParaRPr>
          </a:p>
          <a:p>
            <a:pPr algn="ctr"/>
            <a:endParaRPr lang="en-US" altLang="ko-KR" sz="900" dirty="0">
              <a:latin typeface="+mn-ea"/>
            </a:endParaRPr>
          </a:p>
          <a:p>
            <a:pPr algn="ctr"/>
            <a:endParaRPr lang="en-US" altLang="ko-KR" sz="900" dirty="0" smtClean="0">
              <a:latin typeface="+mn-ea"/>
            </a:endParaRPr>
          </a:p>
          <a:p>
            <a:pPr algn="ctr"/>
            <a:endParaRPr lang="en-US" altLang="ko-KR" sz="900" dirty="0">
              <a:latin typeface="+mn-ea"/>
            </a:endParaRPr>
          </a:p>
          <a:p>
            <a:pPr algn="ctr"/>
            <a:endParaRPr lang="en-US" altLang="ko-KR" sz="900" dirty="0" smtClean="0">
              <a:latin typeface="+mn-ea"/>
            </a:endParaRPr>
          </a:p>
          <a:p>
            <a:pPr algn="ctr"/>
            <a:endParaRPr lang="en-US" altLang="ko-KR" sz="900" dirty="0">
              <a:latin typeface="+mn-ea"/>
            </a:endParaRPr>
          </a:p>
          <a:p>
            <a:pPr algn="ctr"/>
            <a:endParaRPr lang="en-US" altLang="ko-KR" sz="900" dirty="0" smtClean="0">
              <a:latin typeface="+mn-ea"/>
            </a:endParaRPr>
          </a:p>
          <a:p>
            <a:pPr algn="ctr"/>
            <a:endParaRPr lang="en-US" altLang="ko-KR" sz="900" dirty="0">
              <a:latin typeface="+mn-ea"/>
            </a:endParaRPr>
          </a:p>
          <a:p>
            <a:pPr algn="ctr"/>
            <a:endParaRPr lang="en-US" altLang="ko-KR" sz="900" dirty="0" smtClean="0">
              <a:latin typeface="+mn-ea"/>
            </a:endParaRPr>
          </a:p>
          <a:p>
            <a:pPr algn="ctr"/>
            <a:endParaRPr lang="en-US" altLang="ko-KR" sz="900" dirty="0">
              <a:latin typeface="+mn-ea"/>
            </a:endParaRPr>
          </a:p>
          <a:p>
            <a:pPr algn="ctr"/>
            <a:endParaRPr lang="en-US" altLang="ko-KR" sz="900" dirty="0" smtClean="0">
              <a:latin typeface="+mn-ea"/>
            </a:endParaRPr>
          </a:p>
          <a:p>
            <a:pPr algn="ctr"/>
            <a:endParaRPr lang="en-US" altLang="ko-KR" sz="900" dirty="0">
              <a:latin typeface="+mn-ea"/>
            </a:endParaRPr>
          </a:p>
          <a:p>
            <a:pPr algn="ctr"/>
            <a:endParaRPr lang="en-US" altLang="ko-KR" sz="900" dirty="0" smtClean="0">
              <a:latin typeface="+mn-ea"/>
            </a:endParaRPr>
          </a:p>
          <a:p>
            <a:pPr algn="ctr"/>
            <a:endParaRPr lang="en-US" altLang="ko-KR" sz="900" dirty="0">
              <a:latin typeface="+mn-ea"/>
            </a:endParaRPr>
          </a:p>
          <a:p>
            <a:pPr algn="ctr"/>
            <a:endParaRPr lang="en-US" altLang="ko-KR" sz="900" dirty="0">
              <a:latin typeface="+mn-ea"/>
            </a:endParaRPr>
          </a:p>
          <a:p>
            <a:pPr algn="ctr"/>
            <a:endParaRPr lang="en-US" altLang="ko-KR" sz="900" dirty="0">
              <a:latin typeface="+mn-ea"/>
            </a:endParaRPr>
          </a:p>
          <a:p>
            <a:pPr algn="ctr"/>
            <a:r>
              <a:rPr lang="ko-KR" altLang="en-US" sz="900" dirty="0">
                <a:latin typeface="+mn-ea"/>
              </a:rPr>
              <a:t>▼</a:t>
            </a:r>
            <a:endParaRPr lang="en-US" altLang="ko-KR" sz="900" dirty="0">
              <a:latin typeface="+mn-ea"/>
            </a:endParaRPr>
          </a:p>
        </p:txBody>
      </p:sp>
      <p:sp>
        <p:nvSpPr>
          <p:cNvPr id="76" name="TextBox 75"/>
          <p:cNvSpPr txBox="1"/>
          <p:nvPr/>
        </p:nvSpPr>
        <p:spPr>
          <a:xfrm rot="10800000">
            <a:off x="3354314" y="4140572"/>
            <a:ext cx="3152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7" name="TextBox 76"/>
          <p:cNvSpPr txBox="1"/>
          <p:nvPr/>
        </p:nvSpPr>
        <p:spPr>
          <a:xfrm rot="10800000">
            <a:off x="3343425" y="5013176"/>
            <a:ext cx="3152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80" name="표 7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3746314"/>
              </p:ext>
            </p:extLst>
          </p:nvPr>
        </p:nvGraphicFramePr>
        <p:xfrm>
          <a:off x="7907548" y="2096841"/>
          <a:ext cx="1739478" cy="1551489"/>
        </p:xfrm>
        <a:graphic>
          <a:graphicData uri="http://schemas.openxmlformats.org/drawingml/2006/table">
            <a:tbl>
              <a:tblPr/>
              <a:tblGrid>
                <a:gridCol w="890288"/>
                <a:gridCol w="849190"/>
              </a:tblGrid>
              <a:tr h="3476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상태</a:t>
                      </a:r>
                      <a:endParaRPr lang="ko-KR" altLang="en-US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버튼</a:t>
                      </a:r>
                      <a:endParaRPr lang="en-US" altLang="ko-KR" sz="800" b="1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0126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배차완료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0126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출발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0126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도착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81" name="모서리가 둥근 직사각형 80"/>
          <p:cNvSpPr/>
          <p:nvPr/>
        </p:nvSpPr>
        <p:spPr>
          <a:xfrm>
            <a:off x="8792402" y="2480539"/>
            <a:ext cx="857256" cy="354015"/>
          </a:xfrm>
          <a:prstGeom prst="roundRect">
            <a:avLst>
              <a:gd name="adj" fmla="val 4924"/>
            </a:avLst>
          </a:prstGeom>
          <a:solidFill>
            <a:schemeClr val="accent1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출발보고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82" name="모서리가 둥근 직사각형 81"/>
          <p:cNvSpPr/>
          <p:nvPr/>
        </p:nvSpPr>
        <p:spPr>
          <a:xfrm>
            <a:off x="8792402" y="2871625"/>
            <a:ext cx="857256" cy="354015"/>
          </a:xfrm>
          <a:prstGeom prst="roundRect">
            <a:avLst>
              <a:gd name="adj" fmla="val 4924"/>
            </a:avLst>
          </a:prstGeom>
          <a:solidFill>
            <a:schemeClr val="accent1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도착보고</a:t>
            </a:r>
          </a:p>
        </p:txBody>
      </p:sp>
      <p:sp>
        <p:nvSpPr>
          <p:cNvPr id="83" name="모서리가 둥근 직사각형 82"/>
          <p:cNvSpPr/>
          <p:nvPr/>
        </p:nvSpPr>
        <p:spPr>
          <a:xfrm>
            <a:off x="8782124" y="3265609"/>
            <a:ext cx="857256" cy="354015"/>
          </a:xfrm>
          <a:prstGeom prst="roundRect">
            <a:avLst>
              <a:gd name="adj" fmla="val 4924"/>
            </a:avLst>
          </a:prstGeom>
          <a:solidFill>
            <a:schemeClr val="accent1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인수 확인</a:t>
            </a:r>
          </a:p>
        </p:txBody>
      </p:sp>
      <p:grpSp>
        <p:nvGrpSpPr>
          <p:cNvPr id="84" name="그룹 83"/>
          <p:cNvGrpSpPr/>
          <p:nvPr/>
        </p:nvGrpSpPr>
        <p:grpSpPr>
          <a:xfrm>
            <a:off x="7978313" y="4328810"/>
            <a:ext cx="1547696" cy="972399"/>
            <a:chOff x="4481963" y="2610453"/>
            <a:chExt cx="2395383" cy="1224139"/>
          </a:xfrm>
        </p:grpSpPr>
        <p:grpSp>
          <p:nvGrpSpPr>
            <p:cNvPr id="85" name="그룹 84"/>
            <p:cNvGrpSpPr/>
            <p:nvPr/>
          </p:nvGrpSpPr>
          <p:grpSpPr>
            <a:xfrm>
              <a:off x="4481963" y="2610453"/>
              <a:ext cx="2395383" cy="1224139"/>
              <a:chOff x="4480630" y="2704635"/>
              <a:chExt cx="2395383" cy="1224139"/>
            </a:xfrm>
          </p:grpSpPr>
          <p:grpSp>
            <p:nvGrpSpPr>
              <p:cNvPr id="87" name="그룹 86"/>
              <p:cNvGrpSpPr/>
              <p:nvPr/>
            </p:nvGrpSpPr>
            <p:grpSpPr>
              <a:xfrm>
                <a:off x="4480630" y="2704635"/>
                <a:ext cx="2395383" cy="1224139"/>
                <a:chOff x="2717767" y="2577548"/>
                <a:chExt cx="2395383" cy="1224139"/>
              </a:xfrm>
            </p:grpSpPr>
            <p:sp>
              <p:nvSpPr>
                <p:cNvPr id="89" name="TextBox 88"/>
                <p:cNvSpPr txBox="1"/>
                <p:nvPr/>
              </p:nvSpPr>
              <p:spPr bwMode="auto">
                <a:xfrm>
                  <a:off x="3771399" y="2752009"/>
                  <a:ext cx="734496" cy="21544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kumimoji="0" lang="ko-KR" altLang="en-US" sz="800" dirty="0" smtClean="0">
                      <a:latin typeface="맑은 고딕" pitchFamily="50" charset="-127"/>
                      <a:ea typeface="맑은 고딕" pitchFamily="50" charset="-127"/>
                    </a:rPr>
                    <a:t>로그인 필요</a:t>
                  </a:r>
                  <a:endParaRPr kumimoji="0" lang="ko-KR" altLang="en-US" sz="800" dirty="0"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  <p:sp>
              <p:nvSpPr>
                <p:cNvPr id="90" name="직사각형 89"/>
                <p:cNvSpPr/>
                <p:nvPr/>
              </p:nvSpPr>
              <p:spPr>
                <a:xfrm>
                  <a:off x="2717767" y="2577548"/>
                  <a:ext cx="2395383" cy="1224136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8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91" name="직사각형 90"/>
                <p:cNvSpPr/>
                <p:nvPr/>
              </p:nvSpPr>
              <p:spPr>
                <a:xfrm>
                  <a:off x="2730064" y="2947552"/>
                  <a:ext cx="2376262" cy="854135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800" dirty="0" smtClean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2" name="TextBox 91"/>
                <p:cNvSpPr txBox="1"/>
                <p:nvPr/>
              </p:nvSpPr>
              <p:spPr bwMode="auto">
                <a:xfrm>
                  <a:off x="2827702" y="2597027"/>
                  <a:ext cx="682767" cy="30996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kumimoji="0" lang="ko-KR" altLang="en-US" sz="1000" b="1" dirty="0" smtClean="0">
                      <a:solidFill>
                        <a:schemeClr val="bg1"/>
                      </a:solidFill>
                      <a:latin typeface="맑은 고딕" pitchFamily="50" charset="-127"/>
                      <a:ea typeface="맑은 고딕" pitchFamily="50" charset="-127"/>
                    </a:rPr>
                    <a:t>출발</a:t>
                  </a:r>
                  <a:endParaRPr kumimoji="0" lang="ko-KR" altLang="en-US" sz="10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  <p:sp>
              <p:nvSpPr>
                <p:cNvPr id="93" name="TextBox 92"/>
                <p:cNvSpPr txBox="1"/>
                <p:nvPr/>
              </p:nvSpPr>
              <p:spPr bwMode="auto">
                <a:xfrm>
                  <a:off x="3188804" y="3580101"/>
                  <a:ext cx="45719" cy="21544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square" rtlCol="0">
                  <a:spAutoFit/>
                </a:bodyPr>
                <a:lstStyle/>
                <a:p>
                  <a:endParaRPr kumimoji="0" lang="ko-KR" altLang="en-US" sz="800" dirty="0"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  <p:sp>
              <p:nvSpPr>
                <p:cNvPr id="94" name="TextBox 93"/>
                <p:cNvSpPr txBox="1"/>
                <p:nvPr/>
              </p:nvSpPr>
              <p:spPr bwMode="auto">
                <a:xfrm>
                  <a:off x="3050597" y="3141550"/>
                  <a:ext cx="1984113" cy="27121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800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출발보고 하시겠습니까</a:t>
                  </a:r>
                  <a:r>
                    <a:rPr lang="en-US" altLang="ko-KR" sz="800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?</a:t>
                  </a:r>
                  <a:endParaRPr kumimoji="0" lang="ko-KR" altLang="en-US" sz="800" dirty="0"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</p:grpSp>
          <p:sp>
            <p:nvSpPr>
              <p:cNvPr id="88" name="모서리가 둥근 직사각형 87"/>
              <p:cNvSpPr/>
              <p:nvPr/>
            </p:nvSpPr>
            <p:spPr>
              <a:xfrm>
                <a:off x="5705940" y="3656823"/>
                <a:ext cx="556336" cy="177008"/>
              </a:xfrm>
              <a:prstGeom prst="roundRect">
                <a:avLst>
                  <a:gd name="adj" fmla="val 4924"/>
                </a:avLst>
              </a:prstGeom>
              <a:solidFill>
                <a:schemeClr val="accent1">
                  <a:lumMod val="75000"/>
                </a:schemeClr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sz="800" dirty="0" smtClean="0">
                    <a:solidFill>
                      <a:schemeClr val="bg1"/>
                    </a:solidFill>
                  </a:rPr>
                  <a:t>확인</a:t>
                </a:r>
              </a:p>
            </p:txBody>
          </p:sp>
        </p:grpSp>
        <p:sp>
          <p:nvSpPr>
            <p:cNvPr id="86" name="모서리가 둥근 직사각형 85"/>
            <p:cNvSpPr/>
            <p:nvPr/>
          </p:nvSpPr>
          <p:spPr>
            <a:xfrm>
              <a:off x="5037688" y="3564068"/>
              <a:ext cx="556336" cy="177008"/>
            </a:xfrm>
            <a:prstGeom prst="roundRect">
              <a:avLst>
                <a:gd name="adj" fmla="val 4924"/>
              </a:avLst>
            </a:prstGeom>
            <a:solidFill>
              <a:schemeClr val="bg1">
                <a:lumMod val="50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dirty="0" smtClean="0">
                  <a:solidFill>
                    <a:schemeClr val="bg1"/>
                  </a:solidFill>
                </a:rPr>
                <a:t>취소</a:t>
              </a:r>
            </a:p>
          </p:txBody>
        </p:sp>
      </p:grpSp>
      <p:sp>
        <p:nvSpPr>
          <p:cNvPr id="68" name="TextBox 67"/>
          <p:cNvSpPr txBox="1"/>
          <p:nvPr/>
        </p:nvSpPr>
        <p:spPr>
          <a:xfrm>
            <a:off x="728192" y="908720"/>
            <a:ext cx="2691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현대캐피탈</a:t>
            </a:r>
            <a:r>
              <a:rPr lang="en-US" altLang="ko-KR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운송관리시스템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4347805" y="929139"/>
            <a:ext cx="2691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현대캐피탈</a:t>
            </a:r>
            <a:r>
              <a:rPr lang="en-US" altLang="ko-KR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운송관리시스템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24336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제목 1"/>
          <p:cNvSpPr>
            <a:spLocks noGrp="1"/>
          </p:cNvSpPr>
          <p:nvPr/>
        </p:nvSpPr>
        <p:spPr bwMode="auto">
          <a:xfrm>
            <a:off x="952500" y="26459"/>
            <a:ext cx="3643313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dirty="0" smtClean="0"/>
              <a:t>HCS-Mobile-02-1103</a:t>
            </a:r>
          </a:p>
        </p:txBody>
      </p:sp>
      <p:sp>
        <p:nvSpPr>
          <p:cNvPr id="62" name="텍스트 개체 틀 3"/>
          <p:cNvSpPr>
            <a:spLocks noGrp="1"/>
          </p:cNvSpPr>
          <p:nvPr/>
        </p:nvSpPr>
        <p:spPr bwMode="auto">
          <a:xfrm>
            <a:off x="7743825" y="864659"/>
            <a:ext cx="2066925" cy="600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lang="ko-KR" alt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 smtClean="0"/>
          </a:p>
        </p:txBody>
      </p:sp>
      <p:sp>
        <p:nvSpPr>
          <p:cNvPr id="63" name="텍스트 개체 틀 4"/>
          <p:cNvSpPr>
            <a:spLocks noGrp="1"/>
          </p:cNvSpPr>
          <p:nvPr/>
        </p:nvSpPr>
        <p:spPr bwMode="auto">
          <a:xfrm>
            <a:off x="5321374" y="324842"/>
            <a:ext cx="3016002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/>
              <a:t> </a:t>
            </a:r>
            <a:r>
              <a:rPr lang="ko-KR" altLang="en-US" dirty="0" smtClean="0"/>
              <a:t>배차현황 상세 </a:t>
            </a:r>
            <a:r>
              <a:rPr lang="en-US" altLang="ko-KR" dirty="0" smtClean="0"/>
              <a:t>(</a:t>
            </a:r>
            <a:r>
              <a:rPr lang="ko-KR" altLang="en-US" dirty="0" smtClean="0"/>
              <a:t>품목상세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64" name="텍스트 개체 틀 5"/>
          <p:cNvSpPr>
            <a:spLocks noGrp="1"/>
          </p:cNvSpPr>
          <p:nvPr/>
        </p:nvSpPr>
        <p:spPr bwMode="auto">
          <a:xfrm>
            <a:off x="1000125" y="321734"/>
            <a:ext cx="364331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850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 smtClean="0"/>
              <a:t>Home &gt; </a:t>
            </a:r>
            <a:r>
              <a:rPr lang="ko-KR" altLang="en-US" dirty="0" smtClean="0"/>
              <a:t>배차일보 </a:t>
            </a:r>
            <a:r>
              <a:rPr lang="en-US" altLang="ko-KR" dirty="0" smtClean="0"/>
              <a:t>&gt; </a:t>
            </a:r>
            <a:r>
              <a:rPr lang="ko-KR" altLang="en-US" dirty="0" smtClean="0"/>
              <a:t>배차일보 상세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/>
              <a:t>배차일보 화면으로 이동한다</a:t>
            </a:r>
            <a:r>
              <a:rPr lang="en-US" altLang="ko-KR" sz="900" dirty="0"/>
              <a:t>.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현재상태에 따라 버튼이 아래와 같이 바뀌며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아래 버튼을 통해 출발보고와 도착보고를 한다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 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출발보고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도착보고 버튼 </a:t>
            </a: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클릭시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알림창으로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재확인 후 서버로 보고처리를 요청한다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.)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도착보고 완료 후 배차일보 화면으로 이동한다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 startAt="3"/>
              <a:tabLst>
                <a:tab pos="228600" algn="l"/>
              </a:tabLst>
              <a:defRPr/>
            </a:pP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배차일보 화면으로 이동한다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이전화면으로 이동한다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.)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 startAt="3"/>
              <a:tabLst>
                <a:tab pos="228600" algn="l"/>
              </a:tabLst>
              <a:defRPr/>
            </a:pP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인수 확인 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팝업을 띄워준다</a:t>
            </a: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r>
              <a:rPr lang="en-US" altLang="ko-KR" sz="9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** </a:t>
            </a:r>
            <a:r>
              <a:rPr lang="ko-KR" altLang="en-US" sz="900" dirty="0" err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상태값은</a:t>
            </a:r>
            <a:r>
              <a:rPr lang="ko-KR" altLang="en-US" sz="9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900" dirty="0" err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서버쪽과</a:t>
            </a:r>
            <a:r>
              <a:rPr lang="ko-KR" altLang="en-US" sz="9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900" dirty="0" err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협의해봐야함</a:t>
            </a:r>
            <a:r>
              <a:rPr lang="en-US" altLang="ko-KR" sz="9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endParaRPr lang="en-US" altLang="ko-KR" sz="900" dirty="0"/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r>
              <a:rPr lang="en-US" altLang="ko-KR" sz="900" dirty="0"/>
              <a:t>                         (</a:t>
            </a:r>
            <a:r>
              <a:rPr lang="ko-KR" altLang="en-US" sz="900" dirty="0"/>
              <a:t>다음페이지 계속</a:t>
            </a:r>
            <a:r>
              <a:rPr lang="en-US" altLang="ko-KR" sz="900" dirty="0"/>
              <a:t>).</a:t>
            </a:r>
            <a:endParaRPr lang="en-US" altLang="ko-KR" sz="9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ko-KR" altLang="en-US" sz="900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ko-KR" altLang="en-US" dirty="0" err="1" smtClean="0"/>
              <a:t>캐피탈</a:t>
            </a:r>
            <a:r>
              <a:rPr lang="ko-KR" altLang="en-US" dirty="0" smtClean="0"/>
              <a:t> 운송관리시스템</a:t>
            </a: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ko-KR" altLang="en-US" dirty="0" err="1" smtClean="0"/>
              <a:t>에스</a:t>
            </a:r>
            <a:r>
              <a:rPr lang="ko-KR" altLang="en-US" dirty="0" err="1"/>
              <a:t>원</a:t>
            </a:r>
            <a:endParaRPr lang="ko-KR" altLang="en-US" dirty="0"/>
          </a:p>
        </p:txBody>
      </p:sp>
      <p:sp>
        <p:nvSpPr>
          <p:cNvPr id="61" name="텍스트 개체 틀 2"/>
          <p:cNvSpPr>
            <a:spLocks noGrp="1"/>
          </p:cNvSpPr>
          <p:nvPr/>
        </p:nvSpPr>
        <p:spPr bwMode="auto">
          <a:xfrm>
            <a:off x="4936580" y="39159"/>
            <a:ext cx="1143000" cy="25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mtClean="0"/>
          </a:p>
        </p:txBody>
      </p:sp>
      <p:pic>
        <p:nvPicPr>
          <p:cNvPr id="6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19810" y="982662"/>
            <a:ext cx="286122" cy="286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6" name="표 6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998906"/>
              </p:ext>
            </p:extLst>
          </p:nvPr>
        </p:nvGraphicFramePr>
        <p:xfrm>
          <a:off x="488504" y="1929600"/>
          <a:ext cx="3160484" cy="3485544"/>
        </p:xfrm>
        <a:graphic>
          <a:graphicData uri="http://schemas.openxmlformats.org/drawingml/2006/table">
            <a:tbl>
              <a:tblPr/>
              <a:tblGrid>
                <a:gridCol w="790121"/>
                <a:gridCol w="2370363"/>
              </a:tblGrid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주문번호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 14009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운송상태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 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화물대기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운송일자</a:t>
                      </a:r>
                      <a:endParaRPr lang="ko-KR" altLang="en-US" sz="8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2016-01-13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거래처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 ㈜정리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품목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 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세탁기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출발지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 강남물류센터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도착지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 용인 정리</a:t>
                      </a:r>
                      <a:r>
                        <a:rPr lang="ko-KR" altLang="en-US" sz="800" b="0" baseline="0" dirty="0" smtClean="0">
                          <a:solidFill>
                            <a:schemeClr val="tx1"/>
                          </a:solidFill>
                        </a:rPr>
                        <a:t>물류창고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84586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비고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 오후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시까지 화물 운송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배차담당자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 담당자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pSp>
        <p:nvGrpSpPr>
          <p:cNvPr id="68" name="그룹 67"/>
          <p:cNvGrpSpPr/>
          <p:nvPr/>
        </p:nvGrpSpPr>
        <p:grpSpPr>
          <a:xfrm>
            <a:off x="4008312" y="836712"/>
            <a:ext cx="3450259" cy="5588677"/>
            <a:chOff x="4008312" y="836712"/>
            <a:chExt cx="3450259" cy="5588677"/>
          </a:xfrm>
        </p:grpSpPr>
        <p:grpSp>
          <p:nvGrpSpPr>
            <p:cNvPr id="78" name="그룹 77"/>
            <p:cNvGrpSpPr/>
            <p:nvPr/>
          </p:nvGrpSpPr>
          <p:grpSpPr>
            <a:xfrm>
              <a:off x="4008312" y="836712"/>
              <a:ext cx="3450259" cy="5588677"/>
              <a:chOff x="4008312" y="836712"/>
              <a:chExt cx="3450259" cy="5588677"/>
            </a:xfrm>
          </p:grpSpPr>
          <p:sp>
            <p:nvSpPr>
              <p:cNvPr id="97" name="직사각형 96"/>
              <p:cNvSpPr/>
              <p:nvPr/>
            </p:nvSpPr>
            <p:spPr>
              <a:xfrm>
                <a:off x="4016896" y="836712"/>
                <a:ext cx="3441675" cy="5588677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98" name="직사각형 97"/>
              <p:cNvSpPr/>
              <p:nvPr/>
            </p:nvSpPr>
            <p:spPr>
              <a:xfrm>
                <a:off x="4016896" y="836712"/>
                <a:ext cx="3441675" cy="598240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99" name="직사각형 98"/>
              <p:cNvSpPr/>
              <p:nvPr/>
            </p:nvSpPr>
            <p:spPr>
              <a:xfrm>
                <a:off x="4008312" y="1437894"/>
                <a:ext cx="3441675" cy="408813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0" name="왼쪽 화살표 99"/>
              <p:cNvSpPr/>
              <p:nvPr/>
            </p:nvSpPr>
            <p:spPr>
              <a:xfrm>
                <a:off x="4099126" y="1484784"/>
                <a:ext cx="360041" cy="266269"/>
              </a:xfrm>
              <a:prstGeom prst="leftArrow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79" name="Picture 3" descr="C:\Users\HQ0384\Desktop\메뉴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39605" y="980714"/>
              <a:ext cx="252040" cy="2880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1" name="TextBox 100"/>
          <p:cNvSpPr txBox="1"/>
          <p:nvPr/>
        </p:nvSpPr>
        <p:spPr>
          <a:xfrm>
            <a:off x="4180771" y="5479836"/>
            <a:ext cx="318306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** </a:t>
            </a:r>
            <a:r>
              <a:rPr lang="ko-KR" altLang="en-US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출발보고</a:t>
            </a:r>
            <a:r>
              <a:rPr lang="en-US" altLang="ko-KR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도착보고에 대한 취소는 배차담당자에게 문의하세요</a:t>
            </a:r>
            <a:r>
              <a:rPr lang="en-US" altLang="ko-KR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2" name="직사각형 101"/>
          <p:cNvSpPr/>
          <p:nvPr/>
        </p:nvSpPr>
        <p:spPr>
          <a:xfrm>
            <a:off x="4798535" y="1446006"/>
            <a:ext cx="1947532" cy="381594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dirty="0" smtClean="0">
                <a:solidFill>
                  <a:schemeClr val="tx1"/>
                </a:solidFill>
              </a:rPr>
              <a:t> 배차일보 상</a:t>
            </a:r>
            <a:r>
              <a:rPr lang="ko-KR" altLang="en-US" sz="2000" dirty="0">
                <a:solidFill>
                  <a:schemeClr val="tx1"/>
                </a:solidFill>
              </a:rPr>
              <a:t>세</a:t>
            </a:r>
            <a:endParaRPr lang="ko-KR" altLang="en-US" sz="2000" dirty="0" smtClean="0">
              <a:solidFill>
                <a:schemeClr val="tx1"/>
              </a:solidFill>
            </a:endParaRPr>
          </a:p>
        </p:txBody>
      </p:sp>
      <p:sp>
        <p:nvSpPr>
          <p:cNvPr id="103" name="타원 102"/>
          <p:cNvSpPr>
            <a:spLocks noChangeAspect="1"/>
          </p:cNvSpPr>
          <p:nvPr/>
        </p:nvSpPr>
        <p:spPr>
          <a:xfrm>
            <a:off x="3944888" y="1340792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>
                <a:solidFill>
                  <a:schemeClr val="bg1"/>
                </a:solidFill>
              </a:rPr>
              <a:t>3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104" name="모서리가 둥근 직사각형 103"/>
          <p:cNvSpPr/>
          <p:nvPr/>
        </p:nvSpPr>
        <p:spPr>
          <a:xfrm>
            <a:off x="5241032" y="5773313"/>
            <a:ext cx="857256" cy="354015"/>
          </a:xfrm>
          <a:prstGeom prst="roundRect">
            <a:avLst>
              <a:gd name="adj" fmla="val 4924"/>
            </a:avLst>
          </a:prstGeom>
          <a:solidFill>
            <a:schemeClr val="accent1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인수 확인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105" name="타원 104"/>
          <p:cNvSpPr>
            <a:spLocks noChangeAspect="1"/>
          </p:cNvSpPr>
          <p:nvPr/>
        </p:nvSpPr>
        <p:spPr>
          <a:xfrm>
            <a:off x="5059313" y="5628613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4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106" name="직사각형 105"/>
          <p:cNvSpPr/>
          <p:nvPr/>
        </p:nvSpPr>
        <p:spPr>
          <a:xfrm>
            <a:off x="4147476" y="1914881"/>
            <a:ext cx="3204368" cy="3530343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grpSp>
        <p:nvGrpSpPr>
          <p:cNvPr id="107" name="그룹 106"/>
          <p:cNvGrpSpPr/>
          <p:nvPr/>
        </p:nvGrpSpPr>
        <p:grpSpPr>
          <a:xfrm>
            <a:off x="348604" y="836712"/>
            <a:ext cx="3450259" cy="5588677"/>
            <a:chOff x="4008312" y="836712"/>
            <a:chExt cx="3450259" cy="5588677"/>
          </a:xfrm>
        </p:grpSpPr>
        <p:grpSp>
          <p:nvGrpSpPr>
            <p:cNvPr id="108" name="그룹 107"/>
            <p:cNvGrpSpPr/>
            <p:nvPr/>
          </p:nvGrpSpPr>
          <p:grpSpPr>
            <a:xfrm>
              <a:off x="4008312" y="836712"/>
              <a:ext cx="3450259" cy="5588677"/>
              <a:chOff x="4008312" y="836712"/>
              <a:chExt cx="3450259" cy="5588677"/>
            </a:xfrm>
          </p:grpSpPr>
          <p:sp>
            <p:nvSpPr>
              <p:cNvPr id="110" name="직사각형 109"/>
              <p:cNvSpPr/>
              <p:nvPr/>
            </p:nvSpPr>
            <p:spPr>
              <a:xfrm>
                <a:off x="4016896" y="836712"/>
                <a:ext cx="3441675" cy="5588677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1" name="직사각형 110"/>
              <p:cNvSpPr/>
              <p:nvPr/>
            </p:nvSpPr>
            <p:spPr>
              <a:xfrm>
                <a:off x="4016896" y="836712"/>
                <a:ext cx="3441675" cy="598240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2" name="직사각형 111"/>
              <p:cNvSpPr/>
              <p:nvPr/>
            </p:nvSpPr>
            <p:spPr>
              <a:xfrm>
                <a:off x="4008312" y="1437894"/>
                <a:ext cx="3441675" cy="408813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3" name="왼쪽 화살표 112"/>
              <p:cNvSpPr/>
              <p:nvPr/>
            </p:nvSpPr>
            <p:spPr>
              <a:xfrm>
                <a:off x="4099126" y="1484784"/>
                <a:ext cx="360041" cy="266269"/>
              </a:xfrm>
              <a:prstGeom prst="leftArrow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109" name="Picture 3" descr="C:\Users\HQ0384\Desktop\메뉴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39605" y="980714"/>
              <a:ext cx="252040" cy="2880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4" name="TextBox 113"/>
          <p:cNvSpPr txBox="1"/>
          <p:nvPr/>
        </p:nvSpPr>
        <p:spPr>
          <a:xfrm>
            <a:off x="521063" y="5474940"/>
            <a:ext cx="318306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** </a:t>
            </a:r>
            <a:r>
              <a:rPr lang="ko-KR" altLang="en-US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출발보고</a:t>
            </a:r>
            <a:r>
              <a:rPr lang="en-US" altLang="ko-KR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도착보고에 대한 취소는 배차담당자에게 문의하세요</a:t>
            </a:r>
            <a:r>
              <a:rPr lang="en-US" altLang="ko-KR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5" name="직사각형 114"/>
          <p:cNvSpPr/>
          <p:nvPr/>
        </p:nvSpPr>
        <p:spPr>
          <a:xfrm>
            <a:off x="1138827" y="1446006"/>
            <a:ext cx="1947532" cy="381594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dirty="0" smtClean="0">
                <a:solidFill>
                  <a:schemeClr val="tx1"/>
                </a:solidFill>
              </a:rPr>
              <a:t> 배차일보 상</a:t>
            </a:r>
            <a:r>
              <a:rPr lang="ko-KR" altLang="en-US" sz="2000" dirty="0">
                <a:solidFill>
                  <a:schemeClr val="tx1"/>
                </a:solidFill>
              </a:rPr>
              <a:t>세</a:t>
            </a:r>
            <a:endParaRPr lang="ko-KR" altLang="en-US" sz="2000" dirty="0" smtClean="0">
              <a:solidFill>
                <a:schemeClr val="tx1"/>
              </a:solidFill>
            </a:endParaRPr>
          </a:p>
        </p:txBody>
      </p:sp>
      <p:sp>
        <p:nvSpPr>
          <p:cNvPr id="116" name="타원 115"/>
          <p:cNvSpPr>
            <a:spLocks noChangeAspect="1"/>
          </p:cNvSpPr>
          <p:nvPr/>
        </p:nvSpPr>
        <p:spPr>
          <a:xfrm>
            <a:off x="285180" y="1340792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>
                <a:solidFill>
                  <a:schemeClr val="bg1"/>
                </a:solidFill>
              </a:rPr>
              <a:t>1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117" name="모서리가 둥근 직사각형 116"/>
          <p:cNvSpPr/>
          <p:nvPr/>
        </p:nvSpPr>
        <p:spPr>
          <a:xfrm>
            <a:off x="1581324" y="5768417"/>
            <a:ext cx="857256" cy="354015"/>
          </a:xfrm>
          <a:prstGeom prst="roundRect">
            <a:avLst>
              <a:gd name="adj" fmla="val 4924"/>
            </a:avLst>
          </a:prstGeom>
          <a:solidFill>
            <a:schemeClr val="accent1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도</a:t>
            </a:r>
            <a:r>
              <a:rPr lang="ko-KR" altLang="en-US" sz="800" dirty="0">
                <a:solidFill>
                  <a:schemeClr val="bg1"/>
                </a:solidFill>
              </a:rPr>
              <a:t>착</a:t>
            </a:r>
            <a:r>
              <a:rPr lang="ko-KR" altLang="en-US" sz="800" dirty="0" smtClean="0">
                <a:solidFill>
                  <a:schemeClr val="bg1"/>
                </a:solidFill>
              </a:rPr>
              <a:t>보고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118" name="타원 117"/>
          <p:cNvSpPr>
            <a:spLocks noChangeAspect="1"/>
          </p:cNvSpPr>
          <p:nvPr/>
        </p:nvSpPr>
        <p:spPr>
          <a:xfrm>
            <a:off x="1399605" y="5623717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2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119" name="직사각형 118"/>
          <p:cNvSpPr/>
          <p:nvPr/>
        </p:nvSpPr>
        <p:spPr>
          <a:xfrm>
            <a:off x="487768" y="1914882"/>
            <a:ext cx="3204368" cy="3530342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20" name="TextBox 119"/>
          <p:cNvSpPr txBox="1"/>
          <p:nvPr/>
        </p:nvSpPr>
        <p:spPr>
          <a:xfrm rot="10800000">
            <a:off x="7014022" y="3296017"/>
            <a:ext cx="3152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1" name="TextBox 120"/>
          <p:cNvSpPr txBox="1"/>
          <p:nvPr/>
        </p:nvSpPr>
        <p:spPr>
          <a:xfrm rot="10800000">
            <a:off x="3368825" y="3296016"/>
            <a:ext cx="3152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22" name="표 1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1977837"/>
              </p:ext>
            </p:extLst>
          </p:nvPr>
        </p:nvGraphicFramePr>
        <p:xfrm>
          <a:off x="4171135" y="1929600"/>
          <a:ext cx="3160484" cy="3485544"/>
        </p:xfrm>
        <a:graphic>
          <a:graphicData uri="http://schemas.openxmlformats.org/drawingml/2006/table">
            <a:tbl>
              <a:tblPr/>
              <a:tblGrid>
                <a:gridCol w="790121"/>
                <a:gridCol w="2370363"/>
              </a:tblGrid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주문번호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 14009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운송상태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 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화물대기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운송일자</a:t>
                      </a:r>
                      <a:endParaRPr lang="ko-KR" altLang="en-US" sz="8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2016-01-13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거래처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 ㈜정리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품목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 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세탁기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출발지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 강남물류센터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도착지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 용인 정리</a:t>
                      </a:r>
                      <a:r>
                        <a:rPr lang="ko-KR" altLang="en-US" sz="800" b="0" baseline="0" dirty="0" smtClean="0">
                          <a:solidFill>
                            <a:schemeClr val="tx1"/>
                          </a:solidFill>
                        </a:rPr>
                        <a:t>물류창고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84586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비고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 오후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시까지 화물 운송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배차담당자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 담당자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12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55842" y="978446"/>
            <a:ext cx="286122" cy="286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28" name="표 1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6743443"/>
              </p:ext>
            </p:extLst>
          </p:nvPr>
        </p:nvGraphicFramePr>
        <p:xfrm>
          <a:off x="7907548" y="1844824"/>
          <a:ext cx="1739478" cy="1551489"/>
        </p:xfrm>
        <a:graphic>
          <a:graphicData uri="http://schemas.openxmlformats.org/drawingml/2006/table">
            <a:tbl>
              <a:tblPr/>
              <a:tblGrid>
                <a:gridCol w="890288"/>
                <a:gridCol w="849190"/>
              </a:tblGrid>
              <a:tr h="3476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상태</a:t>
                      </a:r>
                      <a:endParaRPr lang="ko-KR" altLang="en-US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버튼</a:t>
                      </a:r>
                      <a:endParaRPr lang="en-US" altLang="ko-KR" sz="800" b="1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0126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화물대기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0126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운송중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0126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도착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129" name="모서리가 둥근 직사각형 128"/>
          <p:cNvSpPr/>
          <p:nvPr/>
        </p:nvSpPr>
        <p:spPr>
          <a:xfrm>
            <a:off x="8792402" y="2230264"/>
            <a:ext cx="857256" cy="354015"/>
          </a:xfrm>
          <a:prstGeom prst="roundRect">
            <a:avLst>
              <a:gd name="adj" fmla="val 4924"/>
            </a:avLst>
          </a:prstGeom>
          <a:solidFill>
            <a:schemeClr val="accent1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출발보고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130" name="모서리가 둥근 직사각형 129"/>
          <p:cNvSpPr/>
          <p:nvPr/>
        </p:nvSpPr>
        <p:spPr>
          <a:xfrm>
            <a:off x="8792402" y="2621350"/>
            <a:ext cx="857256" cy="354015"/>
          </a:xfrm>
          <a:prstGeom prst="roundRect">
            <a:avLst>
              <a:gd name="adj" fmla="val 4924"/>
            </a:avLst>
          </a:prstGeom>
          <a:solidFill>
            <a:schemeClr val="accent1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도착보고</a:t>
            </a:r>
          </a:p>
        </p:txBody>
      </p:sp>
      <p:sp>
        <p:nvSpPr>
          <p:cNvPr id="131" name="모서리가 둥근 직사각형 130"/>
          <p:cNvSpPr/>
          <p:nvPr/>
        </p:nvSpPr>
        <p:spPr>
          <a:xfrm>
            <a:off x="8779702" y="3013501"/>
            <a:ext cx="857256" cy="354015"/>
          </a:xfrm>
          <a:prstGeom prst="roundRect">
            <a:avLst>
              <a:gd name="adj" fmla="val 4924"/>
            </a:avLst>
          </a:prstGeom>
          <a:solidFill>
            <a:schemeClr val="accent1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인수 </a:t>
            </a:r>
            <a:r>
              <a:rPr lang="ko-KR" altLang="en-US" sz="800" dirty="0" err="1" smtClean="0">
                <a:solidFill>
                  <a:schemeClr val="bg1"/>
                </a:solidFill>
              </a:rPr>
              <a:t>롹인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grpSp>
        <p:nvGrpSpPr>
          <p:cNvPr id="132" name="그룹 131"/>
          <p:cNvGrpSpPr/>
          <p:nvPr/>
        </p:nvGrpSpPr>
        <p:grpSpPr>
          <a:xfrm>
            <a:off x="7978313" y="4112786"/>
            <a:ext cx="1547696" cy="972399"/>
            <a:chOff x="4481963" y="2610453"/>
            <a:chExt cx="2395383" cy="1224139"/>
          </a:xfrm>
        </p:grpSpPr>
        <p:grpSp>
          <p:nvGrpSpPr>
            <p:cNvPr id="133" name="그룹 132"/>
            <p:cNvGrpSpPr/>
            <p:nvPr/>
          </p:nvGrpSpPr>
          <p:grpSpPr>
            <a:xfrm>
              <a:off x="4481963" y="2610453"/>
              <a:ext cx="2395383" cy="1224139"/>
              <a:chOff x="4480630" y="2704635"/>
              <a:chExt cx="2395383" cy="1224139"/>
            </a:xfrm>
          </p:grpSpPr>
          <p:grpSp>
            <p:nvGrpSpPr>
              <p:cNvPr id="135" name="그룹 134"/>
              <p:cNvGrpSpPr/>
              <p:nvPr/>
            </p:nvGrpSpPr>
            <p:grpSpPr>
              <a:xfrm>
                <a:off x="4480630" y="2704635"/>
                <a:ext cx="2395383" cy="1224139"/>
                <a:chOff x="2717767" y="2577548"/>
                <a:chExt cx="2395383" cy="1224139"/>
              </a:xfrm>
            </p:grpSpPr>
            <p:sp>
              <p:nvSpPr>
                <p:cNvPr id="137" name="TextBox 136"/>
                <p:cNvSpPr txBox="1"/>
                <p:nvPr/>
              </p:nvSpPr>
              <p:spPr bwMode="auto">
                <a:xfrm>
                  <a:off x="3771399" y="2752009"/>
                  <a:ext cx="734496" cy="21544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kumimoji="0" lang="ko-KR" altLang="en-US" sz="800" dirty="0" smtClean="0">
                      <a:latin typeface="맑은 고딕" pitchFamily="50" charset="-127"/>
                      <a:ea typeface="맑은 고딕" pitchFamily="50" charset="-127"/>
                    </a:rPr>
                    <a:t>로그인 필요</a:t>
                  </a:r>
                  <a:endParaRPr kumimoji="0" lang="ko-KR" altLang="en-US" sz="800" dirty="0"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  <p:sp>
              <p:nvSpPr>
                <p:cNvPr id="138" name="직사각형 137"/>
                <p:cNvSpPr/>
                <p:nvPr/>
              </p:nvSpPr>
              <p:spPr>
                <a:xfrm>
                  <a:off x="2717767" y="2577548"/>
                  <a:ext cx="2395383" cy="1224136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8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39" name="직사각형 138"/>
                <p:cNvSpPr/>
                <p:nvPr/>
              </p:nvSpPr>
              <p:spPr>
                <a:xfrm>
                  <a:off x="2730064" y="2947552"/>
                  <a:ext cx="2376262" cy="854135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800" dirty="0" smtClean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0" name="TextBox 139"/>
                <p:cNvSpPr txBox="1"/>
                <p:nvPr/>
              </p:nvSpPr>
              <p:spPr bwMode="auto">
                <a:xfrm>
                  <a:off x="2827702" y="2597027"/>
                  <a:ext cx="682767" cy="30996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kumimoji="0" lang="ko-KR" altLang="en-US" sz="1000" b="1" dirty="0" smtClean="0">
                      <a:solidFill>
                        <a:schemeClr val="bg1"/>
                      </a:solidFill>
                      <a:latin typeface="맑은 고딕" pitchFamily="50" charset="-127"/>
                      <a:ea typeface="맑은 고딕" pitchFamily="50" charset="-127"/>
                    </a:rPr>
                    <a:t>도착</a:t>
                  </a:r>
                  <a:endParaRPr kumimoji="0" lang="ko-KR" altLang="en-US" sz="10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  <p:sp>
              <p:nvSpPr>
                <p:cNvPr id="141" name="TextBox 140"/>
                <p:cNvSpPr txBox="1"/>
                <p:nvPr/>
              </p:nvSpPr>
              <p:spPr bwMode="auto">
                <a:xfrm>
                  <a:off x="3188804" y="3580101"/>
                  <a:ext cx="45719" cy="21544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square" rtlCol="0">
                  <a:spAutoFit/>
                </a:bodyPr>
                <a:lstStyle/>
                <a:p>
                  <a:endParaRPr kumimoji="0" lang="ko-KR" altLang="en-US" sz="800" dirty="0"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  <p:sp>
              <p:nvSpPr>
                <p:cNvPr id="142" name="TextBox 141"/>
                <p:cNvSpPr txBox="1"/>
                <p:nvPr/>
              </p:nvSpPr>
              <p:spPr bwMode="auto">
                <a:xfrm>
                  <a:off x="3050597" y="3141550"/>
                  <a:ext cx="1984113" cy="27121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800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도착보고 하시겠습니까</a:t>
                  </a:r>
                  <a:r>
                    <a:rPr lang="en-US" altLang="ko-KR" sz="800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?</a:t>
                  </a:r>
                  <a:endParaRPr kumimoji="0" lang="ko-KR" altLang="en-US" sz="800" dirty="0"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</p:grpSp>
          <p:sp>
            <p:nvSpPr>
              <p:cNvPr id="136" name="모서리가 둥근 직사각형 135"/>
              <p:cNvSpPr/>
              <p:nvPr/>
            </p:nvSpPr>
            <p:spPr>
              <a:xfrm>
                <a:off x="5816487" y="3672811"/>
                <a:ext cx="556336" cy="177008"/>
              </a:xfrm>
              <a:prstGeom prst="roundRect">
                <a:avLst>
                  <a:gd name="adj" fmla="val 4924"/>
                </a:avLst>
              </a:prstGeom>
              <a:solidFill>
                <a:schemeClr val="accent1">
                  <a:lumMod val="75000"/>
                </a:schemeClr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sz="800" dirty="0" smtClean="0">
                    <a:solidFill>
                      <a:schemeClr val="bg1"/>
                    </a:solidFill>
                  </a:rPr>
                  <a:t>확인</a:t>
                </a:r>
              </a:p>
            </p:txBody>
          </p:sp>
        </p:grpSp>
        <p:sp>
          <p:nvSpPr>
            <p:cNvPr id="134" name="모서리가 둥근 직사각형 133"/>
            <p:cNvSpPr/>
            <p:nvPr/>
          </p:nvSpPr>
          <p:spPr>
            <a:xfrm>
              <a:off x="5150036" y="3562641"/>
              <a:ext cx="556336" cy="177008"/>
            </a:xfrm>
            <a:prstGeom prst="roundRect">
              <a:avLst>
                <a:gd name="adj" fmla="val 4924"/>
              </a:avLst>
            </a:prstGeom>
            <a:solidFill>
              <a:schemeClr val="bg1">
                <a:lumMod val="50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dirty="0" smtClean="0">
                  <a:solidFill>
                    <a:schemeClr val="bg1"/>
                  </a:solidFill>
                </a:rPr>
                <a:t>취소</a:t>
              </a:r>
            </a:p>
          </p:txBody>
        </p:sp>
      </p:grpSp>
      <p:sp>
        <p:nvSpPr>
          <p:cNvPr id="69" name="TextBox 68"/>
          <p:cNvSpPr txBox="1"/>
          <p:nvPr/>
        </p:nvSpPr>
        <p:spPr>
          <a:xfrm>
            <a:off x="728192" y="908720"/>
            <a:ext cx="2691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현대캐피탈</a:t>
            </a:r>
            <a:r>
              <a:rPr lang="en-US" altLang="ko-KR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운송관리시스템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4356338" y="908720"/>
            <a:ext cx="2691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현대캐피탈</a:t>
            </a:r>
            <a:r>
              <a:rPr lang="en-US" altLang="ko-KR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운송관리시스템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39008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제목 1"/>
          <p:cNvSpPr>
            <a:spLocks noGrp="1"/>
          </p:cNvSpPr>
          <p:nvPr/>
        </p:nvSpPr>
        <p:spPr bwMode="auto">
          <a:xfrm>
            <a:off x="952500" y="26459"/>
            <a:ext cx="3643313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dirty="0" smtClean="0"/>
              <a:t>HCS-Mobile-02-1104</a:t>
            </a:r>
          </a:p>
        </p:txBody>
      </p:sp>
      <p:sp>
        <p:nvSpPr>
          <p:cNvPr id="62" name="텍스트 개체 틀 3"/>
          <p:cNvSpPr>
            <a:spLocks noGrp="1"/>
          </p:cNvSpPr>
          <p:nvPr/>
        </p:nvSpPr>
        <p:spPr bwMode="auto">
          <a:xfrm>
            <a:off x="7743825" y="864659"/>
            <a:ext cx="2066925" cy="600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lang="ko-KR" alt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 smtClean="0"/>
          </a:p>
        </p:txBody>
      </p:sp>
      <p:sp>
        <p:nvSpPr>
          <p:cNvPr id="63" name="텍스트 개체 틀 4"/>
          <p:cNvSpPr>
            <a:spLocks noGrp="1"/>
          </p:cNvSpPr>
          <p:nvPr/>
        </p:nvSpPr>
        <p:spPr bwMode="auto">
          <a:xfrm>
            <a:off x="5321374" y="324842"/>
            <a:ext cx="3016002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/>
              <a:t> </a:t>
            </a:r>
            <a:r>
              <a:rPr lang="ko-KR" altLang="en-US" dirty="0" smtClean="0"/>
              <a:t>배차현황 상세 </a:t>
            </a:r>
            <a:r>
              <a:rPr lang="en-US" altLang="ko-KR" dirty="0" smtClean="0"/>
              <a:t>(</a:t>
            </a:r>
            <a:r>
              <a:rPr lang="ko-KR" altLang="en-US" dirty="0" smtClean="0"/>
              <a:t>품목상세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64" name="텍스트 개체 틀 5"/>
          <p:cNvSpPr>
            <a:spLocks noGrp="1"/>
          </p:cNvSpPr>
          <p:nvPr/>
        </p:nvSpPr>
        <p:spPr bwMode="auto">
          <a:xfrm>
            <a:off x="1000125" y="321734"/>
            <a:ext cx="364331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850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 smtClean="0"/>
              <a:t>Home &gt; </a:t>
            </a:r>
            <a:r>
              <a:rPr lang="ko-KR" altLang="en-US" dirty="0" smtClean="0"/>
              <a:t>배차일보 </a:t>
            </a:r>
            <a:r>
              <a:rPr lang="en-US" altLang="ko-KR" dirty="0" smtClean="0"/>
              <a:t>&gt; </a:t>
            </a:r>
            <a:r>
              <a:rPr lang="ko-KR" altLang="en-US" dirty="0" smtClean="0"/>
              <a:t>배차일보 상세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/>
              <a:t>배차일보 화면으로 이동한다</a:t>
            </a:r>
            <a:r>
              <a:rPr lang="en-US" altLang="ko-KR" sz="900" dirty="0"/>
              <a:t>.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품목셀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클릭시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세부항목을 팝업으로 표출한다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(</a:t>
            </a:r>
            <a:r>
              <a:rPr lang="ko-KR" altLang="en-US" sz="900" dirty="0"/>
              <a:t>확인버튼 </a:t>
            </a:r>
            <a:r>
              <a:rPr lang="ko-KR" altLang="en-US" sz="900" dirty="0" err="1"/>
              <a:t>클릭시</a:t>
            </a:r>
            <a:r>
              <a:rPr lang="ko-KR" altLang="en-US" sz="900" dirty="0"/>
              <a:t> 닫힘</a:t>
            </a:r>
            <a:r>
              <a:rPr lang="en-US" altLang="ko-KR" sz="900" dirty="0"/>
              <a:t>.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endParaRPr lang="en-US" altLang="ko-KR" sz="900" dirty="0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endParaRPr lang="en-US" altLang="ko-KR" sz="9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endParaRPr lang="en-US" altLang="ko-KR" sz="900" dirty="0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endParaRPr lang="en-US" altLang="ko-KR" sz="9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endParaRPr lang="en-US" altLang="ko-KR" sz="900" dirty="0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endParaRPr lang="en-US" altLang="ko-KR" sz="9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endParaRPr lang="en-US" altLang="ko-KR" sz="900" dirty="0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endParaRPr lang="en-US" altLang="ko-KR" sz="9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endParaRPr lang="en-US" altLang="ko-KR" sz="900" dirty="0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endParaRPr lang="en-US" altLang="ko-KR" sz="9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endParaRPr lang="en-US" altLang="ko-KR" sz="900" dirty="0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endParaRPr lang="en-US" altLang="ko-KR" sz="9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endParaRPr lang="en-US" altLang="ko-KR" sz="900" dirty="0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endParaRPr lang="en-US" altLang="ko-KR" sz="9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endParaRPr lang="en-US" altLang="ko-KR" sz="900" dirty="0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endParaRPr lang="en-US" altLang="ko-KR" sz="9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endParaRPr lang="en-US" altLang="ko-KR" sz="900" dirty="0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endParaRPr lang="en-US" altLang="ko-KR" sz="9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endParaRPr lang="en-US" altLang="ko-KR" sz="900" dirty="0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endParaRPr lang="en-US" altLang="ko-KR" sz="9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endParaRPr lang="en-US" altLang="ko-KR" sz="900" dirty="0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endParaRPr lang="en-US" altLang="ko-KR" sz="900" dirty="0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endParaRPr lang="en-US" altLang="ko-KR" sz="9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r>
              <a:rPr lang="en-US" altLang="ko-KR" sz="90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** </a:t>
            </a:r>
            <a:r>
              <a:rPr lang="ko-KR" altLang="en-US" sz="900" dirty="0" err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상태값은</a:t>
            </a:r>
            <a:r>
              <a:rPr lang="ko-KR" altLang="en-US" sz="9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900" dirty="0" err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서버쪽과</a:t>
            </a:r>
            <a:r>
              <a:rPr lang="ko-KR" altLang="en-US" sz="9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900" dirty="0" err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협의해봐야함</a:t>
            </a:r>
            <a:r>
              <a:rPr lang="en-US" altLang="ko-KR" sz="9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endParaRPr lang="ko-KR" altLang="en-US" sz="900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ko-KR" altLang="en-US" dirty="0" err="1" smtClean="0"/>
              <a:t>캐피탈</a:t>
            </a:r>
            <a:r>
              <a:rPr lang="ko-KR" altLang="en-US" dirty="0" smtClean="0"/>
              <a:t> 운송관리시스템</a:t>
            </a: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ko-KR" altLang="en-US" dirty="0" err="1" smtClean="0"/>
              <a:t>에스</a:t>
            </a:r>
            <a:r>
              <a:rPr lang="ko-KR" altLang="en-US" dirty="0" err="1"/>
              <a:t>원</a:t>
            </a:r>
            <a:endParaRPr lang="ko-KR" altLang="en-US" dirty="0"/>
          </a:p>
        </p:txBody>
      </p:sp>
      <p:sp>
        <p:nvSpPr>
          <p:cNvPr id="61" name="텍스트 개체 틀 2"/>
          <p:cNvSpPr>
            <a:spLocks noGrp="1"/>
          </p:cNvSpPr>
          <p:nvPr/>
        </p:nvSpPr>
        <p:spPr bwMode="auto">
          <a:xfrm>
            <a:off x="4936580" y="39159"/>
            <a:ext cx="1143000" cy="25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mtClean="0"/>
          </a:p>
        </p:txBody>
      </p:sp>
      <p:pic>
        <p:nvPicPr>
          <p:cNvPr id="5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55842" y="978446"/>
            <a:ext cx="286122" cy="286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19810" y="982662"/>
            <a:ext cx="286122" cy="286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9" name="표 6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1221030"/>
              </p:ext>
            </p:extLst>
          </p:nvPr>
        </p:nvGraphicFramePr>
        <p:xfrm>
          <a:off x="488504" y="1929600"/>
          <a:ext cx="3160484" cy="3485544"/>
        </p:xfrm>
        <a:graphic>
          <a:graphicData uri="http://schemas.openxmlformats.org/drawingml/2006/table">
            <a:tbl>
              <a:tblPr/>
              <a:tblGrid>
                <a:gridCol w="790121"/>
                <a:gridCol w="2370363"/>
              </a:tblGrid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주문번호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 14009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운송상태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 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화물대기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운송일자</a:t>
                      </a:r>
                      <a:endParaRPr lang="ko-KR" altLang="en-US" sz="8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2016-01-13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거래처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 ㈜정리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품목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 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세탁기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출발지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 강남물류센터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도착지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 용인 정리</a:t>
                      </a:r>
                      <a:r>
                        <a:rPr lang="ko-KR" altLang="en-US" sz="800" b="0" baseline="0" dirty="0" smtClean="0">
                          <a:solidFill>
                            <a:schemeClr val="tx1"/>
                          </a:solidFill>
                        </a:rPr>
                        <a:t>물류창고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84586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비고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 오후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시까지 화물 운송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배차담당자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 담당자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pSp>
        <p:nvGrpSpPr>
          <p:cNvPr id="70" name="그룹 69"/>
          <p:cNvGrpSpPr/>
          <p:nvPr/>
        </p:nvGrpSpPr>
        <p:grpSpPr>
          <a:xfrm>
            <a:off x="348604" y="836712"/>
            <a:ext cx="3450259" cy="5588677"/>
            <a:chOff x="4008312" y="836712"/>
            <a:chExt cx="3450259" cy="5588677"/>
          </a:xfrm>
        </p:grpSpPr>
        <p:grpSp>
          <p:nvGrpSpPr>
            <p:cNvPr id="71" name="그룹 70"/>
            <p:cNvGrpSpPr/>
            <p:nvPr/>
          </p:nvGrpSpPr>
          <p:grpSpPr>
            <a:xfrm>
              <a:off x="4008312" y="836712"/>
              <a:ext cx="3450259" cy="5588677"/>
              <a:chOff x="4008312" y="836712"/>
              <a:chExt cx="3450259" cy="5588677"/>
            </a:xfrm>
          </p:grpSpPr>
          <p:sp>
            <p:nvSpPr>
              <p:cNvPr id="73" name="직사각형 72"/>
              <p:cNvSpPr/>
              <p:nvPr/>
            </p:nvSpPr>
            <p:spPr>
              <a:xfrm>
                <a:off x="4016896" y="836712"/>
                <a:ext cx="3441675" cy="5588677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74" name="직사각형 73"/>
              <p:cNvSpPr/>
              <p:nvPr/>
            </p:nvSpPr>
            <p:spPr>
              <a:xfrm>
                <a:off x="4016896" y="836712"/>
                <a:ext cx="3441675" cy="598240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75" name="직사각형 74"/>
              <p:cNvSpPr/>
              <p:nvPr/>
            </p:nvSpPr>
            <p:spPr>
              <a:xfrm>
                <a:off x="4008312" y="1437894"/>
                <a:ext cx="3441675" cy="408813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76" name="왼쪽 화살표 75"/>
              <p:cNvSpPr/>
              <p:nvPr/>
            </p:nvSpPr>
            <p:spPr>
              <a:xfrm>
                <a:off x="4099126" y="1484784"/>
                <a:ext cx="360041" cy="266269"/>
              </a:xfrm>
              <a:prstGeom prst="leftArrow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72" name="Picture 3" descr="C:\Users\HQ0384\Desktop\메뉴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39605" y="980714"/>
              <a:ext cx="252040" cy="2880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7" name="TextBox 76"/>
          <p:cNvSpPr txBox="1"/>
          <p:nvPr/>
        </p:nvSpPr>
        <p:spPr>
          <a:xfrm>
            <a:off x="521063" y="5429036"/>
            <a:ext cx="318306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** </a:t>
            </a:r>
            <a:r>
              <a:rPr lang="ko-KR" altLang="en-US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출발보고</a:t>
            </a:r>
            <a:r>
              <a:rPr lang="en-US" altLang="ko-KR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도착보고에 대한 취소는 배차담당자에게 문의하세요</a:t>
            </a:r>
            <a:r>
              <a:rPr lang="en-US" altLang="ko-KR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0" name="직사각형 79"/>
          <p:cNvSpPr/>
          <p:nvPr/>
        </p:nvSpPr>
        <p:spPr>
          <a:xfrm>
            <a:off x="1138827" y="1446006"/>
            <a:ext cx="1947532" cy="381594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dirty="0" smtClean="0">
                <a:solidFill>
                  <a:schemeClr val="tx1"/>
                </a:solidFill>
              </a:rPr>
              <a:t> 배차일보 상</a:t>
            </a:r>
            <a:r>
              <a:rPr lang="ko-KR" altLang="en-US" sz="2000" dirty="0">
                <a:solidFill>
                  <a:schemeClr val="tx1"/>
                </a:solidFill>
              </a:rPr>
              <a:t>세</a:t>
            </a:r>
            <a:endParaRPr lang="ko-KR" altLang="en-US" sz="2000" dirty="0" smtClean="0">
              <a:solidFill>
                <a:schemeClr val="tx1"/>
              </a:solidFill>
            </a:endParaRPr>
          </a:p>
        </p:txBody>
      </p:sp>
      <p:sp>
        <p:nvSpPr>
          <p:cNvPr id="81" name="타원 80"/>
          <p:cNvSpPr>
            <a:spLocks noChangeAspect="1"/>
          </p:cNvSpPr>
          <p:nvPr/>
        </p:nvSpPr>
        <p:spPr>
          <a:xfrm>
            <a:off x="1208584" y="3113899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2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82" name="모서리가 둥근 직사각형 81"/>
          <p:cNvSpPr/>
          <p:nvPr/>
        </p:nvSpPr>
        <p:spPr>
          <a:xfrm>
            <a:off x="1581324" y="5722513"/>
            <a:ext cx="857256" cy="354015"/>
          </a:xfrm>
          <a:prstGeom prst="roundRect">
            <a:avLst>
              <a:gd name="adj" fmla="val 4924"/>
            </a:avLst>
          </a:prstGeom>
          <a:solidFill>
            <a:schemeClr val="accent1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인수 확인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487768" y="1914882"/>
            <a:ext cx="3204368" cy="3457754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84" name="타원 83"/>
          <p:cNvSpPr>
            <a:spLocks noChangeAspect="1"/>
          </p:cNvSpPr>
          <p:nvPr/>
        </p:nvSpPr>
        <p:spPr>
          <a:xfrm>
            <a:off x="344488" y="1340768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1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85" name="TextBox 84"/>
          <p:cNvSpPr txBox="1"/>
          <p:nvPr/>
        </p:nvSpPr>
        <p:spPr>
          <a:xfrm rot="10800000">
            <a:off x="3368825" y="3296015"/>
            <a:ext cx="3152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6" name="직사각형 85"/>
          <p:cNvSpPr/>
          <p:nvPr/>
        </p:nvSpPr>
        <p:spPr>
          <a:xfrm>
            <a:off x="1333352" y="3236708"/>
            <a:ext cx="2363613" cy="336308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grpSp>
        <p:nvGrpSpPr>
          <p:cNvPr id="87" name="그룹 86"/>
          <p:cNvGrpSpPr/>
          <p:nvPr/>
        </p:nvGrpSpPr>
        <p:grpSpPr>
          <a:xfrm>
            <a:off x="4008312" y="836712"/>
            <a:ext cx="3450259" cy="5588677"/>
            <a:chOff x="4008312" y="836712"/>
            <a:chExt cx="3450259" cy="5588677"/>
          </a:xfrm>
        </p:grpSpPr>
        <p:grpSp>
          <p:nvGrpSpPr>
            <p:cNvPr id="88" name="그룹 87"/>
            <p:cNvGrpSpPr/>
            <p:nvPr/>
          </p:nvGrpSpPr>
          <p:grpSpPr>
            <a:xfrm>
              <a:off x="4008312" y="836712"/>
              <a:ext cx="3450259" cy="5588677"/>
              <a:chOff x="4008312" y="836712"/>
              <a:chExt cx="3450259" cy="5588677"/>
            </a:xfrm>
          </p:grpSpPr>
          <p:sp>
            <p:nvSpPr>
              <p:cNvPr id="90" name="직사각형 89"/>
              <p:cNvSpPr/>
              <p:nvPr/>
            </p:nvSpPr>
            <p:spPr>
              <a:xfrm>
                <a:off x="4016896" y="836712"/>
                <a:ext cx="3441675" cy="5588677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91" name="직사각형 90"/>
              <p:cNvSpPr/>
              <p:nvPr/>
            </p:nvSpPr>
            <p:spPr>
              <a:xfrm>
                <a:off x="4016896" y="836712"/>
                <a:ext cx="3441675" cy="598240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92" name="직사각형 91"/>
              <p:cNvSpPr/>
              <p:nvPr/>
            </p:nvSpPr>
            <p:spPr>
              <a:xfrm>
                <a:off x="4008312" y="1437894"/>
                <a:ext cx="3441675" cy="408813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93" name="왼쪽 화살표 92"/>
              <p:cNvSpPr/>
              <p:nvPr/>
            </p:nvSpPr>
            <p:spPr>
              <a:xfrm>
                <a:off x="4099126" y="1484784"/>
                <a:ext cx="360041" cy="266269"/>
              </a:xfrm>
              <a:prstGeom prst="leftArrow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89" name="Picture 3" descr="C:\Users\HQ0384\Desktop\메뉴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39605" y="980714"/>
              <a:ext cx="252040" cy="2880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4" name="TextBox 93"/>
          <p:cNvSpPr txBox="1"/>
          <p:nvPr/>
        </p:nvSpPr>
        <p:spPr>
          <a:xfrm>
            <a:off x="4180771" y="5733836"/>
            <a:ext cx="318306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** </a:t>
            </a:r>
            <a:r>
              <a:rPr lang="ko-KR" altLang="en-US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출발보고</a:t>
            </a:r>
            <a:r>
              <a:rPr lang="en-US" altLang="ko-KR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도착보고에 대한 취소는 배차담당자에게 문의하세요</a:t>
            </a:r>
            <a:r>
              <a:rPr lang="en-US" altLang="ko-KR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5" name="직사각형 94"/>
          <p:cNvSpPr/>
          <p:nvPr/>
        </p:nvSpPr>
        <p:spPr>
          <a:xfrm>
            <a:off x="4798535" y="1446006"/>
            <a:ext cx="1947532" cy="381594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dirty="0" smtClean="0">
                <a:solidFill>
                  <a:schemeClr val="tx1"/>
                </a:solidFill>
              </a:rPr>
              <a:t> 배차일보 상</a:t>
            </a:r>
            <a:r>
              <a:rPr lang="ko-KR" altLang="en-US" sz="2000" dirty="0">
                <a:solidFill>
                  <a:schemeClr val="tx1"/>
                </a:solidFill>
              </a:rPr>
              <a:t>세</a:t>
            </a:r>
            <a:endParaRPr lang="ko-KR" altLang="en-US" sz="2000" dirty="0" smtClean="0">
              <a:solidFill>
                <a:schemeClr val="tx1"/>
              </a:solidFill>
            </a:endParaRPr>
          </a:p>
        </p:txBody>
      </p:sp>
      <p:sp>
        <p:nvSpPr>
          <p:cNvPr id="96" name="모서리가 둥근 직사각형 95"/>
          <p:cNvSpPr/>
          <p:nvPr/>
        </p:nvSpPr>
        <p:spPr>
          <a:xfrm>
            <a:off x="5241032" y="6027313"/>
            <a:ext cx="857256" cy="354015"/>
          </a:xfrm>
          <a:prstGeom prst="roundRect">
            <a:avLst>
              <a:gd name="adj" fmla="val 4924"/>
            </a:avLst>
          </a:prstGeom>
          <a:solidFill>
            <a:schemeClr val="accent1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인수 확인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124" name="TextBox 123"/>
          <p:cNvSpPr txBox="1"/>
          <p:nvPr/>
        </p:nvSpPr>
        <p:spPr>
          <a:xfrm rot="10800000">
            <a:off x="7014022" y="3296017"/>
            <a:ext cx="3152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25" name="표 1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7927910"/>
              </p:ext>
            </p:extLst>
          </p:nvPr>
        </p:nvGraphicFramePr>
        <p:xfrm>
          <a:off x="4160912" y="1929600"/>
          <a:ext cx="3160484" cy="3815504"/>
        </p:xfrm>
        <a:graphic>
          <a:graphicData uri="http://schemas.openxmlformats.org/drawingml/2006/table">
            <a:tbl>
              <a:tblPr/>
              <a:tblGrid>
                <a:gridCol w="790121"/>
                <a:gridCol w="2370363"/>
              </a:tblGrid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주문번호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 14009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상태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 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화물대기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800" b="1" dirty="0" err="1" smtClean="0">
                          <a:solidFill>
                            <a:schemeClr val="tx1"/>
                          </a:solidFill>
                        </a:rPr>
                        <a:t>운송일시</a:t>
                      </a:r>
                      <a:endParaRPr lang="ko-KR" altLang="en-US" sz="8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2016-01-13</a:t>
                      </a: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09:05:10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거래처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 ㈜정리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품목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 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세탁기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대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출발지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 강남물류센터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도착지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 용인 정리</a:t>
                      </a:r>
                      <a:r>
                        <a:rPr lang="ko-KR" altLang="en-US" sz="800" b="0" baseline="0" dirty="0" smtClean="0">
                          <a:solidFill>
                            <a:schemeClr val="tx1"/>
                          </a:solidFill>
                        </a:rPr>
                        <a:t>물류창고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운송료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                                                    80,000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84586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비고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 오후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시까지 화물 운송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배차담당자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 담당자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43" name="직사각형 142"/>
          <p:cNvSpPr/>
          <p:nvPr/>
        </p:nvSpPr>
        <p:spPr>
          <a:xfrm>
            <a:off x="4008312" y="849420"/>
            <a:ext cx="3440388" cy="5588677"/>
          </a:xfrm>
          <a:prstGeom prst="rect">
            <a:avLst/>
          </a:prstGeom>
          <a:solidFill>
            <a:schemeClr val="tx1">
              <a:alpha val="51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grpSp>
        <p:nvGrpSpPr>
          <p:cNvPr id="144" name="그룹 143"/>
          <p:cNvGrpSpPr/>
          <p:nvPr/>
        </p:nvGrpSpPr>
        <p:grpSpPr>
          <a:xfrm>
            <a:off x="4430888" y="2415681"/>
            <a:ext cx="2380067" cy="2293524"/>
            <a:chOff x="4443808" y="2735081"/>
            <a:chExt cx="2380067" cy="2293524"/>
          </a:xfrm>
        </p:grpSpPr>
        <p:grpSp>
          <p:nvGrpSpPr>
            <p:cNvPr id="145" name="그룹 144"/>
            <p:cNvGrpSpPr/>
            <p:nvPr/>
          </p:nvGrpSpPr>
          <p:grpSpPr>
            <a:xfrm>
              <a:off x="4443808" y="2735081"/>
              <a:ext cx="2380067" cy="2293524"/>
              <a:chOff x="2680945" y="2607994"/>
              <a:chExt cx="2380067" cy="2293524"/>
            </a:xfrm>
          </p:grpSpPr>
          <p:sp>
            <p:nvSpPr>
              <p:cNvPr id="147" name="TextBox 146"/>
              <p:cNvSpPr txBox="1"/>
              <p:nvPr/>
            </p:nvSpPr>
            <p:spPr bwMode="auto">
              <a:xfrm>
                <a:off x="3771399" y="2752009"/>
                <a:ext cx="734496" cy="2154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rtlCol="0">
                <a:spAutoFit/>
              </a:bodyPr>
              <a:lstStyle/>
              <a:p>
                <a:r>
                  <a:rPr kumimoji="0" lang="ko-KR" altLang="en-US" sz="800" dirty="0" smtClean="0">
                    <a:latin typeface="맑은 고딕" pitchFamily="50" charset="-127"/>
                    <a:ea typeface="맑은 고딕" pitchFamily="50" charset="-127"/>
                  </a:rPr>
                  <a:t>로그인 필요</a:t>
                </a:r>
                <a:endParaRPr kumimoji="0" lang="ko-KR" altLang="en-US" sz="800" dirty="0"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148" name="직사각형 147"/>
              <p:cNvSpPr/>
              <p:nvPr/>
            </p:nvSpPr>
            <p:spPr>
              <a:xfrm>
                <a:off x="2680945" y="2607994"/>
                <a:ext cx="2376264" cy="1224136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49" name="직사각형 148"/>
              <p:cNvSpPr/>
              <p:nvPr/>
            </p:nvSpPr>
            <p:spPr>
              <a:xfrm>
                <a:off x="2684748" y="3112048"/>
                <a:ext cx="2376264" cy="1789470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0" name="TextBox 149"/>
              <p:cNvSpPr txBox="1"/>
              <p:nvPr/>
            </p:nvSpPr>
            <p:spPr bwMode="auto">
              <a:xfrm>
                <a:off x="3692238" y="2734351"/>
                <a:ext cx="441146" cy="2462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rtlCol="0">
                <a:spAutoFit/>
              </a:bodyPr>
              <a:lstStyle/>
              <a:p>
                <a:r>
                  <a:rPr kumimoji="0" lang="ko-KR" altLang="en-US" sz="1000" b="1" dirty="0" smtClean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품목</a:t>
                </a:r>
                <a:endParaRPr kumimoji="0" lang="ko-KR" altLang="en-US" sz="10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151" name="TextBox 150"/>
              <p:cNvSpPr txBox="1"/>
              <p:nvPr/>
            </p:nvSpPr>
            <p:spPr bwMode="auto">
              <a:xfrm>
                <a:off x="3188804" y="3580101"/>
                <a:ext cx="45719" cy="2154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rtlCol="0">
                <a:spAutoFit/>
              </a:bodyPr>
              <a:lstStyle/>
              <a:p>
                <a:endParaRPr kumimoji="0" lang="ko-KR" altLang="en-US" sz="800" dirty="0">
                  <a:latin typeface="맑은 고딕" pitchFamily="50" charset="-127"/>
                  <a:ea typeface="맑은 고딕" pitchFamily="50" charset="-127"/>
                </a:endParaRPr>
              </a:p>
            </p:txBody>
          </p:sp>
        </p:grpSp>
        <p:sp>
          <p:nvSpPr>
            <p:cNvPr id="146" name="모서리가 둥근 직사각형 145"/>
            <p:cNvSpPr/>
            <p:nvPr/>
          </p:nvSpPr>
          <p:spPr>
            <a:xfrm>
              <a:off x="5357574" y="4790622"/>
              <a:ext cx="556337" cy="177008"/>
            </a:xfrm>
            <a:prstGeom prst="roundRect">
              <a:avLst>
                <a:gd name="adj" fmla="val 4924"/>
              </a:avLst>
            </a:prstGeom>
            <a:solidFill>
              <a:schemeClr val="accent1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dirty="0" smtClean="0">
                  <a:solidFill>
                    <a:schemeClr val="bg1"/>
                  </a:solidFill>
                </a:rPr>
                <a:t>확인</a:t>
              </a:r>
            </a:p>
          </p:txBody>
        </p:sp>
      </p:grpSp>
      <p:graphicFrame>
        <p:nvGraphicFramePr>
          <p:cNvPr id="152" name="표 15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3850"/>
              </p:ext>
            </p:extLst>
          </p:nvPr>
        </p:nvGraphicFramePr>
        <p:xfrm>
          <a:off x="4610249" y="3113899"/>
          <a:ext cx="2081099" cy="1243776"/>
        </p:xfrm>
        <a:graphic>
          <a:graphicData uri="http://schemas.openxmlformats.org/drawingml/2006/table">
            <a:tbl>
              <a:tblPr/>
              <a:tblGrid>
                <a:gridCol w="1584177"/>
                <a:gridCol w="496922"/>
              </a:tblGrid>
              <a:tr h="3600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품목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수량</a:t>
                      </a:r>
                      <a:endParaRPr lang="en-US" altLang="ko-KR" sz="8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9457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세탁기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9457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TV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9457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냉장고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54" name="TextBox 53"/>
          <p:cNvSpPr txBox="1"/>
          <p:nvPr/>
        </p:nvSpPr>
        <p:spPr>
          <a:xfrm>
            <a:off x="728192" y="908720"/>
            <a:ext cx="2691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현대캐피탈</a:t>
            </a:r>
            <a:r>
              <a:rPr lang="en-US" altLang="ko-KR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운송관리시스템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4350533" y="908720"/>
            <a:ext cx="2691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현대캐피탈</a:t>
            </a:r>
            <a:r>
              <a:rPr lang="en-US" altLang="ko-KR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운송관리시스템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923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제목 1"/>
          <p:cNvSpPr>
            <a:spLocks noGrp="1"/>
          </p:cNvSpPr>
          <p:nvPr/>
        </p:nvSpPr>
        <p:spPr bwMode="auto">
          <a:xfrm>
            <a:off x="952500" y="26459"/>
            <a:ext cx="3643313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dirty="0" smtClean="0"/>
              <a:t>HCS-Mobile-02-1105</a:t>
            </a:r>
          </a:p>
        </p:txBody>
      </p:sp>
      <p:sp>
        <p:nvSpPr>
          <p:cNvPr id="62" name="텍스트 개체 틀 3"/>
          <p:cNvSpPr>
            <a:spLocks noGrp="1"/>
          </p:cNvSpPr>
          <p:nvPr/>
        </p:nvSpPr>
        <p:spPr bwMode="auto">
          <a:xfrm>
            <a:off x="7743825" y="864659"/>
            <a:ext cx="2066925" cy="600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lang="ko-KR" alt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 smtClean="0"/>
          </a:p>
        </p:txBody>
      </p:sp>
      <p:sp>
        <p:nvSpPr>
          <p:cNvPr id="63" name="텍스트 개체 틀 4"/>
          <p:cNvSpPr>
            <a:spLocks noGrp="1"/>
          </p:cNvSpPr>
          <p:nvPr/>
        </p:nvSpPr>
        <p:spPr bwMode="auto">
          <a:xfrm>
            <a:off x="5321374" y="324842"/>
            <a:ext cx="3016002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/>
              <a:t> </a:t>
            </a:r>
            <a:r>
              <a:rPr lang="ko-KR" altLang="en-US" dirty="0" smtClean="0"/>
              <a:t>배차현황 상세 </a:t>
            </a:r>
            <a:r>
              <a:rPr lang="en-US" altLang="ko-KR" dirty="0" smtClean="0"/>
              <a:t>(</a:t>
            </a:r>
            <a:r>
              <a:rPr lang="ko-KR" altLang="en-US" dirty="0" smtClean="0"/>
              <a:t>품목상세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64" name="텍스트 개체 틀 5"/>
          <p:cNvSpPr>
            <a:spLocks noGrp="1"/>
          </p:cNvSpPr>
          <p:nvPr/>
        </p:nvSpPr>
        <p:spPr bwMode="auto">
          <a:xfrm>
            <a:off x="1000125" y="321734"/>
            <a:ext cx="364331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850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 smtClean="0"/>
              <a:t>Home &gt; </a:t>
            </a:r>
            <a:r>
              <a:rPr lang="ko-KR" altLang="en-US" dirty="0" smtClean="0"/>
              <a:t>배차일보 </a:t>
            </a:r>
            <a:r>
              <a:rPr lang="en-US" altLang="ko-KR" dirty="0" smtClean="0"/>
              <a:t>&gt; </a:t>
            </a:r>
            <a:r>
              <a:rPr lang="ko-KR" altLang="en-US" dirty="0" smtClean="0"/>
              <a:t>배차일보 상세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/>
              <a:t>배차일보 화면으로 이동한다</a:t>
            </a:r>
            <a:r>
              <a:rPr lang="en-US" altLang="ko-KR" sz="900" dirty="0"/>
              <a:t>.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인수 확인 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버튼 </a:t>
            </a: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클릭시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인수 확인 화면 </a:t>
            </a: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팝업된다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전자문서 연동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.)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endParaRPr lang="en-US" altLang="ko-KR" sz="9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endParaRPr lang="en-US" altLang="ko-KR" sz="9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endParaRPr lang="en-US" altLang="ko-KR" sz="9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endParaRPr lang="en-US" altLang="ko-KR" sz="9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endParaRPr lang="en-US" altLang="ko-KR" sz="9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r>
              <a:rPr lang="en-US" altLang="ko-KR" sz="9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** </a:t>
            </a:r>
            <a:r>
              <a:rPr lang="ko-KR" altLang="en-US" sz="900" dirty="0" err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상태값은</a:t>
            </a:r>
            <a:r>
              <a:rPr lang="ko-KR" altLang="en-US" sz="9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900" dirty="0" err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서버쪽과</a:t>
            </a:r>
            <a:r>
              <a:rPr lang="ko-KR" altLang="en-US" sz="9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900" dirty="0" err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협의해봐야함</a:t>
            </a:r>
            <a:r>
              <a:rPr lang="en-US" altLang="ko-KR" sz="9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endParaRPr lang="en-US" altLang="ko-KR" sz="9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r>
              <a:rPr lang="en-US" altLang="ko-KR" sz="900" dirty="0"/>
              <a:t>                         (</a:t>
            </a:r>
            <a:r>
              <a:rPr lang="ko-KR" altLang="en-US" sz="900" dirty="0"/>
              <a:t>다음페이지 계속</a:t>
            </a:r>
            <a:r>
              <a:rPr lang="en-US" altLang="ko-KR" sz="900" dirty="0"/>
              <a:t>).</a:t>
            </a:r>
            <a:endParaRPr lang="en-US" altLang="ko-KR" sz="9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ko-KR" altLang="en-US" sz="900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ko-KR" altLang="en-US" dirty="0" err="1" smtClean="0"/>
              <a:t>캐피탈</a:t>
            </a:r>
            <a:r>
              <a:rPr lang="ko-KR" altLang="en-US" dirty="0" smtClean="0"/>
              <a:t> 운송관리시스템</a:t>
            </a: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ko-KR" altLang="en-US" dirty="0" err="1" smtClean="0"/>
              <a:t>에스</a:t>
            </a:r>
            <a:r>
              <a:rPr lang="ko-KR" altLang="en-US" dirty="0" err="1"/>
              <a:t>원</a:t>
            </a:r>
            <a:endParaRPr lang="ko-KR" altLang="en-US" dirty="0"/>
          </a:p>
        </p:txBody>
      </p:sp>
      <p:sp>
        <p:nvSpPr>
          <p:cNvPr id="61" name="텍스트 개체 틀 2"/>
          <p:cNvSpPr>
            <a:spLocks noGrp="1"/>
          </p:cNvSpPr>
          <p:nvPr/>
        </p:nvSpPr>
        <p:spPr bwMode="auto">
          <a:xfrm>
            <a:off x="4936580" y="39159"/>
            <a:ext cx="1143000" cy="25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mtClean="0"/>
          </a:p>
        </p:txBody>
      </p:sp>
      <p:pic>
        <p:nvPicPr>
          <p:cNvPr id="5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55842" y="978446"/>
            <a:ext cx="286122" cy="286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19810" y="982662"/>
            <a:ext cx="286122" cy="286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9" name="표 6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0646936"/>
              </p:ext>
            </p:extLst>
          </p:nvPr>
        </p:nvGraphicFramePr>
        <p:xfrm>
          <a:off x="488504" y="1929600"/>
          <a:ext cx="3160484" cy="3485544"/>
        </p:xfrm>
        <a:graphic>
          <a:graphicData uri="http://schemas.openxmlformats.org/drawingml/2006/table">
            <a:tbl>
              <a:tblPr/>
              <a:tblGrid>
                <a:gridCol w="790121"/>
                <a:gridCol w="2370363"/>
              </a:tblGrid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주문번호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 14009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운송상태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 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화물대기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운송일자</a:t>
                      </a:r>
                      <a:endParaRPr lang="ko-KR" altLang="en-US" sz="8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2016-01-13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거래처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 ㈜정리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품목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 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세탁기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출발지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 강남물류센터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도착지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 용인 정리</a:t>
                      </a:r>
                      <a:r>
                        <a:rPr lang="ko-KR" altLang="en-US" sz="800" b="0" baseline="0" dirty="0" smtClean="0">
                          <a:solidFill>
                            <a:schemeClr val="tx1"/>
                          </a:solidFill>
                        </a:rPr>
                        <a:t>물류창고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84586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비고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 오후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시까지 화물 운송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배차담당자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 담당자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pSp>
        <p:nvGrpSpPr>
          <p:cNvPr id="70" name="그룹 69"/>
          <p:cNvGrpSpPr/>
          <p:nvPr/>
        </p:nvGrpSpPr>
        <p:grpSpPr>
          <a:xfrm>
            <a:off x="348604" y="836712"/>
            <a:ext cx="3450259" cy="5588677"/>
            <a:chOff x="4008312" y="836712"/>
            <a:chExt cx="3450259" cy="5588677"/>
          </a:xfrm>
        </p:grpSpPr>
        <p:grpSp>
          <p:nvGrpSpPr>
            <p:cNvPr id="71" name="그룹 70"/>
            <p:cNvGrpSpPr/>
            <p:nvPr/>
          </p:nvGrpSpPr>
          <p:grpSpPr>
            <a:xfrm>
              <a:off x="4008312" y="836712"/>
              <a:ext cx="3450259" cy="5588677"/>
              <a:chOff x="4008312" y="836712"/>
              <a:chExt cx="3450259" cy="5588677"/>
            </a:xfrm>
          </p:grpSpPr>
          <p:sp>
            <p:nvSpPr>
              <p:cNvPr id="73" name="직사각형 72"/>
              <p:cNvSpPr/>
              <p:nvPr/>
            </p:nvSpPr>
            <p:spPr>
              <a:xfrm>
                <a:off x="4016896" y="836712"/>
                <a:ext cx="3441675" cy="5588677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74" name="직사각형 73"/>
              <p:cNvSpPr/>
              <p:nvPr/>
            </p:nvSpPr>
            <p:spPr>
              <a:xfrm>
                <a:off x="4016896" y="836712"/>
                <a:ext cx="3441675" cy="598240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75" name="직사각형 74"/>
              <p:cNvSpPr/>
              <p:nvPr/>
            </p:nvSpPr>
            <p:spPr>
              <a:xfrm>
                <a:off x="4008312" y="1437894"/>
                <a:ext cx="3441675" cy="408813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76" name="왼쪽 화살표 75"/>
              <p:cNvSpPr/>
              <p:nvPr/>
            </p:nvSpPr>
            <p:spPr>
              <a:xfrm>
                <a:off x="4099126" y="1484784"/>
                <a:ext cx="360041" cy="266269"/>
              </a:xfrm>
              <a:prstGeom prst="leftArrow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72" name="Picture 3" descr="C:\Users\HQ0384\Desktop\메뉴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39605" y="980714"/>
              <a:ext cx="252040" cy="2880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7" name="TextBox 76"/>
          <p:cNvSpPr txBox="1"/>
          <p:nvPr/>
        </p:nvSpPr>
        <p:spPr>
          <a:xfrm>
            <a:off x="521063" y="5429036"/>
            <a:ext cx="318306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** </a:t>
            </a:r>
            <a:r>
              <a:rPr lang="ko-KR" altLang="en-US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출발보고</a:t>
            </a:r>
            <a:r>
              <a:rPr lang="en-US" altLang="ko-KR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도착보고에 대한 취소는 배차담당자에게 문의하세요</a:t>
            </a:r>
            <a:r>
              <a:rPr lang="en-US" altLang="ko-KR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0" name="직사각형 79"/>
          <p:cNvSpPr/>
          <p:nvPr/>
        </p:nvSpPr>
        <p:spPr>
          <a:xfrm>
            <a:off x="1138827" y="1446006"/>
            <a:ext cx="1947532" cy="381594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dirty="0" smtClean="0">
                <a:solidFill>
                  <a:schemeClr val="tx1"/>
                </a:solidFill>
              </a:rPr>
              <a:t> 배차일보 상</a:t>
            </a:r>
            <a:r>
              <a:rPr lang="ko-KR" altLang="en-US" sz="2000" dirty="0">
                <a:solidFill>
                  <a:schemeClr val="tx1"/>
                </a:solidFill>
              </a:rPr>
              <a:t>세</a:t>
            </a:r>
            <a:endParaRPr lang="ko-KR" altLang="en-US" sz="2000" dirty="0" smtClean="0">
              <a:solidFill>
                <a:schemeClr val="tx1"/>
              </a:solidFill>
            </a:endParaRPr>
          </a:p>
        </p:txBody>
      </p:sp>
      <p:sp>
        <p:nvSpPr>
          <p:cNvPr id="82" name="모서리가 둥근 직사각형 81"/>
          <p:cNvSpPr/>
          <p:nvPr/>
        </p:nvSpPr>
        <p:spPr>
          <a:xfrm>
            <a:off x="1581324" y="5722513"/>
            <a:ext cx="857256" cy="354015"/>
          </a:xfrm>
          <a:prstGeom prst="roundRect">
            <a:avLst>
              <a:gd name="adj" fmla="val 4924"/>
            </a:avLst>
          </a:prstGeom>
          <a:solidFill>
            <a:schemeClr val="accent1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인수 확인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84" name="타원 83"/>
          <p:cNvSpPr>
            <a:spLocks noChangeAspect="1"/>
          </p:cNvSpPr>
          <p:nvPr/>
        </p:nvSpPr>
        <p:spPr>
          <a:xfrm>
            <a:off x="344488" y="1340768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1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85" name="TextBox 84"/>
          <p:cNvSpPr txBox="1"/>
          <p:nvPr/>
        </p:nvSpPr>
        <p:spPr>
          <a:xfrm rot="10800000">
            <a:off x="3368825" y="3296015"/>
            <a:ext cx="3152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87" name="그룹 86"/>
          <p:cNvGrpSpPr/>
          <p:nvPr/>
        </p:nvGrpSpPr>
        <p:grpSpPr>
          <a:xfrm>
            <a:off x="4008312" y="836712"/>
            <a:ext cx="3450259" cy="5588677"/>
            <a:chOff x="4008312" y="836712"/>
            <a:chExt cx="3450259" cy="5588677"/>
          </a:xfrm>
        </p:grpSpPr>
        <p:grpSp>
          <p:nvGrpSpPr>
            <p:cNvPr id="88" name="그룹 87"/>
            <p:cNvGrpSpPr/>
            <p:nvPr/>
          </p:nvGrpSpPr>
          <p:grpSpPr>
            <a:xfrm>
              <a:off x="4008312" y="836712"/>
              <a:ext cx="3450259" cy="5588677"/>
              <a:chOff x="4008312" y="836712"/>
              <a:chExt cx="3450259" cy="5588677"/>
            </a:xfrm>
          </p:grpSpPr>
          <p:sp>
            <p:nvSpPr>
              <p:cNvPr id="90" name="직사각형 89"/>
              <p:cNvSpPr/>
              <p:nvPr/>
            </p:nvSpPr>
            <p:spPr>
              <a:xfrm>
                <a:off x="4016896" y="836712"/>
                <a:ext cx="3441675" cy="5588677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91" name="직사각형 90"/>
              <p:cNvSpPr/>
              <p:nvPr/>
            </p:nvSpPr>
            <p:spPr>
              <a:xfrm>
                <a:off x="4016896" y="836712"/>
                <a:ext cx="3441675" cy="598240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92" name="직사각형 91"/>
              <p:cNvSpPr/>
              <p:nvPr/>
            </p:nvSpPr>
            <p:spPr>
              <a:xfrm>
                <a:off x="4008312" y="1437894"/>
                <a:ext cx="3441675" cy="408813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93" name="왼쪽 화살표 92"/>
              <p:cNvSpPr/>
              <p:nvPr/>
            </p:nvSpPr>
            <p:spPr>
              <a:xfrm>
                <a:off x="4099126" y="1484784"/>
                <a:ext cx="360041" cy="266269"/>
              </a:xfrm>
              <a:prstGeom prst="leftArrow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89" name="Picture 3" descr="C:\Users\HQ0384\Desktop\메뉴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39605" y="980714"/>
              <a:ext cx="252040" cy="2880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4" name="TextBox 93"/>
          <p:cNvSpPr txBox="1"/>
          <p:nvPr/>
        </p:nvSpPr>
        <p:spPr>
          <a:xfrm>
            <a:off x="4180771" y="5733836"/>
            <a:ext cx="318306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** </a:t>
            </a:r>
            <a:r>
              <a:rPr lang="ko-KR" altLang="en-US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출발보고</a:t>
            </a:r>
            <a:r>
              <a:rPr lang="en-US" altLang="ko-KR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도착보고에 대한 취소는 배차담당자에게 문의하세요</a:t>
            </a:r>
            <a:r>
              <a:rPr lang="en-US" altLang="ko-KR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5" name="직사각형 94"/>
          <p:cNvSpPr/>
          <p:nvPr/>
        </p:nvSpPr>
        <p:spPr>
          <a:xfrm>
            <a:off x="4798535" y="1446006"/>
            <a:ext cx="1947532" cy="381594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dirty="0" smtClean="0">
                <a:solidFill>
                  <a:schemeClr val="tx1"/>
                </a:solidFill>
              </a:rPr>
              <a:t> 배차일보 상</a:t>
            </a:r>
            <a:r>
              <a:rPr lang="ko-KR" altLang="en-US" sz="2000" dirty="0">
                <a:solidFill>
                  <a:schemeClr val="tx1"/>
                </a:solidFill>
              </a:rPr>
              <a:t>세</a:t>
            </a:r>
            <a:endParaRPr lang="ko-KR" altLang="en-US" sz="2000" dirty="0" smtClean="0">
              <a:solidFill>
                <a:schemeClr val="tx1"/>
              </a:solidFill>
            </a:endParaRPr>
          </a:p>
        </p:txBody>
      </p:sp>
      <p:sp>
        <p:nvSpPr>
          <p:cNvPr id="96" name="모서리가 둥근 직사각형 95"/>
          <p:cNvSpPr/>
          <p:nvPr/>
        </p:nvSpPr>
        <p:spPr>
          <a:xfrm>
            <a:off x="5241032" y="6027313"/>
            <a:ext cx="857256" cy="354015"/>
          </a:xfrm>
          <a:prstGeom prst="roundRect">
            <a:avLst>
              <a:gd name="adj" fmla="val 4924"/>
            </a:avLst>
          </a:prstGeom>
          <a:solidFill>
            <a:schemeClr val="accent1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인수 확인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124" name="TextBox 123"/>
          <p:cNvSpPr txBox="1"/>
          <p:nvPr/>
        </p:nvSpPr>
        <p:spPr>
          <a:xfrm rot="10800000">
            <a:off x="7014022" y="3296017"/>
            <a:ext cx="3152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25" name="표 1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4878984"/>
              </p:ext>
            </p:extLst>
          </p:nvPr>
        </p:nvGraphicFramePr>
        <p:xfrm>
          <a:off x="4160912" y="1929600"/>
          <a:ext cx="3160484" cy="3815504"/>
        </p:xfrm>
        <a:graphic>
          <a:graphicData uri="http://schemas.openxmlformats.org/drawingml/2006/table">
            <a:tbl>
              <a:tblPr/>
              <a:tblGrid>
                <a:gridCol w="790121"/>
                <a:gridCol w="2370363"/>
              </a:tblGrid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주문번호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 14009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상태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 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화물대기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800" b="1" dirty="0" err="1" smtClean="0">
                          <a:solidFill>
                            <a:schemeClr val="tx1"/>
                          </a:solidFill>
                        </a:rPr>
                        <a:t>운송일시</a:t>
                      </a:r>
                      <a:endParaRPr lang="ko-KR" altLang="en-US" sz="8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2016-01-13</a:t>
                      </a: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09:05:10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거래처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 ㈜정리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품목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 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세탁기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대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출발지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 강남물류센터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도착지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 용인 정리</a:t>
                      </a:r>
                      <a:r>
                        <a:rPr lang="ko-KR" altLang="en-US" sz="800" b="0" baseline="0" dirty="0" smtClean="0">
                          <a:solidFill>
                            <a:schemeClr val="tx1"/>
                          </a:solidFill>
                        </a:rPr>
                        <a:t>물류창고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운송료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                                                    80,000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84586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비고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 오후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시까지 화물 운송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배차담당자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 담당자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81" name="타원 80"/>
          <p:cNvSpPr>
            <a:spLocks noChangeAspect="1"/>
          </p:cNvSpPr>
          <p:nvPr/>
        </p:nvSpPr>
        <p:spPr>
          <a:xfrm>
            <a:off x="1473324" y="5680356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2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143" name="직사각형 142"/>
          <p:cNvSpPr/>
          <p:nvPr/>
        </p:nvSpPr>
        <p:spPr>
          <a:xfrm>
            <a:off x="4028377" y="847147"/>
            <a:ext cx="3440388" cy="5588677"/>
          </a:xfrm>
          <a:prstGeom prst="rect">
            <a:avLst/>
          </a:prstGeom>
          <a:solidFill>
            <a:schemeClr val="tx1">
              <a:alpha val="51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pic>
        <p:nvPicPr>
          <p:cNvPr id="52" name="그림 5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8763" y="1484784"/>
            <a:ext cx="2927076" cy="4150791"/>
          </a:xfrm>
          <a:prstGeom prst="rect">
            <a:avLst/>
          </a:prstGeom>
        </p:spPr>
      </p:pic>
      <p:sp>
        <p:nvSpPr>
          <p:cNvPr id="53" name="모서리가 둥근 직사각형 52"/>
          <p:cNvSpPr/>
          <p:nvPr/>
        </p:nvSpPr>
        <p:spPr>
          <a:xfrm>
            <a:off x="5834104" y="5194421"/>
            <a:ext cx="857256" cy="354015"/>
          </a:xfrm>
          <a:prstGeom prst="roundRect">
            <a:avLst>
              <a:gd name="adj" fmla="val 4924"/>
            </a:avLst>
          </a:prstGeom>
          <a:solidFill>
            <a:schemeClr val="accent1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확인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54" name="모서리가 둥근 직사각형 53"/>
          <p:cNvSpPr/>
          <p:nvPr/>
        </p:nvSpPr>
        <p:spPr>
          <a:xfrm>
            <a:off x="4891315" y="5194420"/>
            <a:ext cx="857256" cy="354015"/>
          </a:xfrm>
          <a:prstGeom prst="roundRect">
            <a:avLst>
              <a:gd name="adj" fmla="val 4924"/>
            </a:avLst>
          </a:prstGeom>
          <a:solidFill>
            <a:schemeClr val="bg1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취소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728192" y="908720"/>
            <a:ext cx="2691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현대캐피탈</a:t>
            </a:r>
            <a:r>
              <a:rPr lang="en-US" altLang="ko-KR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운송관리시스템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4323851" y="908720"/>
            <a:ext cx="2691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현대캐피탈</a:t>
            </a:r>
            <a:r>
              <a:rPr lang="en-US" altLang="ko-KR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운송관리시스템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99601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제목 1"/>
          <p:cNvSpPr>
            <a:spLocks noGrp="1"/>
          </p:cNvSpPr>
          <p:nvPr/>
        </p:nvSpPr>
        <p:spPr bwMode="auto">
          <a:xfrm>
            <a:off x="952500" y="26459"/>
            <a:ext cx="3643313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dirty="0" smtClean="0"/>
              <a:t>HCS-Mobile-03-1101</a:t>
            </a:r>
            <a:endParaRPr lang="ko-KR" altLang="en-US" dirty="0" smtClean="0"/>
          </a:p>
        </p:txBody>
      </p:sp>
      <p:sp>
        <p:nvSpPr>
          <p:cNvPr id="62" name="텍스트 개체 틀 3"/>
          <p:cNvSpPr>
            <a:spLocks noGrp="1"/>
          </p:cNvSpPr>
          <p:nvPr/>
        </p:nvSpPr>
        <p:spPr bwMode="auto">
          <a:xfrm>
            <a:off x="7743824" y="535569"/>
            <a:ext cx="2066925" cy="600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lang="ko-KR" alt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 smtClean="0"/>
          </a:p>
        </p:txBody>
      </p:sp>
      <p:sp>
        <p:nvSpPr>
          <p:cNvPr id="63" name="텍스트 개체 틀 4"/>
          <p:cNvSpPr>
            <a:spLocks noGrp="1"/>
          </p:cNvSpPr>
          <p:nvPr/>
        </p:nvSpPr>
        <p:spPr bwMode="auto">
          <a:xfrm>
            <a:off x="5167313" y="302684"/>
            <a:ext cx="3429000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64" name="텍스트 개체 틀 5"/>
          <p:cNvSpPr>
            <a:spLocks noGrp="1"/>
          </p:cNvSpPr>
          <p:nvPr/>
        </p:nvSpPr>
        <p:spPr bwMode="auto">
          <a:xfrm>
            <a:off x="1000125" y="312209"/>
            <a:ext cx="364331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 smtClean="0"/>
              <a:t>Home &gt; </a:t>
            </a:r>
            <a:r>
              <a:rPr lang="ko-KR" altLang="en-US" dirty="0" smtClean="0"/>
              <a:t>운송관리 </a:t>
            </a:r>
            <a:r>
              <a:rPr lang="en-US" altLang="ko-KR" dirty="0" smtClean="0"/>
              <a:t>&gt; </a:t>
            </a:r>
            <a:r>
              <a:rPr lang="ko-KR" altLang="en-US" dirty="0" smtClean="0"/>
              <a:t>운송현</a:t>
            </a:r>
            <a:r>
              <a:rPr lang="ko-KR" altLang="en-US" dirty="0"/>
              <a:t>황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/>
              <a:t>배송일보  메뉴 </a:t>
            </a:r>
            <a:r>
              <a:rPr lang="ko-KR" altLang="en-US" sz="900" dirty="0" err="1"/>
              <a:t>클리시</a:t>
            </a:r>
            <a:r>
              <a:rPr lang="ko-KR" altLang="en-US" sz="900" dirty="0"/>
              <a:t> 운송현황을 확인할 수 있는 화면으로 이동한다</a:t>
            </a:r>
            <a:r>
              <a:rPr lang="en-US" altLang="ko-KR" sz="900" dirty="0"/>
              <a:t>.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err="1"/>
              <a:t>배차일시를</a:t>
            </a:r>
            <a:r>
              <a:rPr lang="ko-KR" altLang="en-US" sz="900" dirty="0"/>
              <a:t> 입력하고 조회 버튼을 클릭하여 운송현황을 조회한다</a:t>
            </a:r>
            <a:r>
              <a:rPr lang="en-US" altLang="ko-KR" sz="900" dirty="0"/>
              <a:t>.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err="1"/>
              <a:t>뒤로가기</a:t>
            </a:r>
            <a:r>
              <a:rPr lang="ko-KR" altLang="en-US" sz="900" dirty="0"/>
              <a:t> 버튼을 클릭해 </a:t>
            </a:r>
            <a:r>
              <a:rPr lang="ko-KR" altLang="en-US" sz="900" dirty="0" err="1"/>
              <a:t>메인화면으로</a:t>
            </a:r>
            <a:r>
              <a:rPr lang="ko-KR" altLang="en-US" sz="900" dirty="0"/>
              <a:t> 이동한다</a:t>
            </a:r>
            <a:r>
              <a:rPr lang="en-US" altLang="ko-KR" sz="900" dirty="0"/>
              <a:t>.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r>
              <a:rPr lang="en-US" altLang="ko-KR" sz="900" dirty="0"/>
              <a:t>**</a:t>
            </a:r>
            <a:r>
              <a:rPr lang="ko-KR" altLang="en-US" sz="900" dirty="0" err="1"/>
              <a:t>운송일시는</a:t>
            </a:r>
            <a:r>
              <a:rPr lang="ko-KR" altLang="en-US" sz="900" dirty="0"/>
              <a:t> 달력팝업으로만 입력가능하며 직접입력은 불가하다</a:t>
            </a:r>
            <a:r>
              <a:rPr lang="en-US" altLang="ko-KR" sz="900" dirty="0" smtClean="0"/>
              <a:t>.</a:t>
            </a:r>
          </a:p>
          <a:p>
            <a:pPr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endParaRPr lang="en-US" altLang="ko-KR" sz="900" dirty="0"/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r>
              <a:rPr lang="en-US" altLang="ko-KR" sz="900" dirty="0"/>
              <a:t>** </a:t>
            </a:r>
            <a:r>
              <a:rPr lang="ko-KR" altLang="en-US" sz="900" dirty="0"/>
              <a:t>상태 </a:t>
            </a:r>
            <a:r>
              <a:rPr lang="en-US" altLang="ko-KR" sz="900" dirty="0"/>
              <a:t>: </a:t>
            </a:r>
            <a:r>
              <a:rPr lang="ko-KR" altLang="en-US" sz="900" dirty="0"/>
              <a:t>완료</a:t>
            </a:r>
            <a:r>
              <a:rPr lang="en-US" altLang="ko-KR" sz="900" dirty="0"/>
              <a:t>, </a:t>
            </a:r>
            <a:r>
              <a:rPr lang="ko-KR" altLang="en-US" sz="900" dirty="0"/>
              <a:t>도착 만 </a:t>
            </a:r>
            <a:r>
              <a:rPr lang="ko-KR" altLang="en-US" sz="900" dirty="0" err="1"/>
              <a:t>리스트업된다</a:t>
            </a:r>
            <a:r>
              <a:rPr lang="en-US" altLang="ko-KR" sz="900" dirty="0"/>
              <a:t>.</a:t>
            </a: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r>
              <a:rPr lang="ko-KR" altLang="en-US" sz="900" dirty="0"/>
              <a:t>진행중인 </a:t>
            </a:r>
            <a:r>
              <a:rPr lang="ko-KR" altLang="en-US" sz="900" dirty="0" err="1"/>
              <a:t>배차건은</a:t>
            </a:r>
            <a:r>
              <a:rPr lang="ko-KR" altLang="en-US" sz="900" dirty="0"/>
              <a:t> 배차일보에서 확인할 수 있다</a:t>
            </a:r>
            <a:r>
              <a:rPr lang="en-US" altLang="ko-KR" sz="900" dirty="0" smtClean="0"/>
              <a:t>.</a:t>
            </a: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r>
              <a:rPr lang="en-US" altLang="ko-KR" sz="900" dirty="0"/>
              <a:t>                         (</a:t>
            </a:r>
            <a:r>
              <a:rPr lang="ko-KR" altLang="en-US" sz="900" dirty="0"/>
              <a:t>다음페이지 계속</a:t>
            </a:r>
            <a:r>
              <a:rPr lang="en-US" altLang="ko-KR" sz="900" dirty="0"/>
              <a:t>)</a:t>
            </a:r>
          </a:p>
          <a:p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ko-KR" altLang="en-US" dirty="0" err="1" smtClean="0"/>
              <a:t>에스원</a:t>
            </a: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24"/>
          </p:nvPr>
        </p:nvSpPr>
        <p:spPr>
          <a:xfrm>
            <a:off x="5341614" y="61876"/>
            <a:ext cx="1071001" cy="216000"/>
          </a:xfrm>
        </p:spPr>
        <p:txBody>
          <a:bodyPr/>
          <a:lstStyle/>
          <a:p>
            <a:r>
              <a:rPr lang="ko-KR" altLang="en-US" dirty="0" err="1" smtClean="0"/>
              <a:t>에스</a:t>
            </a:r>
            <a:r>
              <a:rPr lang="ko-KR" altLang="en-US" dirty="0" err="1"/>
              <a:t>원</a:t>
            </a:r>
            <a:endParaRPr lang="ko-KR" altLang="en-US" dirty="0"/>
          </a:p>
        </p:txBody>
      </p:sp>
      <p:sp>
        <p:nvSpPr>
          <p:cNvPr id="61" name="텍스트 개체 틀 2"/>
          <p:cNvSpPr>
            <a:spLocks noGrp="1"/>
          </p:cNvSpPr>
          <p:nvPr/>
        </p:nvSpPr>
        <p:spPr bwMode="auto">
          <a:xfrm>
            <a:off x="4936580" y="39159"/>
            <a:ext cx="1143000" cy="25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mtClean="0"/>
          </a:p>
        </p:txBody>
      </p:sp>
      <p:sp>
        <p:nvSpPr>
          <p:cNvPr id="58" name="텍스트 개체 틀 4"/>
          <p:cNvSpPr>
            <a:spLocks noGrp="1"/>
          </p:cNvSpPr>
          <p:nvPr/>
        </p:nvSpPr>
        <p:spPr bwMode="auto">
          <a:xfrm>
            <a:off x="5318400" y="315525"/>
            <a:ext cx="3018976" cy="2200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1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/>
              <a:t> </a:t>
            </a:r>
            <a:r>
              <a:rPr lang="en-US" altLang="ko-KR" dirty="0" smtClean="0"/>
              <a:t> </a:t>
            </a:r>
            <a:r>
              <a:rPr lang="ko-KR" altLang="en-US" dirty="0" smtClean="0"/>
              <a:t>운송현황</a:t>
            </a:r>
            <a:endParaRPr lang="ko-KR" altLang="en-US" dirty="0"/>
          </a:p>
        </p:txBody>
      </p:sp>
      <p:sp>
        <p:nvSpPr>
          <p:cNvPr id="83" name="직사각형 82"/>
          <p:cNvSpPr/>
          <p:nvPr/>
        </p:nvSpPr>
        <p:spPr>
          <a:xfrm>
            <a:off x="7773669" y="1931690"/>
            <a:ext cx="2016224" cy="2247026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800" dirty="0" smtClean="0">
              <a:solidFill>
                <a:schemeClr val="bg2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84" name="Text Box"/>
          <p:cNvSpPr>
            <a:spLocks/>
          </p:cNvSpPr>
          <p:nvPr/>
        </p:nvSpPr>
        <p:spPr bwMode="auto">
          <a:xfrm>
            <a:off x="7845677" y="2363738"/>
            <a:ext cx="1872195" cy="165600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cap="flat" cmpd="sng" algn="ctr">
            <a:solidFill>
              <a:srgbClr val="FFFFFF">
                <a:lumMod val="5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square" lIns="36000" tIns="36000" rIns="36000" bIns="3600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+mn-ea"/>
                <a:cs typeface="+mn-cs"/>
              </a:rPr>
              <a:t>2015-07-05</a:t>
            </a:r>
            <a:endParaRPr kumimoji="1" lang="en-US" sz="8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85" name="Rectangle 309"/>
          <p:cNvSpPr>
            <a:spLocks noChangeArrowheads="1"/>
          </p:cNvSpPr>
          <p:nvPr/>
        </p:nvSpPr>
        <p:spPr bwMode="auto">
          <a:xfrm>
            <a:off x="8669641" y="3982851"/>
            <a:ext cx="357374" cy="130175"/>
          </a:xfrm>
          <a:prstGeom prst="rect">
            <a:avLst/>
          </a:prstGeom>
          <a:solidFill>
            <a:schemeClr val="tx2">
              <a:lumMod val="75000"/>
            </a:schemeClr>
          </a:solidFill>
          <a:ln w="6350" algn="ctr">
            <a:solidFill>
              <a:srgbClr val="B2B2B2"/>
            </a:solidFill>
            <a:miter lim="800000"/>
            <a:headEnd/>
            <a:tailEnd/>
          </a:ln>
          <a:effectLst/>
        </p:spPr>
        <p:txBody>
          <a:bodyPr wrap="none" lIns="0" tIns="0" rIns="0" bIns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</a:rPr>
              <a:t>확인</a:t>
            </a:r>
            <a:endParaRPr kumimoji="1" lang="ko-KR" altLang="ko-KR" sz="800" b="0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86" name="Text Box"/>
          <p:cNvSpPr>
            <a:spLocks/>
          </p:cNvSpPr>
          <p:nvPr/>
        </p:nvSpPr>
        <p:spPr bwMode="auto">
          <a:xfrm>
            <a:off x="7845677" y="2579762"/>
            <a:ext cx="1872195" cy="165600"/>
          </a:xfrm>
          <a:prstGeom prst="rect">
            <a:avLst/>
          </a:prstGeom>
          <a:solidFill>
            <a:srgbClr val="FFFFFF"/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square" lIns="36000" tIns="36000" rIns="36000" bIns="3600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dist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+mn-ea"/>
                <a:cs typeface="+mn-cs"/>
              </a:rPr>
              <a:t>◀         </a:t>
            </a:r>
            <a:r>
              <a:rPr kumimoji="1" lang="en-US" sz="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+mn-ea"/>
                <a:cs typeface="+mn-cs"/>
              </a:rPr>
              <a:t>2015</a:t>
            </a:r>
            <a:r>
              <a:rPr kumimoji="1" lang="ko-KR" altLang="en-US" sz="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+mn-ea"/>
                <a:cs typeface="+mn-cs"/>
              </a:rPr>
              <a:t>년 </a:t>
            </a:r>
            <a:r>
              <a:rPr kumimoji="1" lang="en-US" sz="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+mn-ea"/>
                <a:cs typeface="+mn-cs"/>
              </a:rPr>
              <a:t>7</a:t>
            </a:r>
            <a:r>
              <a:rPr kumimoji="1" lang="ko-KR" altLang="en-US" sz="800" dirty="0" smtClean="0">
                <a:solidFill>
                  <a:srgbClr val="262626"/>
                </a:solidFill>
                <a:latin typeface="+mn-ea"/>
              </a:rPr>
              <a:t>월        ▶</a:t>
            </a:r>
            <a:endParaRPr kumimoji="1" lang="en-US" sz="8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87" name="직사각형 86"/>
          <p:cNvSpPr/>
          <p:nvPr/>
        </p:nvSpPr>
        <p:spPr>
          <a:xfrm>
            <a:off x="7845677" y="2007119"/>
            <a:ext cx="1872195" cy="284611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날짜 선택</a:t>
            </a:r>
          </a:p>
        </p:txBody>
      </p:sp>
      <p:sp>
        <p:nvSpPr>
          <p:cNvPr id="88" name="직사각형 87"/>
          <p:cNvSpPr/>
          <p:nvPr/>
        </p:nvSpPr>
        <p:spPr>
          <a:xfrm>
            <a:off x="9501861" y="2003698"/>
            <a:ext cx="238180" cy="281760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X</a:t>
            </a:r>
            <a:endParaRPr lang="ko-KR" altLang="en-US" sz="1200" b="1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graphicFrame>
        <p:nvGraphicFramePr>
          <p:cNvPr id="89" name="표 8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2617993"/>
              </p:ext>
            </p:extLst>
          </p:nvPr>
        </p:nvGraphicFramePr>
        <p:xfrm>
          <a:off x="7917686" y="2795786"/>
          <a:ext cx="1755479" cy="11218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884"/>
                <a:gridCol w="246884"/>
                <a:gridCol w="246884"/>
                <a:gridCol w="246884"/>
                <a:gridCol w="274175"/>
                <a:gridCol w="246884"/>
                <a:gridCol w="246884"/>
              </a:tblGrid>
              <a:tr h="1869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일</a:t>
                      </a:r>
                      <a:endParaRPr lang="ko-KR" altLang="en-US" sz="7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72000" marR="72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월</a:t>
                      </a:r>
                      <a:endParaRPr lang="ko-KR" altLang="en-US" sz="7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72000" marR="72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화</a:t>
                      </a:r>
                      <a:endParaRPr lang="ko-KR" altLang="en-US" sz="7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72000" marR="72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수</a:t>
                      </a:r>
                      <a:endParaRPr lang="ko-KR" altLang="en-US" sz="7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72000" marR="72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목</a:t>
                      </a:r>
                      <a:endParaRPr lang="ko-KR" altLang="en-US" sz="7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72000" marR="72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금</a:t>
                      </a:r>
                      <a:endParaRPr lang="ko-KR" altLang="en-US" sz="7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72000" marR="72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토</a:t>
                      </a:r>
                      <a:endParaRPr lang="ko-KR" altLang="en-US" sz="7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72000" marR="72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6972">
                <a:tc>
                  <a:txBody>
                    <a:bodyPr/>
                    <a:lstStyle/>
                    <a:p>
                      <a:pPr algn="r" latinLnBrk="1"/>
                      <a:endParaRPr lang="ko-KR" altLang="en-US" sz="700" b="0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marL="72000" marR="72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7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72000" marR="72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7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72000" marR="72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7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7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72000" marR="72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7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7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72000" marR="72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7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7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72000" marR="72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700" b="0" dirty="0" smtClean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R" altLang="en-US" sz="700" b="0" dirty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2000" marR="72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6972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700" b="1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5</a:t>
                      </a:r>
                      <a:endParaRPr lang="ko-KR" altLang="en-US" sz="700" b="1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7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6</a:t>
                      </a:r>
                      <a:endParaRPr lang="ko-KR" altLang="en-US" sz="7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7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7</a:t>
                      </a:r>
                      <a:endParaRPr lang="ko-KR" altLang="en-US" sz="7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72000" marR="72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7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8</a:t>
                      </a:r>
                      <a:endParaRPr lang="ko-KR" altLang="en-US" sz="7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72000" marR="72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7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9</a:t>
                      </a:r>
                      <a:endParaRPr lang="ko-KR" altLang="en-US" sz="7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72000" marR="72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7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10</a:t>
                      </a:r>
                      <a:endParaRPr lang="ko-KR" altLang="en-US" sz="7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72000" marR="72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700" b="0" dirty="0" smtClean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11</a:t>
                      </a:r>
                      <a:endParaRPr lang="ko-KR" altLang="en-US" sz="700" b="0" dirty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2000" marR="72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6972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700" b="0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12</a:t>
                      </a:r>
                      <a:endParaRPr lang="ko-KR" altLang="en-US" sz="700" b="0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marL="72000" marR="72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7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13</a:t>
                      </a:r>
                      <a:endParaRPr lang="ko-KR" altLang="en-US" sz="7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72000" marR="72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7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14</a:t>
                      </a:r>
                      <a:endParaRPr lang="ko-KR" altLang="en-US" sz="7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72000" marR="72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7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15</a:t>
                      </a:r>
                      <a:endParaRPr lang="ko-KR" altLang="en-US" sz="7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72000" marR="72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7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16</a:t>
                      </a:r>
                      <a:endParaRPr lang="ko-KR" altLang="en-US" sz="7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72000" marR="72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7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17</a:t>
                      </a:r>
                      <a:endParaRPr lang="ko-KR" altLang="en-US" sz="7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72000" marR="72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700" b="0" dirty="0" smtClean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18</a:t>
                      </a:r>
                      <a:endParaRPr lang="ko-KR" altLang="en-US" sz="700" b="0" dirty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2000" marR="72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6972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700" b="0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19</a:t>
                      </a:r>
                      <a:endParaRPr lang="ko-KR" altLang="en-US" sz="700" b="0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marL="72000" marR="72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7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20</a:t>
                      </a:r>
                      <a:endParaRPr lang="ko-KR" altLang="en-US" sz="7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72000" marR="72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7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21</a:t>
                      </a:r>
                      <a:endParaRPr lang="ko-KR" altLang="en-US" sz="7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72000" marR="72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7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22</a:t>
                      </a:r>
                      <a:endParaRPr lang="ko-KR" altLang="en-US" sz="7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72000" marR="72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7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23</a:t>
                      </a:r>
                      <a:endParaRPr lang="ko-KR" altLang="en-US" sz="7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72000" marR="72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7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24</a:t>
                      </a:r>
                      <a:endParaRPr lang="ko-KR" altLang="en-US" sz="7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72000" marR="72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700" b="0" dirty="0" smtClean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25</a:t>
                      </a:r>
                      <a:endParaRPr lang="ko-KR" altLang="en-US" sz="700" b="0" dirty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2000" marR="72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6972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700" b="0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26</a:t>
                      </a:r>
                      <a:endParaRPr lang="ko-KR" altLang="en-US" sz="700" b="0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marL="72000" marR="72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7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27</a:t>
                      </a:r>
                      <a:endParaRPr lang="ko-KR" altLang="en-US" sz="7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72000" marR="72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7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28</a:t>
                      </a:r>
                      <a:endParaRPr lang="ko-KR" altLang="en-US" sz="7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72000" marR="72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7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72000" marR="72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7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72000" marR="72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7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72000" marR="72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700" b="0" dirty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2000" marR="72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pSp>
        <p:nvGrpSpPr>
          <p:cNvPr id="76" name="그룹 75"/>
          <p:cNvGrpSpPr/>
          <p:nvPr/>
        </p:nvGrpSpPr>
        <p:grpSpPr>
          <a:xfrm>
            <a:off x="4016896" y="836712"/>
            <a:ext cx="3445791" cy="5588677"/>
            <a:chOff x="4016896" y="836712"/>
            <a:chExt cx="3445791" cy="5588677"/>
          </a:xfrm>
        </p:grpSpPr>
        <p:sp>
          <p:nvSpPr>
            <p:cNvPr id="77" name="직사각형 76"/>
            <p:cNvSpPr/>
            <p:nvPr/>
          </p:nvSpPr>
          <p:spPr>
            <a:xfrm>
              <a:off x="4016896" y="836712"/>
              <a:ext cx="3441675" cy="5588677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80" name="직사각형 79"/>
            <p:cNvSpPr/>
            <p:nvPr/>
          </p:nvSpPr>
          <p:spPr>
            <a:xfrm>
              <a:off x="4016896" y="836712"/>
              <a:ext cx="3441675" cy="598240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81" name="직사각형 80"/>
            <p:cNvSpPr/>
            <p:nvPr/>
          </p:nvSpPr>
          <p:spPr>
            <a:xfrm>
              <a:off x="4936580" y="1455311"/>
              <a:ext cx="1467148" cy="381594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2000" dirty="0" smtClean="0">
                  <a:solidFill>
                    <a:schemeClr val="tx1"/>
                  </a:solidFill>
                </a:rPr>
                <a:t>운송현황</a:t>
              </a:r>
            </a:p>
          </p:txBody>
        </p:sp>
        <p:sp>
          <p:nvSpPr>
            <p:cNvPr id="95" name="직사각형 94"/>
            <p:cNvSpPr/>
            <p:nvPr/>
          </p:nvSpPr>
          <p:spPr>
            <a:xfrm>
              <a:off x="4021012" y="1437894"/>
              <a:ext cx="3441675" cy="408813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01" name="왼쪽 화살표 100"/>
            <p:cNvSpPr/>
            <p:nvPr/>
          </p:nvSpPr>
          <p:spPr>
            <a:xfrm>
              <a:off x="4099126" y="1484784"/>
              <a:ext cx="360041" cy="266269"/>
            </a:xfrm>
            <a:prstGeom prst="leftArrow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</p:grpSp>
      <p:pic>
        <p:nvPicPr>
          <p:cNvPr id="102" name="Picture 3" descr="C:\Users\HQ0384\Desktop\메뉴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605" y="980714"/>
            <a:ext cx="252040" cy="288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" name="타원 102"/>
          <p:cNvSpPr>
            <a:spLocks noChangeAspect="1"/>
          </p:cNvSpPr>
          <p:nvPr/>
        </p:nvSpPr>
        <p:spPr>
          <a:xfrm>
            <a:off x="3944888" y="1340792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3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graphicFrame>
        <p:nvGraphicFramePr>
          <p:cNvPr id="104" name="표 10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6782411"/>
              </p:ext>
            </p:extLst>
          </p:nvPr>
        </p:nvGraphicFramePr>
        <p:xfrm>
          <a:off x="4063504" y="1969697"/>
          <a:ext cx="3334000" cy="390898"/>
        </p:xfrm>
        <a:graphic>
          <a:graphicData uri="http://schemas.openxmlformats.org/drawingml/2006/table">
            <a:tbl>
              <a:tblPr/>
              <a:tblGrid>
                <a:gridCol w="1045429"/>
                <a:gridCol w="2288571"/>
              </a:tblGrid>
              <a:tr h="39089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운송일시</a:t>
                      </a:r>
                      <a:endParaRPr lang="ko-KR" altLang="en-US" sz="8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        ~</a:t>
                      </a:r>
                      <a:endParaRPr lang="ko-KR" altLang="en-US" sz="10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05" name="직사각형 104"/>
          <p:cNvSpPr/>
          <p:nvPr/>
        </p:nvSpPr>
        <p:spPr>
          <a:xfrm>
            <a:off x="5599733" y="2072100"/>
            <a:ext cx="895319" cy="218595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 </a:t>
            </a:r>
            <a:r>
              <a:rPr lang="en-US" altLang="ko-KR" sz="900" dirty="0">
                <a:solidFill>
                  <a:schemeClr val="tx1"/>
                </a:solidFill>
              </a:rPr>
              <a:t>2016-01-13</a:t>
            </a:r>
            <a:endParaRPr lang="ko-KR" altLang="en-US" sz="90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106" name="그림 105" descr="icon_calendar.gif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0934" y="2101774"/>
            <a:ext cx="140725" cy="161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7" name="모서리가 둥근 직사각형 106"/>
          <p:cNvSpPr/>
          <p:nvPr/>
        </p:nvSpPr>
        <p:spPr>
          <a:xfrm>
            <a:off x="6565648" y="1990444"/>
            <a:ext cx="857256" cy="354015"/>
          </a:xfrm>
          <a:prstGeom prst="roundRect">
            <a:avLst>
              <a:gd name="adj" fmla="val 4924"/>
            </a:avLst>
          </a:prstGeom>
          <a:solidFill>
            <a:schemeClr val="accent1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조회</a:t>
            </a:r>
          </a:p>
        </p:txBody>
      </p:sp>
      <p:sp>
        <p:nvSpPr>
          <p:cNvPr id="108" name="직사각형 107"/>
          <p:cNvSpPr/>
          <p:nvPr/>
        </p:nvSpPr>
        <p:spPr>
          <a:xfrm>
            <a:off x="4147476" y="1933932"/>
            <a:ext cx="3204368" cy="434839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13" name="타원 112"/>
          <p:cNvSpPr>
            <a:spLocks noChangeAspect="1"/>
          </p:cNvSpPr>
          <p:nvPr/>
        </p:nvSpPr>
        <p:spPr>
          <a:xfrm>
            <a:off x="3943833" y="1876585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2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114" name="직사각형 113"/>
          <p:cNvSpPr/>
          <p:nvPr/>
        </p:nvSpPr>
        <p:spPr>
          <a:xfrm>
            <a:off x="4588768" y="2073548"/>
            <a:ext cx="895319" cy="218595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 </a:t>
            </a:r>
            <a:r>
              <a:rPr lang="en-US" altLang="ko-KR" sz="900" dirty="0">
                <a:solidFill>
                  <a:schemeClr val="tx1"/>
                </a:solidFill>
              </a:rPr>
              <a:t>2016-01-13</a:t>
            </a:r>
            <a:endParaRPr lang="ko-KR" altLang="en-US" sz="90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115" name="그림 114" descr="icon_calendar.gif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3077" y="2103222"/>
            <a:ext cx="140725" cy="161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55842" y="978446"/>
            <a:ext cx="286122" cy="286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7" name="직사각형 116"/>
          <p:cNvSpPr/>
          <p:nvPr/>
        </p:nvSpPr>
        <p:spPr>
          <a:xfrm>
            <a:off x="2290565" y="838800"/>
            <a:ext cx="1510307" cy="59824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18" name="TextBox 117"/>
          <p:cNvSpPr txBox="1"/>
          <p:nvPr/>
        </p:nvSpPr>
        <p:spPr>
          <a:xfrm>
            <a:off x="360354" y="2535017"/>
            <a:ext cx="1929600" cy="25321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• </a:t>
            </a:r>
            <a:r>
              <a: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운송현</a:t>
            </a:r>
            <a:r>
              <a:rPr lang="ko-KR" altLang="en-US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황</a:t>
            </a:r>
            <a:endParaRPr lang="en-US" altLang="ko-KR" sz="8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9" name="TextBox 128"/>
          <p:cNvSpPr txBox="1"/>
          <p:nvPr/>
        </p:nvSpPr>
        <p:spPr>
          <a:xfrm rot="5400000">
            <a:off x="2002931" y="1490996"/>
            <a:ext cx="28803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30" name="그룹 129"/>
          <p:cNvGrpSpPr/>
          <p:nvPr/>
        </p:nvGrpSpPr>
        <p:grpSpPr>
          <a:xfrm>
            <a:off x="358938" y="1959962"/>
            <a:ext cx="1926515" cy="289851"/>
            <a:chOff x="5236340" y="1061547"/>
            <a:chExt cx="1933722" cy="289851"/>
          </a:xfrm>
        </p:grpSpPr>
        <p:sp>
          <p:nvSpPr>
            <p:cNvPr id="131" name="직사각형 130"/>
            <p:cNvSpPr/>
            <p:nvPr/>
          </p:nvSpPr>
          <p:spPr>
            <a:xfrm>
              <a:off x="5236340" y="1061547"/>
              <a:ext cx="1933205" cy="282364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900" b="1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배차관리</a:t>
              </a:r>
              <a:endParaRPr lang="ko-KR" altLang="en-US" sz="9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2" name="TextBox 131"/>
            <p:cNvSpPr txBox="1"/>
            <p:nvPr/>
          </p:nvSpPr>
          <p:spPr>
            <a:xfrm rot="5400000">
              <a:off x="6887029" y="1068364"/>
              <a:ext cx="288032" cy="2780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&gt;</a:t>
              </a:r>
              <a:endParaRPr lang="ko-KR" altLang="en-US" sz="6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33" name="그룹 132"/>
          <p:cNvGrpSpPr/>
          <p:nvPr/>
        </p:nvGrpSpPr>
        <p:grpSpPr>
          <a:xfrm>
            <a:off x="358938" y="2245162"/>
            <a:ext cx="1926515" cy="289854"/>
            <a:chOff x="5236340" y="1061547"/>
            <a:chExt cx="1933722" cy="289854"/>
          </a:xfrm>
        </p:grpSpPr>
        <p:sp>
          <p:nvSpPr>
            <p:cNvPr id="134" name="직사각형 133"/>
            <p:cNvSpPr/>
            <p:nvPr/>
          </p:nvSpPr>
          <p:spPr>
            <a:xfrm>
              <a:off x="5236340" y="1061547"/>
              <a:ext cx="1933205" cy="282364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900" b="1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운송관</a:t>
              </a:r>
              <a:r>
                <a:rPr lang="ko-KR" altLang="en-US" sz="9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리</a:t>
              </a:r>
            </a:p>
          </p:txBody>
        </p:sp>
        <p:sp>
          <p:nvSpPr>
            <p:cNvPr id="135" name="TextBox 134"/>
            <p:cNvSpPr txBox="1"/>
            <p:nvPr/>
          </p:nvSpPr>
          <p:spPr>
            <a:xfrm rot="5400000">
              <a:off x="6887029" y="1068367"/>
              <a:ext cx="288032" cy="2780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&lt;</a:t>
              </a:r>
              <a:endParaRPr lang="ko-KR" altLang="en-US" sz="6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36" name="그룹 135"/>
          <p:cNvGrpSpPr/>
          <p:nvPr/>
        </p:nvGrpSpPr>
        <p:grpSpPr>
          <a:xfrm>
            <a:off x="364565" y="2781678"/>
            <a:ext cx="1925999" cy="289855"/>
            <a:chOff x="5236340" y="1061547"/>
            <a:chExt cx="1933204" cy="289855"/>
          </a:xfrm>
        </p:grpSpPr>
        <p:sp>
          <p:nvSpPr>
            <p:cNvPr id="137" name="직사각형 136"/>
            <p:cNvSpPr/>
            <p:nvPr/>
          </p:nvSpPr>
          <p:spPr>
            <a:xfrm>
              <a:off x="5236340" y="1061547"/>
              <a:ext cx="1929592" cy="282364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900" b="1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관제</a:t>
              </a:r>
              <a:endParaRPr lang="ko-KR" altLang="en-US" sz="9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8" name="TextBox 137"/>
            <p:cNvSpPr txBox="1"/>
            <p:nvPr/>
          </p:nvSpPr>
          <p:spPr>
            <a:xfrm rot="5400000">
              <a:off x="6887029" y="1068886"/>
              <a:ext cx="2880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&gt;</a:t>
              </a:r>
              <a:endParaRPr lang="ko-KR" altLang="en-US" sz="6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43" name="그룹 142"/>
          <p:cNvGrpSpPr/>
          <p:nvPr/>
        </p:nvGrpSpPr>
        <p:grpSpPr>
          <a:xfrm>
            <a:off x="364564" y="3064768"/>
            <a:ext cx="1920916" cy="289855"/>
            <a:chOff x="5245900" y="1061547"/>
            <a:chExt cx="1928102" cy="289855"/>
          </a:xfrm>
        </p:grpSpPr>
        <p:sp>
          <p:nvSpPr>
            <p:cNvPr id="146" name="직사각형 145"/>
            <p:cNvSpPr/>
            <p:nvPr/>
          </p:nvSpPr>
          <p:spPr>
            <a:xfrm>
              <a:off x="5245900" y="1061547"/>
              <a:ext cx="1928102" cy="282364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900" b="1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공지사항</a:t>
              </a:r>
              <a:endParaRPr lang="ko-KR" altLang="en-US" sz="9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9" name="TextBox 148"/>
            <p:cNvSpPr txBox="1"/>
            <p:nvPr/>
          </p:nvSpPr>
          <p:spPr>
            <a:xfrm rot="5400000">
              <a:off x="6887029" y="1114707"/>
              <a:ext cx="288032" cy="1853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6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153" name="Picture 3" descr="C:\Users\HQ0384\Desktop\메뉴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3642" y="982800"/>
            <a:ext cx="252040" cy="288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4" name="직사각형 153"/>
          <p:cNvSpPr/>
          <p:nvPr/>
        </p:nvSpPr>
        <p:spPr>
          <a:xfrm>
            <a:off x="358938" y="836712"/>
            <a:ext cx="3441675" cy="558867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55" name="직사각형 154"/>
          <p:cNvSpPr/>
          <p:nvPr/>
        </p:nvSpPr>
        <p:spPr>
          <a:xfrm>
            <a:off x="360079" y="836712"/>
            <a:ext cx="1925401" cy="5588677"/>
          </a:xfrm>
          <a:prstGeom prst="rect">
            <a:avLst/>
          </a:prstGeom>
          <a:noFill/>
          <a:ln w="31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6" name="타원 155"/>
          <p:cNvSpPr>
            <a:spLocks noChangeAspect="1"/>
          </p:cNvSpPr>
          <p:nvPr/>
        </p:nvSpPr>
        <p:spPr>
          <a:xfrm>
            <a:off x="255529" y="2564928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1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grpSp>
        <p:nvGrpSpPr>
          <p:cNvPr id="157" name="그룹 156"/>
          <p:cNvGrpSpPr/>
          <p:nvPr/>
        </p:nvGrpSpPr>
        <p:grpSpPr>
          <a:xfrm>
            <a:off x="482868" y="964818"/>
            <a:ext cx="1690302" cy="844381"/>
            <a:chOff x="5598676" y="1108197"/>
            <a:chExt cx="1690302" cy="844381"/>
          </a:xfrm>
        </p:grpSpPr>
        <p:pic>
          <p:nvPicPr>
            <p:cNvPr id="158" name="Picture 3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98676" y="1108197"/>
              <a:ext cx="520917" cy="5248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9" name="직사각형 158"/>
            <p:cNvSpPr/>
            <p:nvPr/>
          </p:nvSpPr>
          <p:spPr>
            <a:xfrm>
              <a:off x="6544720" y="1753403"/>
              <a:ext cx="744258" cy="198298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ko-KR" altLang="en-US" sz="8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로그아웃</a:t>
              </a:r>
              <a:endParaRPr lang="ko-KR" altLang="en-US" sz="8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0" name="직사각형 159"/>
            <p:cNvSpPr/>
            <p:nvPr/>
          </p:nvSpPr>
          <p:spPr>
            <a:xfrm>
              <a:off x="5709776" y="1754280"/>
              <a:ext cx="753323" cy="198298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ko-KR" altLang="en-US" sz="8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회원정보수정</a:t>
              </a:r>
              <a:endParaRPr lang="ko-KR" altLang="en-US" sz="8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61" name="TextBox 160"/>
          <p:cNvSpPr txBox="1"/>
          <p:nvPr/>
        </p:nvSpPr>
        <p:spPr>
          <a:xfrm>
            <a:off x="1002019" y="896020"/>
            <a:ext cx="12630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</a:t>
            </a:r>
            <a:r>
              <a:rPr lang="ko-KR" altLang="en-US" sz="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</a:t>
            </a:r>
            <a:endParaRPr lang="en-US" altLang="ko-KR" sz="800" b="1" dirty="0" smtClean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㈜그린냉동 홍길동님</a:t>
            </a:r>
            <a:r>
              <a:rPr lang="en-US" altLang="ko-KR" sz="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환영합니다</a:t>
            </a:r>
            <a:r>
              <a:rPr lang="en-US" altLang="ko-KR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   </a:t>
            </a:r>
            <a:endParaRPr lang="en-US" altLang="ko-KR" sz="8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62" name="표 16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4949536"/>
              </p:ext>
            </p:extLst>
          </p:nvPr>
        </p:nvGraphicFramePr>
        <p:xfrm>
          <a:off x="507928" y="6093296"/>
          <a:ext cx="1579202" cy="25238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579202"/>
              </a:tblGrid>
              <a:tr h="2523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법인 콜센터 </a:t>
                      </a:r>
                      <a:r>
                        <a:rPr lang="ko-KR" altLang="en-US" sz="100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☎</a:t>
                      </a:r>
                      <a:endParaRPr lang="ko-KR" altLang="en-US" sz="100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5" name="표 16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2501617"/>
              </p:ext>
            </p:extLst>
          </p:nvPr>
        </p:nvGraphicFramePr>
        <p:xfrm>
          <a:off x="4088904" y="2492896"/>
          <a:ext cx="3133890" cy="3596120"/>
        </p:xfrm>
        <a:graphic>
          <a:graphicData uri="http://schemas.openxmlformats.org/drawingml/2006/table">
            <a:tbl>
              <a:tblPr/>
              <a:tblGrid>
                <a:gridCol w="1008112"/>
                <a:gridCol w="1933993"/>
                <a:gridCol w="131319"/>
                <a:gridCol w="60466"/>
              </a:tblGrid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주문번호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14010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운송일자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2016-01-13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출발지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강남 </a:t>
                      </a:r>
                      <a:r>
                        <a:rPr lang="ko-KR" altLang="en-US" sz="1000" b="0" dirty="0" err="1" smtClean="0">
                          <a:solidFill>
                            <a:schemeClr val="tx1"/>
                          </a:solidFill>
                        </a:rPr>
                        <a:t>오주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창고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도착지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용인 시흥시 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OO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동 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OO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운송상태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완료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주문번호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14009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운송일자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2016-01-13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출발지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강남물류센터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도착지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용인 정리물류창고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운송상태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도착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주문번호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14008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운송일자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2016-01-13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출발지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성남 물류센터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도착지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서울 강남구 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OO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동 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OO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운송상태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완료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주문번호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14007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운송일자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2016-01-13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출발지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경기 광주 </a:t>
                      </a:r>
                      <a:r>
                        <a:rPr lang="ko-KR" altLang="en-US" sz="1000" b="0" dirty="0" err="1" smtClean="0">
                          <a:solidFill>
                            <a:schemeClr val="tx1"/>
                          </a:solidFill>
                        </a:rPr>
                        <a:t>웅진물류센터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도착지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서울 서초구 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OO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동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운송상태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완료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66" name="TextBox 165"/>
          <p:cNvSpPr txBox="1"/>
          <p:nvPr/>
        </p:nvSpPr>
        <p:spPr>
          <a:xfrm rot="10800000">
            <a:off x="6978551" y="2819028"/>
            <a:ext cx="3152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7" name="TextBox 166"/>
          <p:cNvSpPr txBox="1"/>
          <p:nvPr/>
        </p:nvSpPr>
        <p:spPr>
          <a:xfrm rot="10800000">
            <a:off x="6978551" y="3715365"/>
            <a:ext cx="3152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8" name="직사각형 167"/>
          <p:cNvSpPr/>
          <p:nvPr/>
        </p:nvSpPr>
        <p:spPr>
          <a:xfrm>
            <a:off x="7142311" y="2543993"/>
            <a:ext cx="344488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900" dirty="0">
                <a:latin typeface="+mn-ea"/>
              </a:rPr>
              <a:t>▲</a:t>
            </a:r>
            <a:endParaRPr lang="en-US" altLang="ko-KR" sz="900" dirty="0">
              <a:latin typeface="+mn-ea"/>
            </a:endParaRPr>
          </a:p>
          <a:p>
            <a:pPr algn="ctr"/>
            <a:endParaRPr lang="en-US" altLang="ko-KR" sz="900" dirty="0">
              <a:latin typeface="+mn-ea"/>
            </a:endParaRPr>
          </a:p>
          <a:p>
            <a:pPr algn="ctr"/>
            <a:endParaRPr lang="en-US" altLang="ko-KR" sz="900" dirty="0" smtClean="0">
              <a:latin typeface="+mn-ea"/>
            </a:endParaRPr>
          </a:p>
          <a:p>
            <a:pPr algn="ctr"/>
            <a:endParaRPr lang="en-US" altLang="ko-KR" sz="900" dirty="0">
              <a:latin typeface="+mn-ea"/>
            </a:endParaRPr>
          </a:p>
          <a:p>
            <a:pPr algn="ctr"/>
            <a:endParaRPr lang="en-US" altLang="ko-KR" sz="900" dirty="0" smtClean="0">
              <a:latin typeface="+mn-ea"/>
            </a:endParaRPr>
          </a:p>
          <a:p>
            <a:pPr algn="ctr"/>
            <a:endParaRPr lang="en-US" altLang="ko-KR" sz="900" dirty="0">
              <a:latin typeface="+mn-ea"/>
            </a:endParaRPr>
          </a:p>
          <a:p>
            <a:pPr algn="ctr"/>
            <a:endParaRPr lang="en-US" altLang="ko-KR" sz="900" dirty="0" smtClean="0">
              <a:latin typeface="+mn-ea"/>
            </a:endParaRPr>
          </a:p>
          <a:p>
            <a:pPr algn="ctr"/>
            <a:endParaRPr lang="en-US" altLang="ko-KR" sz="900" dirty="0">
              <a:latin typeface="+mn-ea"/>
            </a:endParaRPr>
          </a:p>
          <a:p>
            <a:pPr algn="ctr"/>
            <a:endParaRPr lang="en-US" altLang="ko-KR" sz="900" dirty="0" smtClean="0">
              <a:latin typeface="+mn-ea"/>
            </a:endParaRPr>
          </a:p>
          <a:p>
            <a:pPr algn="ctr"/>
            <a:endParaRPr lang="en-US" altLang="ko-KR" sz="900" dirty="0">
              <a:latin typeface="+mn-ea"/>
            </a:endParaRPr>
          </a:p>
          <a:p>
            <a:pPr algn="ctr"/>
            <a:endParaRPr lang="en-US" altLang="ko-KR" sz="900" dirty="0" smtClean="0">
              <a:latin typeface="+mn-ea"/>
            </a:endParaRPr>
          </a:p>
          <a:p>
            <a:pPr algn="ctr"/>
            <a:endParaRPr lang="en-US" altLang="ko-KR" sz="900" dirty="0">
              <a:latin typeface="+mn-ea"/>
            </a:endParaRPr>
          </a:p>
          <a:p>
            <a:pPr algn="ctr"/>
            <a:endParaRPr lang="en-US" altLang="ko-KR" sz="900" dirty="0" smtClean="0">
              <a:latin typeface="+mn-ea"/>
            </a:endParaRPr>
          </a:p>
          <a:p>
            <a:pPr algn="ctr"/>
            <a:endParaRPr lang="en-US" altLang="ko-KR" sz="900" dirty="0">
              <a:latin typeface="+mn-ea"/>
            </a:endParaRPr>
          </a:p>
          <a:p>
            <a:pPr algn="ctr"/>
            <a:endParaRPr lang="en-US" altLang="ko-KR" sz="900" dirty="0" smtClean="0">
              <a:latin typeface="+mn-ea"/>
            </a:endParaRPr>
          </a:p>
          <a:p>
            <a:pPr algn="ctr"/>
            <a:endParaRPr lang="en-US" altLang="ko-KR" sz="900" dirty="0">
              <a:latin typeface="+mn-ea"/>
            </a:endParaRPr>
          </a:p>
          <a:p>
            <a:pPr algn="ctr"/>
            <a:endParaRPr lang="en-US" altLang="ko-KR" sz="900" dirty="0" smtClean="0">
              <a:latin typeface="+mn-ea"/>
            </a:endParaRPr>
          </a:p>
          <a:p>
            <a:pPr algn="ctr"/>
            <a:endParaRPr lang="en-US" altLang="ko-KR" sz="900" dirty="0">
              <a:latin typeface="+mn-ea"/>
            </a:endParaRPr>
          </a:p>
          <a:p>
            <a:pPr algn="ctr"/>
            <a:endParaRPr lang="en-US" altLang="ko-KR" sz="900" dirty="0" smtClean="0">
              <a:latin typeface="+mn-ea"/>
            </a:endParaRPr>
          </a:p>
          <a:p>
            <a:pPr algn="ctr"/>
            <a:endParaRPr lang="en-US" altLang="ko-KR" sz="900" dirty="0">
              <a:latin typeface="+mn-ea"/>
            </a:endParaRPr>
          </a:p>
          <a:p>
            <a:pPr algn="ctr"/>
            <a:endParaRPr lang="en-US" altLang="ko-KR" sz="900" dirty="0" smtClean="0">
              <a:latin typeface="+mn-ea"/>
            </a:endParaRPr>
          </a:p>
          <a:p>
            <a:pPr algn="ctr"/>
            <a:endParaRPr lang="en-US" altLang="ko-KR" sz="900" dirty="0">
              <a:latin typeface="+mn-ea"/>
            </a:endParaRPr>
          </a:p>
          <a:p>
            <a:pPr algn="ctr"/>
            <a:endParaRPr lang="en-US" altLang="ko-KR" sz="900" dirty="0">
              <a:latin typeface="+mn-ea"/>
            </a:endParaRPr>
          </a:p>
          <a:p>
            <a:pPr algn="ctr"/>
            <a:endParaRPr lang="en-US" altLang="ko-KR" sz="900" dirty="0">
              <a:latin typeface="+mn-ea"/>
            </a:endParaRPr>
          </a:p>
          <a:p>
            <a:pPr algn="ctr"/>
            <a:r>
              <a:rPr lang="ko-KR" altLang="en-US" sz="900" dirty="0">
                <a:latin typeface="+mn-ea"/>
              </a:rPr>
              <a:t>▼</a:t>
            </a:r>
            <a:endParaRPr lang="en-US" altLang="ko-KR" sz="900" dirty="0">
              <a:latin typeface="+mn-ea"/>
            </a:endParaRPr>
          </a:p>
        </p:txBody>
      </p:sp>
      <p:sp>
        <p:nvSpPr>
          <p:cNvPr id="169" name="TextBox 168"/>
          <p:cNvSpPr txBox="1"/>
          <p:nvPr/>
        </p:nvSpPr>
        <p:spPr>
          <a:xfrm rot="10800000">
            <a:off x="6980114" y="4615036"/>
            <a:ext cx="3152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0" name="TextBox 169"/>
          <p:cNvSpPr txBox="1"/>
          <p:nvPr/>
        </p:nvSpPr>
        <p:spPr>
          <a:xfrm rot="10800000">
            <a:off x="6969225" y="5517232"/>
            <a:ext cx="3152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4364225" y="928083"/>
            <a:ext cx="2691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현대캐피탈</a:t>
            </a:r>
            <a:r>
              <a:rPr lang="en-US" altLang="ko-KR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운송관리시스템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2720752" y="930171"/>
            <a:ext cx="114385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현대캐피탈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95960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3175">
          <a:solidFill>
            <a:schemeClr val="tx1"/>
          </a:solidFill>
        </a:ln>
      </a:spPr>
      <a:bodyPr lIns="36000" rIns="36000" rtlCol="0" anchor="ctr"/>
      <a:lstStyle>
        <a:defPPr algn="ctr">
          <a:defRPr sz="800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175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auto">
        <a:noFill/>
        <a:ln w="9525">
          <a:noFill/>
          <a:miter lim="800000"/>
          <a:headEnd/>
          <a:tailEnd/>
        </a:ln>
      </a:spPr>
      <a:bodyPr>
        <a:spAutoFit/>
      </a:bodyPr>
      <a:lstStyle>
        <a:defPPr>
          <a:defRPr kumimoji="0" sz="800" dirty="0">
            <a:latin typeface="맑은 고딕" pitchFamily="50" charset="-127"/>
            <a:ea typeface="맑은 고딕" pitchFamily="50" charset="-127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2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3175">
          <a:solidFill>
            <a:schemeClr val="tx1"/>
          </a:solidFill>
        </a:ln>
      </a:spPr>
      <a:bodyPr lIns="36000" rIns="36000" rtlCol="0" anchor="ctr"/>
      <a:lstStyle>
        <a:defPPr algn="ctr">
          <a:defRPr sz="800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175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auto">
        <a:noFill/>
        <a:ln w="9525">
          <a:noFill/>
          <a:miter lim="800000"/>
          <a:headEnd/>
          <a:tailEnd/>
        </a:ln>
      </a:spPr>
      <a:bodyPr>
        <a:spAutoFit/>
      </a:bodyPr>
      <a:lstStyle>
        <a:defPPr>
          <a:defRPr kumimoji="0" sz="800" dirty="0">
            <a:latin typeface="맑은 고딕" pitchFamily="50" charset="-127"/>
            <a:ea typeface="맑은 고딕" pitchFamily="50" charset="-127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3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3175">
          <a:solidFill>
            <a:schemeClr val="tx1"/>
          </a:solidFill>
        </a:ln>
      </a:spPr>
      <a:bodyPr lIns="36000" rIns="36000" rtlCol="0" anchor="ctr"/>
      <a:lstStyle>
        <a:defPPr algn="ctr">
          <a:defRPr sz="800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175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auto">
        <a:noFill/>
        <a:ln w="9525">
          <a:noFill/>
          <a:miter lim="800000"/>
          <a:headEnd/>
          <a:tailEnd/>
        </a:ln>
      </a:spPr>
      <a:bodyPr>
        <a:spAutoFit/>
      </a:bodyPr>
      <a:lstStyle>
        <a:defPPr>
          <a:defRPr kumimoji="0" sz="800" dirty="0">
            <a:latin typeface="맑은 고딕" pitchFamily="50" charset="-127"/>
            <a:ea typeface="맑은 고딕" pitchFamily="50" charset="-127"/>
          </a:defRPr>
        </a:defPPr>
      </a:lstStyle>
    </a:txDef>
  </a:objectDefaults>
  <a:extraClrSchemeLst/>
</a:theme>
</file>

<file path=ppt/theme/theme4.xml><?xml version="1.0" encoding="utf-8"?>
<a:theme xmlns:a="http://schemas.openxmlformats.org/drawingml/2006/main" name="6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3175">
          <a:solidFill>
            <a:schemeClr val="tx1"/>
          </a:solidFill>
        </a:ln>
      </a:spPr>
      <a:bodyPr lIns="36000" rIns="36000" rtlCol="0" anchor="ctr"/>
      <a:lstStyle>
        <a:defPPr algn="ctr">
          <a:defRPr sz="800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175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auto">
        <a:noFill/>
        <a:ln w="9525">
          <a:noFill/>
          <a:miter lim="800000"/>
          <a:headEnd/>
          <a:tailEnd/>
        </a:ln>
      </a:spPr>
      <a:bodyPr>
        <a:spAutoFit/>
      </a:bodyPr>
      <a:lstStyle>
        <a:defPPr>
          <a:defRPr kumimoji="0" sz="800" dirty="0">
            <a:latin typeface="맑은 고딕" pitchFamily="50" charset="-127"/>
            <a:ea typeface="맑은 고딕" pitchFamily="50" charset="-127"/>
          </a:defRPr>
        </a:defPPr>
      </a:lstStyle>
    </a:txDef>
  </a:objectDefaults>
  <a:extraClrSchemeLst/>
</a:theme>
</file>

<file path=ppt/theme/theme5.xml><?xml version="1.0" encoding="utf-8"?>
<a:theme xmlns:a="http://schemas.openxmlformats.org/drawingml/2006/main" name="7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3175">
          <a:solidFill>
            <a:schemeClr val="tx1"/>
          </a:solidFill>
        </a:ln>
      </a:spPr>
      <a:bodyPr lIns="36000" rIns="36000" rtlCol="0" anchor="ctr"/>
      <a:lstStyle>
        <a:defPPr algn="ctr">
          <a:defRPr sz="800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175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auto">
        <a:noFill/>
        <a:ln w="9525">
          <a:noFill/>
          <a:miter lim="800000"/>
          <a:headEnd/>
          <a:tailEnd/>
        </a:ln>
      </a:spPr>
      <a:bodyPr>
        <a:spAutoFit/>
      </a:bodyPr>
      <a:lstStyle>
        <a:defPPr>
          <a:defRPr kumimoji="0" sz="800" dirty="0">
            <a:latin typeface="맑은 고딕" pitchFamily="50" charset="-127"/>
            <a:ea typeface="맑은 고딕" pitchFamily="50" charset="-127"/>
          </a:defRPr>
        </a:defPPr>
      </a:lstStyle>
    </a:txDef>
  </a:objectDefaults>
  <a:extraClrSchemeLst/>
</a:theme>
</file>

<file path=ppt/theme/theme6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48099</TotalTime>
  <Words>18306</Words>
  <Application>Microsoft Office PowerPoint</Application>
  <PresentationFormat>A4 용지(210x297mm)</PresentationFormat>
  <Paragraphs>8705</Paragraphs>
  <Slides>104</Slides>
  <Notes>35</Notes>
  <HiddenSlides>0</HiddenSlides>
  <MMClips>0</MMClips>
  <ScaleCrop>false</ScaleCrop>
  <HeadingPairs>
    <vt:vector size="6" baseType="variant">
      <vt:variant>
        <vt:lpstr>사용한 글꼴</vt:lpstr>
      </vt:variant>
      <vt:variant>
        <vt:i4>15</vt:i4>
      </vt:variant>
      <vt:variant>
        <vt:lpstr>테마</vt:lpstr>
      </vt:variant>
      <vt:variant>
        <vt:i4>5</vt:i4>
      </vt:variant>
      <vt:variant>
        <vt:lpstr>슬라이드 제목</vt:lpstr>
      </vt:variant>
      <vt:variant>
        <vt:i4>104</vt:i4>
      </vt:variant>
    </vt:vector>
  </HeadingPairs>
  <TitlesOfParts>
    <vt:vector size="124" baseType="lpstr">
      <vt:lpstr>YouandiModern HeadBold</vt:lpstr>
      <vt:lpstr>YouandiModern HeadRegular</vt:lpstr>
      <vt:lpstr>굴림</vt:lpstr>
      <vt:lpstr>나눔바른고딕</vt:lpstr>
      <vt:lpstr>나눔바른고딕 Light</vt:lpstr>
      <vt:lpstr>돋움</vt:lpstr>
      <vt:lpstr>맑은 고딕</vt:lpstr>
      <vt:lpstr>바탕체</vt:lpstr>
      <vt:lpstr>현대체 mediurr</vt:lpstr>
      <vt:lpstr>Arial</vt:lpstr>
      <vt:lpstr>Calibri</vt:lpstr>
      <vt:lpstr>Tahoma</vt:lpstr>
      <vt:lpstr>Times New Roman</vt:lpstr>
      <vt:lpstr>Webdings</vt:lpstr>
      <vt:lpstr>Wingdings</vt:lpstr>
      <vt:lpstr>Office 테마</vt:lpstr>
      <vt:lpstr>2_Office 테마</vt:lpstr>
      <vt:lpstr>3_Office 테마</vt:lpstr>
      <vt:lpstr>6_Office 테마</vt:lpstr>
      <vt:lpstr>7_Office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HCS-Admin-00-1401</vt:lpstr>
      <vt:lpstr>HCS-Admin-00-1402</vt:lpstr>
      <vt:lpstr>HCS-Admin-00-1403</vt:lpstr>
      <vt:lpstr>HCS-Admin-00-1406</vt:lpstr>
      <vt:lpstr>HCS-Admin-00-1404</vt:lpstr>
      <vt:lpstr>HCS-Admin-00-1408</vt:lpstr>
      <vt:lpstr>HCS-Admin-00-1408</vt:lpstr>
      <vt:lpstr>HCS-Admin-00-1408</vt:lpstr>
      <vt:lpstr>HCS-Admin-00-1408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HCS-Mobile-01-1106</vt:lpstr>
      <vt:lpstr>HCS-Mobile-01-1107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디씨 컴갤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snoopy</dc:creator>
  <cp:lastModifiedBy>duk sun</cp:lastModifiedBy>
  <cp:revision>9480</cp:revision>
  <cp:lastPrinted>2015-12-03T06:29:22Z</cp:lastPrinted>
  <dcterms:created xsi:type="dcterms:W3CDTF">2008-11-10T23:45:54Z</dcterms:created>
  <dcterms:modified xsi:type="dcterms:W3CDTF">2017-02-20T13:31:02Z</dcterms:modified>
</cp:coreProperties>
</file>